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2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5" r:id="rId2"/>
    <p:sldId id="259" r:id="rId3"/>
    <p:sldId id="647" r:id="rId4"/>
    <p:sldId id="892" r:id="rId5"/>
    <p:sldId id="901" r:id="rId6"/>
    <p:sldId id="332" r:id="rId7"/>
    <p:sldId id="900" r:id="rId8"/>
    <p:sldId id="898" r:id="rId9"/>
    <p:sldId id="868" r:id="rId10"/>
    <p:sldId id="333" r:id="rId11"/>
    <p:sldId id="884" r:id="rId12"/>
    <p:sldId id="885" r:id="rId13"/>
    <p:sldId id="899" r:id="rId14"/>
    <p:sldId id="895" r:id="rId15"/>
    <p:sldId id="896" r:id="rId16"/>
    <p:sldId id="334" r:id="rId17"/>
    <p:sldId id="881" r:id="rId18"/>
    <p:sldId id="897" r:id="rId19"/>
    <p:sldId id="893" r:id="rId20"/>
    <p:sldId id="876" r:id="rId21"/>
    <p:sldId id="878" r:id="rId22"/>
    <p:sldId id="331" r:id="rId23"/>
    <p:sldId id="264" r:id="rId24"/>
  </p:sldIdLst>
  <p:sldSz cx="6400800" cy="4800600"/>
  <p:notesSz cx="6950075" cy="9236075"/>
  <p:custDataLst>
    <p:tags r:id="rId26"/>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558466-8524-4DA5-BF0E-E4741052A4F9}">
          <p14:sldIdLst>
            <p14:sldId id="265"/>
          </p14:sldIdLst>
        </p14:section>
        <p14:section name="HE's Data Revolution" id="{9AF3BE08-CB0B-4D1A-A520-5EC113A96161}">
          <p14:sldIdLst>
            <p14:sldId id="259"/>
            <p14:sldId id="647"/>
            <p14:sldId id="892"/>
            <p14:sldId id="901"/>
          </p14:sldIdLst>
        </p14:section>
        <p14:section name="Data Governance" id="{7D36DBB8-EA5A-4D0D-9765-DF096EBA7594}">
          <p14:sldIdLst>
            <p14:sldId id="332"/>
            <p14:sldId id="900"/>
            <p14:sldId id="898"/>
            <p14:sldId id="868"/>
          </p14:sldIdLst>
        </p14:section>
        <p14:section name="Perils" id="{71A13149-7385-4126-A823-10B8B1F5F2A9}">
          <p14:sldIdLst>
            <p14:sldId id="333"/>
            <p14:sldId id="884"/>
            <p14:sldId id="885"/>
            <p14:sldId id="899"/>
            <p14:sldId id="895"/>
            <p14:sldId id="896"/>
          </p14:sldIdLst>
        </p14:section>
        <p14:section name="Better Way" id="{14865B99-CF5E-4D7C-9EEC-871C848AF92E}">
          <p14:sldIdLst>
            <p14:sldId id="334"/>
            <p14:sldId id="881"/>
            <p14:sldId id="897"/>
            <p14:sldId id="893"/>
            <p14:sldId id="876"/>
            <p14:sldId id="878"/>
          </p14:sldIdLst>
        </p14:section>
        <p14:section name="End Notes" id="{E5A15732-4B69-4875-AAD5-FC23DC06FD65}">
          <p14:sldIdLst>
            <p14:sldId id="331"/>
            <p14:sldId id="2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wyer, Margaret" initials="DM" lastIdx="1" clrIdx="0">
    <p:extLst>
      <p:ext uri="{19B8F6BF-5375-455C-9EA6-DF929625EA0E}">
        <p15:presenceInfo xmlns:p15="http://schemas.microsoft.com/office/powerpoint/2012/main" userId="S::MDwyer@eab.com::64336a87-9728-4742-8012-5b9b7165dd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8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0" autoAdjust="0"/>
    <p:restoredTop sz="65221" autoAdjust="0"/>
  </p:normalViewPr>
  <p:slideViewPr>
    <p:cSldViewPr snapToGrid="0" showGuides="1">
      <p:cViewPr varScale="1">
        <p:scale>
          <a:sx n="94" d="100"/>
          <a:sy n="94" d="100"/>
        </p:scale>
        <p:origin x="2592" y="18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9" d="100"/>
          <a:sy n="79" d="100"/>
        </p:scale>
        <p:origin x="405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atin typeface="Verdana" panose="020B0604030504040204" pitchFamily="34" charset="0"/>
              </a:defRPr>
            </a:lvl1pPr>
          </a:lstStyle>
          <a:p>
            <a:fld id="{635E5181-CEC9-49C9-AE2F-31A35049DD97}" type="datetimeFigureOut">
              <a:rPr lang="en-US" smtClean="0"/>
              <a:pPr/>
              <a:t>10/17/25</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Presentation Context:</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As technology’s role in the educational mission expands, higher education stakeholders are increasingly required to speak the language of IT. This presentation is a ready-made educational tool for CIOs to engage non-technical constituents in mission-critical technology initiatives.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The content in this presentation was developed by analysts in EAB’s IT Strategy Advisory Services as a follow up to our 2014 research into “Data Governance” on behalf of 200+ CIOs and IT leaders across North America. Central to the argument of EAB’s best-practice insights is the necessity of campus-wide engagement in data governance, including executive and frontline buy in to promote cross-campus collaboration on this enterprise capability.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To speak to a researcher regarding this material, please contact your Strategic Leader, or email research@eab.com, citing “Data Governance: What It Is, and Why It Matters for Higher Education” in the subject line. </a:t>
            </a:r>
          </a:p>
          <a:p>
            <a:endParaRPr lang="en-US" sz="1200"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 EAB’s IT Strategy Advisory Services team</a:t>
            </a:r>
            <a:endParaRPr lang="en-US" sz="1200" kern="1200" dirty="0">
              <a:solidFill>
                <a:schemeClr val="tx1"/>
              </a:solidFill>
              <a:effectLst/>
              <a:latin typeface="Verdana" panose="020B060403050404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a:t>
            </a:fld>
            <a:endParaRPr lang="en-US" dirty="0"/>
          </a:p>
        </p:txBody>
      </p:sp>
    </p:spTree>
    <p:extLst>
      <p:ext uri="{BB962C8B-B14F-4D97-AF65-F5344CB8AC3E}">
        <p14:creationId xmlns:p14="http://schemas.microsoft.com/office/powerpoint/2010/main" val="1150799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Verdana" panose="020B0604030504040204" pitchFamily="34" charset="0"/>
                <a:ea typeface="+mn-ea"/>
                <a:cs typeface="+mn-cs"/>
              </a:rPr>
              <a:t>Suggested Scripting:  </a:t>
            </a:r>
            <a:r>
              <a:rPr lang="en-US" sz="1200" kern="1200" dirty="0">
                <a:solidFill>
                  <a:schemeClr val="tx1"/>
                </a:solidFill>
                <a:effectLst/>
                <a:latin typeface="Verdana" panose="020B0604030504040204" pitchFamily="34" charset="0"/>
                <a:ea typeface="+mn-ea"/>
                <a:cs typeface="+mn-cs"/>
              </a:rPr>
              <a:t>Currently, [</a:t>
            </a:r>
            <a:r>
              <a:rPr lang="en-US" sz="1200" i="1" kern="1200" dirty="0">
                <a:solidFill>
                  <a:schemeClr val="tx1"/>
                </a:solidFill>
                <a:effectLst/>
                <a:latin typeface="Verdana" panose="020B0604030504040204" pitchFamily="34" charset="0"/>
                <a:ea typeface="+mn-ea"/>
                <a:cs typeface="+mn-cs"/>
              </a:rPr>
              <a:t>we don’t have robust data governance / </a:t>
            </a:r>
            <a:r>
              <a:rPr lang="en-US" sz="1200" i="1" u="sng" kern="1200" dirty="0">
                <a:solidFill>
                  <a:schemeClr val="tx1"/>
                </a:solidFill>
                <a:effectLst/>
                <a:latin typeface="Verdana" panose="020B0604030504040204" pitchFamily="34" charset="0"/>
                <a:ea typeface="+mn-ea"/>
                <a:cs typeface="+mn-cs"/>
              </a:rPr>
              <a:t>Insert Campus-Specific Reality</a:t>
            </a:r>
            <a:r>
              <a:rPr lang="en-US" sz="1200" kern="1200" dirty="0">
                <a:solidFill>
                  <a:schemeClr val="tx1"/>
                </a:solidFill>
                <a:effectLst/>
                <a:latin typeface="Verdana" panose="020B0604030504040204" pitchFamily="34" charset="0"/>
                <a:ea typeface="+mn-ea"/>
                <a:cs typeface="+mn-cs"/>
              </a:rPr>
              <a:t>] – and that’s limiting our capacity to do the analysis that we’d like to. In part, that’s because we’re not thinking about enterprise data. Instead, we’re using data in silos, and mostly for transactional purposes. And I’d like to walk you through some of the problems that that kind of approach leaves us open to. </a:t>
            </a:r>
          </a:p>
        </p:txBody>
      </p:sp>
      <p:sp>
        <p:nvSpPr>
          <p:cNvPr id="4" name="Slide Number Placeholder 3"/>
          <p:cNvSpPr>
            <a:spLocks noGrp="1"/>
          </p:cNvSpPr>
          <p:nvPr>
            <p:ph type="sldNum" sz="quarter" idx="5"/>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2949584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 </a:t>
            </a:r>
            <a:r>
              <a:rPr lang="en-US" sz="1200" kern="1200" dirty="0">
                <a:solidFill>
                  <a:schemeClr val="tx1"/>
                </a:solidFill>
                <a:effectLst/>
                <a:latin typeface="Verdana" panose="020B0604030504040204" pitchFamily="34" charset="0"/>
                <a:ea typeface="+mn-ea"/>
                <a:cs typeface="+mn-cs"/>
              </a:rPr>
              <a:t>We manage data to meet operational and unit-level needs, not with an eye to enterprise value</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a:t>
            </a:r>
            <a:r>
              <a:rPr lang="en-US" sz="1200" kern="1200" dirty="0">
                <a:solidFill>
                  <a:schemeClr val="tx1"/>
                </a:solidFill>
                <a:effectLst/>
                <a:latin typeface="Verdana" panose="020B0604030504040204" pitchFamily="34" charset="0"/>
                <a:ea typeface="+mn-ea"/>
                <a:cs typeface="+mn-cs"/>
              </a:rPr>
              <a:t> </a:t>
            </a:r>
          </a:p>
          <a:p>
            <a:r>
              <a:rPr lang="en-US" sz="1200" kern="1200" dirty="0">
                <a:solidFill>
                  <a:schemeClr val="tx1"/>
                </a:solidFill>
                <a:effectLst/>
                <a:latin typeface="Verdana" panose="020B0604030504040204" pitchFamily="34" charset="0"/>
                <a:ea typeface="+mn-ea"/>
                <a:cs typeface="+mn-cs"/>
              </a:rPr>
              <a:t>The way that data is managed today, in most institutions, means that when they try implementing business intelligence initiatives they face a number of challenges, including inconsistent data definitions, poor data collection, and suboptimal systems architecture.</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The traditional intuition-based approach to higher education decision making has not required standard data definitions. Because of this legacy, each department in a university often has its own way of defining terms like “student” or “section fill rate” that make sense to that group. A lack of visibility into other departments’ definitions creates inconsistency across campus, often with a lack of awareness of the difference.</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Institutional data collection activities also suffer from poor data entry processes, with open fields undermining analysis efforts and user convenience trumping proper input for many data entry staff.</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And finally, many universities’ systems are not aligned to institutional data-gathering needs. They’re focused on single areas of campus, and so the resulting data silos – things like Excel files on people’s personal machines, and separate databases, all too common in decentralized organizations – further hamper data-driven decision making.</a:t>
            </a:r>
          </a:p>
        </p:txBody>
      </p:sp>
      <p:sp>
        <p:nvSpPr>
          <p:cNvPr id="4" name="Slide Number Placeholder 3"/>
          <p:cNvSpPr>
            <a:spLocks noGrp="1"/>
          </p:cNvSpPr>
          <p:nvPr>
            <p:ph type="sldNum" sz="quarter" idx="5"/>
          </p:nvPr>
        </p:nvSpPr>
        <p:spPr/>
        <p:txBody>
          <a:bodyPr/>
          <a:lstStyle/>
          <a:p>
            <a:fld id="{BF4803AB-2594-4B0A-8DC3-A3880FE8631C}" type="slidenum">
              <a:rPr lang="en-US" smtClean="0"/>
              <a:pPr/>
              <a:t>11</a:t>
            </a:fld>
            <a:endParaRPr lang="en-US" dirty="0"/>
          </a:p>
        </p:txBody>
      </p:sp>
    </p:spTree>
    <p:extLst>
      <p:ext uri="{BB962C8B-B14F-4D97-AF65-F5344CB8AC3E}">
        <p14:creationId xmlns:p14="http://schemas.microsoft.com/office/powerpoint/2010/main" val="2188510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 </a:t>
            </a:r>
            <a:r>
              <a:rPr lang="en-US" sz="1200" kern="1200" dirty="0">
                <a:solidFill>
                  <a:schemeClr val="tx1"/>
                </a:solidFill>
                <a:effectLst/>
                <a:latin typeface="Verdana" panose="020B0604030504040204" pitchFamily="34" charset="0"/>
                <a:ea typeface="+mn-ea"/>
                <a:cs typeface="+mn-cs"/>
              </a:rPr>
              <a:t>Data governance is an unwieldy, enterprise process – not a one-off project to “tackle” </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 </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Overcoming these institutionalized processes and siloed data management practices is not a simple undertaking. In fact, a large majority of institutions interviewed in EAB’s research reported that their aspirations to resolve their data quality and access issues resulted in short-term enthusiasm and action, followed by a swift deceleration of progress, and ultimately a collapse of the processes initiated by the groups taking action.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More often than not, initiatives fail because the work of data governance is seen as a one-time lift, that’s going to set the institution up for a future of decision-making. Institutions assemble a group to oversee the work of building a data foundation for the institution – inevitably with the mandate of collecting, cleansing, and aggregating a single source of truth for the university, and making that available to the appropriate people on campus. Those are noble and appropriate action steps.</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But the truth is, that’s a huge amount of work. And once those projects get up and running, the sheer magnitude of the task means that – eventually – those efforts fade into the background. Often, committees that are established take limited action, focusing instead on the task of prioritizing their enormous workload; meanwhile, staff participation and action steps are frustrated by limited participation, mismatched job roles, and the lack of an arbiter to keep things moving along.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But despite the enormity of the task, and the complexity of taking it on, getting data governance right is an imperative faced by all schools. And that’s because </a:t>
            </a:r>
            <a:r>
              <a:rPr lang="en-US" sz="1200" i="1" kern="1200" dirty="0">
                <a:solidFill>
                  <a:schemeClr val="tx1"/>
                </a:solidFill>
                <a:effectLst/>
                <a:latin typeface="Verdana" panose="020B0604030504040204" pitchFamily="34" charset="0"/>
                <a:ea typeface="+mn-ea"/>
                <a:cs typeface="+mn-cs"/>
              </a:rPr>
              <a:t>not</a:t>
            </a:r>
            <a:r>
              <a:rPr lang="en-US" sz="1200" i="0" kern="1200" dirty="0">
                <a:solidFill>
                  <a:schemeClr val="tx1"/>
                </a:solidFill>
                <a:effectLst/>
                <a:latin typeface="Verdana" panose="020B0604030504040204" pitchFamily="34" charset="0"/>
                <a:ea typeface="+mn-ea"/>
                <a:cs typeface="+mn-cs"/>
              </a:rPr>
              <a:t> doing it right is costing us dearly, in many different areas.</a:t>
            </a:r>
            <a:endParaRPr lang="en-US" sz="1200" kern="1200" dirty="0">
              <a:solidFill>
                <a:schemeClr val="tx1"/>
              </a:solidFill>
              <a:effectLst/>
              <a:latin typeface="Verdana" panose="020B060403050404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73404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 </a:t>
            </a:r>
            <a:r>
              <a:rPr lang="en-US" sz="1200" kern="1200" dirty="0">
                <a:solidFill>
                  <a:schemeClr val="tx1"/>
                </a:solidFill>
                <a:effectLst/>
                <a:latin typeface="Verdana" panose="020B0604030504040204" pitchFamily="34" charset="0"/>
                <a:ea typeface="+mn-ea"/>
                <a:cs typeface="+mn-cs"/>
              </a:rPr>
              <a:t>Poor data quality and availability is wasting our time and money</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In the first instance, getting data management wrong is significantly impacting our analytics and intelligence productivity. On the whole, higher education institutions spend far too much time on local analytical concerns, and not enough of their efforts are focused on the strategic-level initiatives that campuses need to direct their attention to. Because those local analyses are important for operations, we can’t just stop doing that work; but, at the same time, those analyses are absorbing our full capacity.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The director of business intelligence at the University of Washington estimated that, at the start of their data governance journey, the institution’s BI team was spending between a quarter and </a:t>
            </a:r>
            <a:r>
              <a:rPr lang="en-US" sz="1200" i="1" kern="1200" dirty="0">
                <a:solidFill>
                  <a:schemeClr val="tx1"/>
                </a:solidFill>
                <a:effectLst/>
                <a:latin typeface="Verdana" panose="020B0604030504040204" pitchFamily="34" charset="0"/>
                <a:ea typeface="+mn-ea"/>
                <a:cs typeface="+mn-cs"/>
              </a:rPr>
              <a:t>all</a:t>
            </a:r>
            <a:r>
              <a:rPr lang="en-US" sz="1200" kern="1200" dirty="0">
                <a:solidFill>
                  <a:schemeClr val="tx1"/>
                </a:solidFill>
                <a:effectLst/>
                <a:latin typeface="Verdana" panose="020B0604030504040204" pitchFamily="34" charset="0"/>
                <a:ea typeface="+mn-ea"/>
                <a:cs typeface="+mn-cs"/>
              </a:rPr>
              <a:t> of their time managing ad-hoc requests. Considering the time investment of staff on cleansing data, running analyses, and writing reports, each request was running at about a $10,000 cost. They had a 3-6 week backlog, and their focus on one-off reports was filling their time. </a:t>
            </a:r>
          </a:p>
          <a:p>
            <a:r>
              <a:rPr lang="en-US" sz="1200" kern="1200" dirty="0">
                <a:solidFill>
                  <a:schemeClr val="tx1"/>
                </a:solidFill>
                <a:effectLst/>
                <a:latin typeface="Verdana" panose="020B0604030504040204" pitchFamily="34" charset="0"/>
                <a:ea typeface="+mn-ea"/>
                <a:cs typeface="+mn-cs"/>
              </a:rPr>
              <a:t>That’s a lot of time and dollars to be pouring into something that, though useful once, should be undertaken in a way that provides lasting value to the institution.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13</a:t>
            </a:fld>
            <a:endParaRPr lang="en-US" dirty="0"/>
          </a:p>
        </p:txBody>
      </p:sp>
    </p:spTree>
    <p:extLst>
      <p:ext uri="{BB962C8B-B14F-4D97-AF65-F5344CB8AC3E}">
        <p14:creationId xmlns:p14="http://schemas.microsoft.com/office/powerpoint/2010/main" val="1464451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a:t>
            </a:r>
            <a:r>
              <a:rPr lang="en-US" sz="1200" kern="1200" dirty="0">
                <a:solidFill>
                  <a:schemeClr val="tx1"/>
                </a:solidFill>
                <a:effectLst/>
                <a:latin typeface="Verdana" panose="020B0604030504040204" pitchFamily="34" charset="0"/>
                <a:ea typeface="+mn-ea"/>
                <a:cs typeface="+mn-cs"/>
              </a:rPr>
              <a:t> Poor data management and processes increase the likelihood of a data breach</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 </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Beyond productivity concerns, there are real risks associated with poor data management. All the data we have sitting on desktops, in random spreadsheets, and in various databases around campus needs to be protected on behalf of the institution. And when it comes to instances of data breaches, four out of five of the top causes of data breaches trace back to human – and not technology – errors.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Everyone remembers the Equifax breach. That exposed the data of 146 million Americans – and tracks back to a single human error: a failure to install a software update that left the records of all those individuals vulnerable to malicious actors through that particular point of access.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Simple errors have consequences in higher education, too. In 2019, we’ve seen one University make the headlines when an administrator inadvertently sent the personal information of every new applicant as an attachment in an email to 297 students, because it was sitting there on their machine. These kinds of events have reputational and financial consequences, but better enterprise data processes and policy adherence can curtail the threat significantly.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3717296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a:t>
            </a:r>
            <a:r>
              <a:rPr lang="en-US" sz="1200" kern="1200" dirty="0">
                <a:solidFill>
                  <a:schemeClr val="tx1"/>
                </a:solidFill>
                <a:effectLst/>
                <a:latin typeface="Verdana" panose="020B0604030504040204" pitchFamily="34" charset="0"/>
                <a:ea typeface="+mn-ea"/>
                <a:cs typeface="+mn-cs"/>
              </a:rPr>
              <a:t> Bad data governance can lead to big mistakes in data analysis</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 </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Finally, the value that we hope to get from data just won’t be there without a real investment in its aggregation and quality. Back in 2014, a university in Florida shot to the top of the U.S. News and World Report Ranking – for “Most Debt” among graduating students. That’s not an enviable top spot to have – and, fortunately for the university, it wasn’t true. The submitted figure of over $56,000 in debt was more than double the average for graduates of the institution, and the submitted number had emerged as part of a mis-analysis founded on incorrect data. Unfortunately for the institution, the error was not discovered until after the print publications had been distributed, and the university had to take a widespread reputation hit from their mistake.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Though errors such as these can be corrected, the real threat of making bad decisions based on bad data should be front and center when thinking about the value of a data governance process at any university and college. To make reliable decisions that reliably improve experiences and effectiveness at our institution, everyone should be invested in making sure that the data we use is reliable, and reliably actionable.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204551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Verdana" panose="020B0604030504040204" pitchFamily="34" charset="0"/>
                <a:ea typeface="+mn-ea"/>
                <a:cs typeface="+mn-cs"/>
              </a:rPr>
              <a:t>Suggested Scripting: </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While we might not all be feeling the direct impacts of the various issues that I’ve covered, they’re a real threat to our institution. Both to our capacity to operate efficiently as a business, and to our ability to be an innovative institution in the face of new challenges and opportunities that come along. Luckily, there is a better way—but it’s something that requires input from across campus. It requires investment, in time and collaboration, and as we’ve established, it’s not something that IT can overhaul on their own.</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227561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 </a:t>
            </a:r>
            <a:r>
              <a:rPr lang="en-US" sz="1200" kern="1200" dirty="0">
                <a:solidFill>
                  <a:schemeClr val="tx1"/>
                </a:solidFill>
                <a:effectLst/>
                <a:latin typeface="Verdana" panose="020B0604030504040204" pitchFamily="34" charset="0"/>
                <a:ea typeface="+mn-ea"/>
                <a:cs typeface="+mn-cs"/>
              </a:rPr>
              <a:t>Accepting data governance as an </a:t>
            </a:r>
            <a:r>
              <a:rPr lang="en-US" sz="1200" i="1" kern="1200" dirty="0">
                <a:solidFill>
                  <a:schemeClr val="tx1"/>
                </a:solidFill>
                <a:effectLst/>
                <a:latin typeface="Verdana" panose="020B0604030504040204" pitchFamily="34" charset="0"/>
                <a:ea typeface="+mn-ea"/>
                <a:cs typeface="+mn-cs"/>
              </a:rPr>
              <a:t>enterprise, campus-wide</a:t>
            </a:r>
            <a:r>
              <a:rPr lang="en-US" sz="1200" kern="1200" dirty="0">
                <a:solidFill>
                  <a:schemeClr val="tx1"/>
                </a:solidFill>
                <a:effectLst/>
                <a:latin typeface="Verdana" panose="020B0604030504040204" pitchFamily="34" charset="0"/>
                <a:ea typeface="+mn-ea"/>
                <a:cs typeface="+mn-cs"/>
              </a:rPr>
              <a:t> capability is the first step</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 </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So, what should we be doing about this? First and foremost, campus needs to embrace a culture shift that recognizes the importance of data governance as a foundation for the analytics and business intelligence efforts that we’re investing in at every level of the organization. If we want the data – the common enterprise data, with known, constant meanings that serves a meaningful role in supporting cross-departmental analyses, self-service data, and new digital initiatives – then the place we need to look first is here at the bottom. We need to accept and establish a shared vision for data governance, where we understand in every corner of campus that collaboration is the key to our success. To build that sturdy foundation, we need to use effective data governance to filter our disparate systems and quirks into something that’s meaningful at the enterprise level.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17</a:t>
            </a:fld>
            <a:endParaRPr lang="en-US" dirty="0"/>
          </a:p>
        </p:txBody>
      </p:sp>
    </p:spTree>
    <p:extLst>
      <p:ext uri="{BB962C8B-B14F-4D97-AF65-F5344CB8AC3E}">
        <p14:creationId xmlns:p14="http://schemas.microsoft.com/office/powerpoint/2010/main" val="2717990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 </a:t>
            </a:r>
            <a:r>
              <a:rPr lang="en-US" sz="1200" kern="1200" dirty="0">
                <a:solidFill>
                  <a:schemeClr val="tx1"/>
                </a:solidFill>
                <a:effectLst/>
                <a:latin typeface="Verdana" panose="020B0604030504040204" pitchFamily="34" charset="0"/>
                <a:ea typeface="+mn-ea"/>
                <a:cs typeface="+mn-cs"/>
              </a:rPr>
              <a:t>Leading institutions lean on shared processes to derive value from data.  </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 </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Then, we need to be looking for examples of what effectiveness looks like among our peers. Beyond the widespread support of this common goal across different areas of campus, there are a variety of other competencies and capabilities that separate institutions who are successful in this area from those that struggle. You can see those traits up here.</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In addition to the institution-wide culture of shared data ownership, more advanced institutions have:</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Strong shared governance structures, that appropriately match seniority level to tasks assigned, whether in strategy setting, or implementation;</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Large volumes of valuable enterprise data, that’s useful across silos, used effectively in decision-making across the campus; </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Inbuilt quality assurance mechanisms that uncover data quality issues, and hold responsible units accountable for remediating problems; and</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Principled data access controls, that are implemented to ensure that every person on campus has access to the right enterprise data they need to do their work while keeping all data appropriately secured.</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18</a:t>
            </a:fld>
            <a:endParaRPr lang="en-US" dirty="0"/>
          </a:p>
        </p:txBody>
      </p:sp>
    </p:spTree>
    <p:extLst>
      <p:ext uri="{BB962C8B-B14F-4D97-AF65-F5344CB8AC3E}">
        <p14:creationId xmlns:p14="http://schemas.microsoft.com/office/powerpoint/2010/main" val="2249742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 </a:t>
            </a:r>
            <a:r>
              <a:rPr lang="en-US" sz="1200" kern="1200" dirty="0">
                <a:solidFill>
                  <a:schemeClr val="tx1"/>
                </a:solidFill>
                <a:effectLst/>
                <a:latin typeface="Verdana" panose="020B0604030504040204" pitchFamily="34" charset="0"/>
                <a:ea typeface="+mn-ea"/>
                <a:cs typeface="+mn-cs"/>
              </a:rPr>
              <a:t>Making incremental progress by investing in four linked capabilities is the most sustainable way to advance</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Now, that sounds like a lot. But Rome wasn’t built in a day – and neither was any good enterprise data foundation. There’s a lot of work to do to get to a place where that data foundation begins to feel sturdy. And, just like Rome, data governance isn’t a something that will ever be “finished”. It’s a living, breathing thing. It’s an ongoing challenge, where changes in context, strategy, or the technologies we use will require the addition of new data to our enterprise set.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So, with these facts in mind, it’s important to see the work of data governance as an agile, iterative process that doesn’t set out to move mountains from the beginning. Focusing on data governance as an ongoing, continuous cycle will help build and sustain momentum, enabling quick wins and fast progress to set the stage for larger advances as the process matures. We can do that by thinking about four key components of data governance in action: </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Prioritization: setting strategy to determine what data we are looking to use, and what’s our main focus right now? </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Definition: what are the best standardized models and definitions for that data? </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Distribution: how can we push this information to the right people, securely?</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Improvement: how can we embed quality assurance checks and emergent needs feedback to guide further strategy focus?</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19</a:t>
            </a:fld>
            <a:endParaRPr lang="en-US" dirty="0"/>
          </a:p>
        </p:txBody>
      </p:sp>
    </p:spTree>
    <p:extLst>
      <p:ext uri="{BB962C8B-B14F-4D97-AF65-F5344CB8AC3E}">
        <p14:creationId xmlns:p14="http://schemas.microsoft.com/office/powerpoint/2010/main" val="300912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Overview: </a:t>
            </a:r>
          </a:p>
          <a:p>
            <a:r>
              <a:rPr lang="en-US" b="0" dirty="0"/>
              <a:t>The material covered in this</a:t>
            </a:r>
            <a:r>
              <a:rPr lang="en-US" b="0" baseline="0" dirty="0"/>
              <a:t> presentation covers four domains: </a:t>
            </a:r>
          </a:p>
          <a:p>
            <a:pPr marL="228600" indent="-228600">
              <a:buAutoNum type="arabicParenR"/>
            </a:pPr>
            <a:r>
              <a:rPr lang="en-US" b="0" baseline="0" dirty="0"/>
              <a:t>what’s happening in higher education (“Higher Education’s Data Revolution”)</a:t>
            </a:r>
          </a:p>
          <a:p>
            <a:pPr marL="228600" indent="-228600">
              <a:buAutoNum type="arabicParenR"/>
            </a:pPr>
            <a:r>
              <a:rPr lang="en-US" b="0" baseline="0" dirty="0"/>
              <a:t>the part that data governance plays in this new dynamic (“Data Governance: The Key to Turning Data into Value”)</a:t>
            </a:r>
          </a:p>
          <a:p>
            <a:pPr marL="228600" indent="-228600">
              <a:buAutoNum type="arabicParenR"/>
            </a:pPr>
            <a:r>
              <a:rPr lang="en-US" b="0" baseline="0" dirty="0"/>
              <a:t>the significant risks to institutions that don’t pay attention to data governance needs (“The Perils of a Data Wild West”), and</a:t>
            </a:r>
          </a:p>
          <a:p>
            <a:pPr marL="228600" indent="-228600">
              <a:buAutoNum type="arabicParenR"/>
            </a:pPr>
            <a:r>
              <a:rPr lang="en-US" b="0" baseline="0" dirty="0"/>
              <a:t>EAB’s insights and recommendations for implementing data governance in higher education (“A Better Way: Supporting Institutional Data Governance”).  </a:t>
            </a:r>
            <a:endParaRPr lang="en-US" b="0" dirty="0"/>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a:t>
            </a:fld>
            <a:endParaRPr lang="en-US" dirty="0"/>
          </a:p>
        </p:txBody>
      </p:sp>
    </p:spTree>
    <p:extLst>
      <p:ext uri="{BB962C8B-B14F-4D97-AF65-F5344CB8AC3E}">
        <p14:creationId xmlns:p14="http://schemas.microsoft.com/office/powerpoint/2010/main" val="3211407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 </a:t>
            </a:r>
            <a:r>
              <a:rPr lang="en-US" sz="1200" kern="1200" dirty="0">
                <a:solidFill>
                  <a:schemeClr val="tx1"/>
                </a:solidFill>
                <a:effectLst/>
                <a:latin typeface="Verdana" panose="020B0604030504040204" pitchFamily="34" charset="0"/>
                <a:ea typeface="+mn-ea"/>
                <a:cs typeface="+mn-cs"/>
              </a:rPr>
              <a:t>Be a vocal supporter of enterprise data strategy, and collaborate with data governance working groups</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 </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As this work gets underway, it’s clear that everyone on campus has a role to play in helping this initiative succeed. At the strategic level, that means being a vocal supporter of an </a:t>
            </a:r>
            <a:r>
              <a:rPr lang="en-US" sz="1200" i="1" kern="1200" dirty="0">
                <a:solidFill>
                  <a:schemeClr val="tx1"/>
                </a:solidFill>
                <a:effectLst/>
                <a:latin typeface="Verdana" panose="020B0604030504040204" pitchFamily="34" charset="0"/>
                <a:ea typeface="+mn-ea"/>
                <a:cs typeface="+mn-cs"/>
              </a:rPr>
              <a:t>enterprise</a:t>
            </a:r>
            <a:r>
              <a:rPr lang="en-US" sz="1200" kern="1200" dirty="0">
                <a:solidFill>
                  <a:schemeClr val="tx1"/>
                </a:solidFill>
                <a:effectLst/>
                <a:latin typeface="Verdana" panose="020B0604030504040204" pitchFamily="34" charset="0"/>
                <a:ea typeface="+mn-ea"/>
                <a:cs typeface="+mn-cs"/>
              </a:rPr>
              <a:t> data strategy; encouraging peers and colleagues to share data as a communal asset of the institution, not a private bounty for specific units or individuals; and then actively communicate data needs and quality issues to those driving the charge, to help focus our attention on what matters.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At the implementation level, it means partnering with data governance groups to provide insight into business logic, and local data use cases; it means leveraging data governance work as a standard for data meaning on campus; and it means promoting better data hygiene at every point in the data process – during collection and input, and at the point of interpretation.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20</a:t>
            </a:fld>
            <a:endParaRPr lang="en-US" dirty="0"/>
          </a:p>
        </p:txBody>
      </p:sp>
    </p:spTree>
    <p:extLst>
      <p:ext uri="{BB962C8B-B14F-4D97-AF65-F5344CB8AC3E}">
        <p14:creationId xmlns:p14="http://schemas.microsoft.com/office/powerpoint/2010/main" val="2476276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 </a:t>
            </a:r>
            <a:r>
              <a:rPr lang="en-US" sz="1200" kern="1200" dirty="0">
                <a:solidFill>
                  <a:schemeClr val="tx1"/>
                </a:solidFill>
                <a:effectLst/>
                <a:latin typeface="Verdana" panose="020B0604030504040204" pitchFamily="34" charset="0"/>
                <a:ea typeface="+mn-ea"/>
                <a:cs typeface="+mn-cs"/>
              </a:rPr>
              <a:t>EAB’s resources provide frameworks for designing and then operationalizing an agile data governance capability </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a:t>
            </a:r>
            <a:r>
              <a:rPr lang="en-US" sz="1200" kern="1200" dirty="0">
                <a:solidFill>
                  <a:schemeClr val="tx1"/>
                </a:solidFill>
                <a:effectLst/>
                <a:latin typeface="Verdana" panose="020B0604030504040204" pitchFamily="34" charset="0"/>
                <a:ea typeface="+mn-ea"/>
                <a:cs typeface="+mn-cs"/>
              </a:rPr>
              <a:t>: </a:t>
            </a:r>
          </a:p>
          <a:p>
            <a:r>
              <a:rPr lang="en-US" sz="1200" kern="1200" dirty="0">
                <a:solidFill>
                  <a:schemeClr val="tx1"/>
                </a:solidFill>
                <a:effectLst/>
                <a:latin typeface="Verdana" panose="020B0604030504040204" pitchFamily="34" charset="0"/>
                <a:ea typeface="+mn-ea"/>
                <a:cs typeface="+mn-cs"/>
              </a:rPr>
              <a:t>And finally, as we look towards implementation, we should recognize that we don’t need to reinvent the wheel. Establishing and then sustaining a data governance initiative is difficult. As we start on the process of [</a:t>
            </a:r>
            <a:r>
              <a:rPr lang="en-US" sz="1200" i="1" kern="1200" dirty="0">
                <a:solidFill>
                  <a:schemeClr val="tx1"/>
                </a:solidFill>
                <a:effectLst/>
                <a:latin typeface="Verdana" panose="020B0604030504040204" pitchFamily="34" charset="0"/>
                <a:ea typeface="+mn-ea"/>
                <a:cs typeface="+mn-cs"/>
              </a:rPr>
              <a:t>reinventing/standing up</a:t>
            </a:r>
            <a:r>
              <a:rPr lang="en-US" sz="1200" kern="1200" dirty="0">
                <a:solidFill>
                  <a:schemeClr val="tx1"/>
                </a:solidFill>
                <a:effectLst/>
                <a:latin typeface="Verdana" panose="020B0604030504040204" pitchFamily="34" charset="0"/>
                <a:ea typeface="+mn-ea"/>
                <a:cs typeface="+mn-cs"/>
              </a:rPr>
              <a:t>] our data governance committees and working groups, and then actively pursuing our strategy, these various resources are available to us from EAB. They provide best practices from other institutions, supply frameworks for decision-making and data stewardship, and offer templates to help us accelerate our progress. Creating and supporting a data governance capability is not an easy endeavor, but with institutional commitment and established best practices from our peers, there’s no reason that our campus can’t make swift progress towards agile, sustainable data governance.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21</a:t>
            </a:fld>
            <a:endParaRPr lang="en-US" dirty="0"/>
          </a:p>
        </p:txBody>
      </p:sp>
    </p:spTree>
    <p:extLst>
      <p:ext uri="{BB962C8B-B14F-4D97-AF65-F5344CB8AC3E}">
        <p14:creationId xmlns:p14="http://schemas.microsoft.com/office/powerpoint/2010/main" val="497383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803AB-2594-4B0A-8DC3-A3880FE8631C}" type="slidenum">
              <a:rPr lang="en-US" smtClean="0"/>
              <a:pPr/>
              <a:t>22</a:t>
            </a:fld>
            <a:endParaRPr lang="en-US" dirty="0"/>
          </a:p>
        </p:txBody>
      </p:sp>
    </p:spTree>
    <p:extLst>
      <p:ext uri="{BB962C8B-B14F-4D97-AF65-F5344CB8AC3E}">
        <p14:creationId xmlns:p14="http://schemas.microsoft.com/office/powerpoint/2010/main" val="240489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a:t>
            </a:r>
            <a:r>
              <a:rPr lang="en-US" sz="1200" kern="1200" dirty="0">
                <a:solidFill>
                  <a:schemeClr val="tx1"/>
                </a:solidFill>
                <a:effectLst/>
                <a:latin typeface="Verdana" panose="020B0604030504040204" pitchFamily="34" charset="0"/>
                <a:ea typeface="+mn-ea"/>
                <a:cs typeface="+mn-cs"/>
              </a:rPr>
              <a:t> Universities and colleges are struggling to wrangle and leverage their growing mountain of data.</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 </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Despite the wealth of data created in higher education – across every area of every campus – most institutions are struggling to leverage the reams of information they collect on a daily basis into meaningful insights that impact the bottom line. While the wider economy has repeatedly demonstrated the power of data-driven decision-making and data-driven interventions, higher education as an industry has been confronted with its own strategic issues, giving rise to data-thirsty leaders.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With budgets flatlining, costs rising, and an increasingly ambivalent political climate with regard to the necessity of a degree, the pressure on universities and colleges to prove their value has never been greater. But while this pressure is felt, and while universities are investing in various tools and technologies to improve their analytics and business intelligence capabilities, those investments aren’t paying off like we might have expected. In fact, only 1 in 5 CIOs in higher education think that their institution’s investments in analytics efforts have been “very effective”. So, we have lots of data, and lots of questions, but we don’t yet have as much insight as we might like. </a:t>
            </a:r>
          </a:p>
        </p:txBody>
      </p:sp>
      <p:sp>
        <p:nvSpPr>
          <p:cNvPr id="4" name="Slide Number Placeholder 3"/>
          <p:cNvSpPr>
            <a:spLocks noGrp="1"/>
          </p:cNvSpPr>
          <p:nvPr>
            <p:ph type="sldNum" sz="quarter" idx="5"/>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45307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 </a:t>
            </a:r>
            <a:r>
              <a:rPr lang="en-US" sz="1200" kern="1200" dirty="0">
                <a:solidFill>
                  <a:schemeClr val="tx1"/>
                </a:solidFill>
                <a:effectLst/>
                <a:latin typeface="Verdana" panose="020B0604030504040204" pitchFamily="34" charset="0"/>
                <a:ea typeface="+mn-ea"/>
                <a:cs typeface="+mn-cs"/>
              </a:rPr>
              <a:t>No matter where in the institution you sit, higher education’s data problem impacts your work, and your bottom line</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Although it might feel easy to shrug off this dearth of data value, the reality is that every single member of the institution has a stake in our analytics efforts – and they each have a role to play in helping us succeed. As technology investments have become commonplace in every different corner of campus, the reality of our data environment is that every single unit is creating, moving, and using data every single day. If we want that data to be useful, either to do its job in situ, in the area of campus where it’s being collected, or to work universally as data-of-record for the rest of campus, we need everyone within the organization to understand that no piece of our campus provides the full picture we need to answer the questions that we have. Finance, Admissions, Student Affairs, Advancement – everyone is collecting and using data that can help build a more comprehensive picture of our campus. And only when we create parity of vision across those different areas can we create a true understanding of what’s happening around us, and leverage that understanding – with confidence in our convictions – to make the right decisions moving forward.</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3293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 </a:t>
            </a:r>
            <a:r>
              <a:rPr lang="en-US" sz="1200" kern="1200" dirty="0">
                <a:solidFill>
                  <a:schemeClr val="tx1"/>
                </a:solidFill>
                <a:effectLst/>
                <a:latin typeface="Verdana" panose="020B0604030504040204" pitchFamily="34" charset="0"/>
                <a:ea typeface="+mn-ea"/>
                <a:cs typeface="+mn-cs"/>
              </a:rPr>
              <a:t>Turning tool purchases into valuable insights means focusing on co-ordination and information aggregation: data governance. </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 </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So, what does data governance have to do with this uptick in higher education’s reliance on digital information for decision making? It’s the key to getting value out of the data we collect, both locally, in the units that collect it, and globally, across the entire institution.</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To leverage the data collected through automated processes all over campus, we need to filter that information through a process of standardization and aggregation, that enables us to see a single version of the truth for our institution. Only then can we use that information to run analyses with confidence, and determine our right answers for the issues we’re confronting.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5</a:t>
            </a:fld>
            <a:endParaRPr lang="en-US" dirty="0"/>
          </a:p>
        </p:txBody>
      </p:sp>
    </p:spTree>
    <p:extLst>
      <p:ext uri="{BB962C8B-B14F-4D97-AF65-F5344CB8AC3E}">
        <p14:creationId xmlns:p14="http://schemas.microsoft.com/office/powerpoint/2010/main" val="363580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Verdana" panose="020B0604030504040204" pitchFamily="34" charset="0"/>
                <a:ea typeface="+mn-ea"/>
                <a:cs typeface="+mn-cs"/>
              </a:rPr>
              <a:t>Suggested Scripting: </a:t>
            </a:r>
            <a:r>
              <a:rPr lang="en-US" sz="1200" kern="1200" dirty="0">
                <a:solidFill>
                  <a:schemeClr val="tx1"/>
                </a:solidFill>
                <a:effectLst/>
                <a:latin typeface="Verdana" panose="020B0604030504040204" pitchFamily="34" charset="0"/>
                <a:ea typeface="+mn-ea"/>
                <a:cs typeface="+mn-cs"/>
              </a:rPr>
              <a:t>With that in mind, let’s go a little bit deeper into data governance – what it means, and how it works to enhance the value of the technology investments we’ve made.</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6</a:t>
            </a:fld>
            <a:endParaRPr lang="en-US" dirty="0"/>
          </a:p>
        </p:txBody>
      </p:sp>
    </p:spTree>
    <p:extLst>
      <p:ext uri="{BB962C8B-B14F-4D97-AF65-F5344CB8AC3E}">
        <p14:creationId xmlns:p14="http://schemas.microsoft.com/office/powerpoint/2010/main" val="701224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Verdana" panose="020B0604030504040204" pitchFamily="34" charset="0"/>
                <a:ea typeface="+mn-ea"/>
                <a:cs typeface="+mn-cs"/>
              </a:rPr>
              <a:t>Suggested Scripting:</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Simply put, data governance is how organizations make sense of the volumes of data they collect. Living in a consumer world where data-driven marketing and using algorithms to push appropriate content are the norm, it’s not always obvious that the organizations doing that work have to wrangle data in the background. But for organizations that </a:t>
            </a:r>
            <a:r>
              <a:rPr lang="en-US" sz="1200" i="1" kern="1200" dirty="0">
                <a:solidFill>
                  <a:schemeClr val="tx1"/>
                </a:solidFill>
                <a:effectLst/>
                <a:latin typeface="Verdana" panose="020B0604030504040204" pitchFamily="34" charset="0"/>
                <a:ea typeface="+mn-ea"/>
                <a:cs typeface="+mn-cs"/>
              </a:rPr>
              <a:t>can</a:t>
            </a:r>
            <a:r>
              <a:rPr lang="en-US" sz="1200" i="0" kern="1200" dirty="0">
                <a:solidFill>
                  <a:schemeClr val="tx1"/>
                </a:solidFill>
                <a:effectLst/>
                <a:latin typeface="Verdana" panose="020B0604030504040204" pitchFamily="34" charset="0"/>
                <a:ea typeface="+mn-ea"/>
                <a:cs typeface="+mn-cs"/>
              </a:rPr>
              <a:t> do that, effective data governance must be at the heart of their strategy. As it</a:t>
            </a:r>
            <a:r>
              <a:rPr lang="en-US" sz="1200" kern="1200" dirty="0">
                <a:solidFill>
                  <a:schemeClr val="tx1"/>
                </a:solidFill>
                <a:effectLst/>
                <a:latin typeface="Verdana" panose="020B0604030504040204" pitchFamily="34" charset="0"/>
                <a:ea typeface="+mn-ea"/>
                <a:cs typeface="+mn-cs"/>
              </a:rPr>
              <a:t> says here, data governance is an enterprise capability concerning the standards around data management within an organization. It’s a capability supported by multiple stakeholders within the organization, and between them they determine standards for data’s meaning, storage, and accessibility (among other things). At its core, data governance is about making sense of the data that’s collected, and ensuring that its </a:t>
            </a:r>
            <a:r>
              <a:rPr lang="en-US" sz="1200" u="sng" kern="1200" dirty="0">
                <a:solidFill>
                  <a:schemeClr val="tx1"/>
                </a:solidFill>
                <a:effectLst/>
                <a:latin typeface="Verdana" panose="020B0604030504040204" pitchFamily="34" charset="0"/>
                <a:ea typeface="+mn-ea"/>
                <a:cs typeface="+mn-cs"/>
              </a:rPr>
              <a:t>meaning is consistent and conserved</a:t>
            </a:r>
            <a:r>
              <a:rPr lang="en-US" sz="1200" u="none" kern="1200" dirty="0">
                <a:solidFill>
                  <a:schemeClr val="tx1"/>
                </a:solidFill>
                <a:effectLst/>
                <a:latin typeface="Verdana" panose="020B0604030504040204" pitchFamily="34" charset="0"/>
                <a:ea typeface="+mn-ea"/>
                <a:cs typeface="+mn-cs"/>
              </a:rPr>
              <a:t> </a:t>
            </a:r>
            <a:r>
              <a:rPr lang="en-US" sz="1200" kern="1200" dirty="0">
                <a:solidFill>
                  <a:schemeClr val="tx1"/>
                </a:solidFill>
                <a:effectLst/>
                <a:latin typeface="Verdana" panose="020B0604030504040204" pitchFamily="34" charset="0"/>
                <a:ea typeface="+mn-ea"/>
                <a:cs typeface="+mn-cs"/>
              </a:rPr>
              <a:t>as it moves around the organization.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7</a:t>
            </a:fld>
            <a:endParaRPr lang="en-US" dirty="0"/>
          </a:p>
        </p:txBody>
      </p:sp>
    </p:spTree>
    <p:extLst>
      <p:ext uri="{BB962C8B-B14F-4D97-AF65-F5344CB8AC3E}">
        <p14:creationId xmlns:p14="http://schemas.microsoft.com/office/powerpoint/2010/main" val="418583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a:t>
            </a:r>
            <a:r>
              <a:rPr lang="en-US" sz="1200" kern="1200" dirty="0">
                <a:solidFill>
                  <a:schemeClr val="tx1"/>
                </a:solidFill>
                <a:effectLst/>
                <a:latin typeface="Verdana" panose="020B0604030504040204" pitchFamily="34" charset="0"/>
                <a:ea typeface="+mn-ea"/>
                <a:cs typeface="+mn-cs"/>
              </a:rPr>
              <a:t>: Data governance processes aggregate and standardize disparate data</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In practice, that means using data governance policies and processes to turn various campus data inputs – including local unit data, operational data, and contextual data from the industry – into a more useful repository of campus information. That includes things like common data definitions, principled access rights for the data we hold, and a robust process for continually improving the quality and quantity of the data we have available for enterprise decision-making.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That data distillation and aggregation process relies on setting the right policies and processes in motion to ensure the right advisors have the right role in bringing all this information together; it means using the direction of campus’s leadership to focus attention on the right data for the right questions; and it means leveraging a wide network of data stewards and custodians alongside data governance working groups to ensure that the work of data governance is carried forward efficiently and effectively.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388926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 </a:t>
            </a:r>
            <a:r>
              <a:rPr lang="en-US" sz="1200" kern="1200" dirty="0">
                <a:solidFill>
                  <a:schemeClr val="tx1"/>
                </a:solidFill>
                <a:effectLst/>
                <a:latin typeface="Verdana" panose="020B0604030504040204" pitchFamily="34" charset="0"/>
                <a:ea typeface="+mn-ea"/>
                <a:cs typeface="+mn-cs"/>
              </a:rPr>
              <a:t>IT – and any single unit – only has limited capacity to maintain </a:t>
            </a:r>
            <a:r>
              <a:rPr lang="en-US" sz="1200" i="1" kern="1200" dirty="0">
                <a:solidFill>
                  <a:schemeClr val="tx1"/>
                </a:solidFill>
                <a:effectLst/>
                <a:latin typeface="Verdana" panose="020B0604030504040204" pitchFamily="34" charset="0"/>
                <a:ea typeface="+mn-ea"/>
                <a:cs typeface="+mn-cs"/>
              </a:rPr>
              <a:t>enterprise</a:t>
            </a:r>
            <a:r>
              <a:rPr lang="en-US" sz="1200" kern="1200" dirty="0">
                <a:solidFill>
                  <a:schemeClr val="tx1"/>
                </a:solidFill>
                <a:effectLst/>
                <a:latin typeface="Verdana" panose="020B0604030504040204" pitchFamily="34" charset="0"/>
                <a:ea typeface="+mn-ea"/>
                <a:cs typeface="+mn-cs"/>
              </a:rPr>
              <a:t> data</a:t>
            </a:r>
          </a:p>
          <a:p>
            <a:endParaRPr lang="en-US" sz="1200" i="1" kern="1200" dirty="0">
              <a:solidFill>
                <a:schemeClr val="tx1"/>
              </a:solidFill>
              <a:effectLst/>
              <a:latin typeface="Verdana" panose="020B0604030504040204" pitchFamily="34" charset="0"/>
              <a:ea typeface="+mn-ea"/>
              <a:cs typeface="+mn-cs"/>
            </a:endParaRPr>
          </a:p>
          <a:p>
            <a:r>
              <a:rPr lang="en-US" sz="1200" i="1" kern="1200" dirty="0">
                <a:solidFill>
                  <a:schemeClr val="tx1"/>
                </a:solidFill>
                <a:effectLst/>
                <a:latin typeface="Verdana" panose="020B0604030504040204" pitchFamily="34" charset="0"/>
                <a:ea typeface="+mn-ea"/>
                <a:cs typeface="+mn-cs"/>
              </a:rPr>
              <a:t>Suggested Scripting:</a:t>
            </a:r>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While the subject of data governance is, of course, related to information technology, it is impossible for staff within IT services, or even business and intelligence units, to drive enterprise data governance success on their own. While enterprise data frameworks and models can be overlaid at the point of data aggregation, the greatest opportunity to impact overall data quality and consistency happens at two user-focused points in the data lifecycle: when data is created, at source, and when it is used to run analytics.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At source, we have the opportunity to impact the quality of the data that is entering our systems. When configuring and populating systems, units can have a huge impact on the quality and usability of the data that we collect as an institution.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Later, when data is used after it has been aggregated, we have the best opportunity to see the gaps that exist in our enterprise awareness, and improve the volume and quality of the data that we are aggregating. </a:t>
            </a:r>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For anyone that’s part of this lifecycle, active support for effective data governance is crucial to our success in improving our institutional data.</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3573701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552450"/>
            <a:ext cx="2502244" cy="429894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Box 22"/>
          <p:cNvSpPr txBox="1"/>
          <p:nvPr userDrawn="1"/>
        </p:nvSpPr>
        <p:spPr bwMode="gray">
          <a:xfrm>
            <a:off x="264105" y="1739317"/>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a:t>
            </a:r>
            <a:br>
              <a:rPr lang="en-US" sz="2500" b="1" dirty="0">
                <a:solidFill>
                  <a:schemeClr val="bg1"/>
                </a:solidFill>
              </a:rPr>
            </a:br>
            <a:r>
              <a:rPr lang="en-US" sz="2000" b="0" dirty="0">
                <a:solidFill>
                  <a:schemeClr val="bg1"/>
                </a:solidFill>
              </a:rPr>
              <a:t>On-screen</a:t>
            </a:r>
          </a:p>
        </p:txBody>
      </p:sp>
      <p:cxnSp>
        <p:nvCxnSpPr>
          <p:cNvPr id="25" name="Straight Connector 24"/>
          <p:cNvCxnSpPr/>
          <p:nvPr userDrawn="1"/>
        </p:nvCxnSpPr>
        <p:spPr bwMode="gray">
          <a:xfrm>
            <a:off x="271463" y="2566000"/>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71463" y="2644312"/>
            <a:ext cx="2173362" cy="138499"/>
          </a:xfrm>
          <a:prstGeom prst="rect">
            <a:avLst/>
          </a:prstGeom>
          <a:noFill/>
        </p:spPr>
        <p:txBody>
          <a:bodyPr wrap="square" lIns="0" tIns="0" rIns="0" bIns="0" rtlCol="0">
            <a:spAutoFit/>
          </a:bodyPr>
          <a:lstStyle/>
          <a:p>
            <a:pPr>
              <a:spcBef>
                <a:spcPts val="500"/>
              </a:spcBef>
            </a:pPr>
            <a:r>
              <a:rPr lang="pt-BR" sz="900" b="1" dirty="0">
                <a:solidFill>
                  <a:schemeClr val="bg1"/>
                </a:solidFill>
              </a:rPr>
              <a:t>All projected presentations:</a:t>
            </a:r>
          </a:p>
        </p:txBody>
      </p:sp>
      <p:pic>
        <p:nvPicPr>
          <p:cNvPr id="33" name="Picture 32"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6233" y="552450"/>
            <a:ext cx="3459061" cy="2596812"/>
          </a:xfrm>
          <a:prstGeom prst="rect">
            <a:avLst/>
          </a:prstGeom>
          <a:ln w="6350">
            <a:solidFill>
              <a:schemeClr val="accent4"/>
            </a:solidFill>
            <a:miter lim="800000"/>
          </a:ln>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71464" y="897430"/>
            <a:ext cx="1244214" cy="477850"/>
          </a:xfrm>
          <a:prstGeom prst="rect">
            <a:avLst/>
          </a:prstGeom>
        </p:spPr>
      </p:pic>
      <p:sp>
        <p:nvSpPr>
          <p:cNvPr id="32" name="TextBox 31"/>
          <p:cNvSpPr txBox="1"/>
          <p:nvPr userDrawn="1"/>
        </p:nvSpPr>
        <p:spPr bwMode="gray">
          <a:xfrm>
            <a:off x="455635" y="2876813"/>
            <a:ext cx="1344839" cy="897682"/>
          </a:xfrm>
          <a:prstGeom prst="rect">
            <a:avLst/>
          </a:prstGeom>
          <a:noFill/>
        </p:spPr>
        <p:txBody>
          <a:bodyPr wrap="square" lIns="0" tIns="0" rIns="0" bIns="0" rtlCol="0">
            <a:spAutoFit/>
          </a:bodyPr>
          <a:lstStyle/>
          <a:p>
            <a:pPr marL="112713" indent="-112713">
              <a:spcBef>
                <a:spcPts val="400"/>
              </a:spcBef>
              <a:buFont typeface="Arial" panose="020B0604020202020204" pitchFamily="34" charset="0"/>
              <a:buChar char="•"/>
            </a:pPr>
            <a:r>
              <a:rPr lang="en-US" sz="900" dirty="0">
                <a:solidFill>
                  <a:schemeClr val="bg1"/>
                </a:solidFill>
              </a:rPr>
              <a:t>National meetings</a:t>
            </a:r>
          </a:p>
          <a:p>
            <a:pPr marL="112713" indent="-112713">
              <a:spcBef>
                <a:spcPts val="400"/>
              </a:spcBef>
              <a:buFont typeface="Arial" panose="020B0604020202020204" pitchFamily="34" charset="0"/>
              <a:buChar char="•"/>
            </a:pPr>
            <a:r>
              <a:rPr lang="en-US" sz="900" dirty="0" err="1">
                <a:solidFill>
                  <a:schemeClr val="bg1"/>
                </a:solidFill>
              </a:rPr>
              <a:t>Webconferences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Roundtables</a:t>
            </a:r>
          </a:p>
          <a:p>
            <a:pPr marL="112713"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Conferences</a:t>
            </a:r>
          </a:p>
        </p:txBody>
      </p:sp>
      <p:sp>
        <p:nvSpPr>
          <p:cNvPr id="34" name="Rectangle 33"/>
          <p:cNvSpPr/>
          <p:nvPr userDrawn="1"/>
        </p:nvSpPr>
        <p:spPr bwMode="gray">
          <a:xfrm>
            <a:off x="0" y="0"/>
            <a:ext cx="2502244" cy="401986"/>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2019</a:t>
            </a:r>
            <a:r>
              <a:rPr lang="en-US" sz="1200" b="1" baseline="0" dirty="0">
                <a:solidFill>
                  <a:schemeClr val="bg1"/>
                </a:solidFill>
              </a:rPr>
              <a:t> Template Edition</a:t>
            </a:r>
            <a:endParaRPr lang="en-US" sz="1200" b="1" dirty="0">
              <a:solidFill>
                <a:schemeClr val="bg1"/>
              </a:solidFill>
            </a:endParaRPr>
          </a:p>
        </p:txBody>
      </p:sp>
      <p:sp>
        <p:nvSpPr>
          <p:cNvPr id="12" name="Text Placeholder 7"/>
          <p:cNvSpPr txBox="1">
            <a:spLocks/>
          </p:cNvSpPr>
          <p:nvPr userDrawn="1"/>
        </p:nvSpPr>
        <p:spPr bwMode="gray">
          <a:xfrm>
            <a:off x="277813" y="3970588"/>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pic>
        <p:nvPicPr>
          <p:cNvPr id="14" name="Picture 13">
            <a:extLst>
              <a:ext uri="{FF2B5EF4-FFF2-40B4-BE49-F238E27FC236}">
                <a16:creationId xmlns:a16="http://schemas.microsoft.com/office/drawing/2014/main" id="{9166CDF0-C991-469B-B75A-409F40F1564C}"/>
              </a:ext>
            </a:extLst>
          </p:cNvPr>
          <p:cNvPicPr>
            <a:picLocks noChangeAspect="1"/>
          </p:cNvPicPr>
          <p:nvPr userDrawn="1"/>
        </p:nvPicPr>
        <p:blipFill>
          <a:blip r:embed="rId5"/>
          <a:stretch>
            <a:fillRect/>
          </a:stretch>
        </p:blipFill>
        <p:spPr>
          <a:xfrm>
            <a:off x="2678907" y="3320075"/>
            <a:ext cx="3444080" cy="1302544"/>
          </a:xfrm>
          <a:prstGeom prst="rect">
            <a:avLst/>
          </a:prstGeom>
        </p:spPr>
      </p:pic>
      <p:sp>
        <p:nvSpPr>
          <p:cNvPr id="13" name="Rectangle 12">
            <a:extLst>
              <a:ext uri="{FF2B5EF4-FFF2-40B4-BE49-F238E27FC236}">
                <a16:creationId xmlns:a16="http://schemas.microsoft.com/office/drawing/2014/main" id="{E5E0AEC6-4F97-4E0A-AA62-71EC242B1B8D}"/>
              </a:ext>
            </a:extLst>
          </p:cNvPr>
          <p:cNvSpPr/>
          <p:nvPr userDrawn="1"/>
        </p:nvSpPr>
        <p:spPr bwMode="gray">
          <a:xfrm>
            <a:off x="2666233" y="0"/>
            <a:ext cx="3456754"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Delete Page After Reading</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4" name="Straight Connector 33"/>
          <p:cNvCxnSpPr/>
          <p:nvPr userDrawn="1"/>
        </p:nvCxnSpPr>
        <p:spPr bwMode="gray">
          <a:xfrm>
            <a:off x="283818" y="1110912"/>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tx1"/>
                </a:solidFill>
              </a:rPr>
              <a:t>Notes:</a:t>
            </a:r>
          </a:p>
        </p:txBody>
      </p:sp>
      <p:grpSp>
        <p:nvGrpSpPr>
          <p:cNvPr id="24" name="Group 23"/>
          <p:cNvGrpSpPr/>
          <p:nvPr userDrawn="1"/>
        </p:nvGrpSpPr>
        <p:grpSpPr bwMode="gray">
          <a:xfrm>
            <a:off x="5888334" y="0"/>
            <a:ext cx="458401" cy="507600"/>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45" name="Straight Connector 44"/>
          <p:cNvCxnSpPr/>
          <p:nvPr userDrawn="1"/>
        </p:nvCxnSpPr>
        <p:spPr bwMode="gray">
          <a:xfrm>
            <a:off x="283818" y="439742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83818" y="1476081"/>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83818" y="1841250"/>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83818" y="220641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83818" y="2571588"/>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gray">
          <a:xfrm>
            <a:off x="283818" y="2936757"/>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283818" y="3301926"/>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283818" y="3667095"/>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283818" y="4032264"/>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Text Placeholder 21"/>
          <p:cNvSpPr>
            <a:spLocks noGrp="1"/>
          </p:cNvSpPr>
          <p:nvPr>
            <p:ph type="body" sz="quarter" idx="16" hasCustomPrompt="1"/>
          </p:nvPr>
        </p:nvSpPr>
        <p:spPr bwMode="gray">
          <a:xfrm>
            <a:off x="371475" y="434285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22860" y="4097682"/>
            <a:ext cx="635508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3389943" y="4431033"/>
            <a:ext cx="2987997" cy="153888"/>
          </a:xfrm>
        </p:spPr>
        <p:txBody>
          <a:bodyPr wrap="none"/>
          <a:lstStyle>
            <a:lvl1pPr marL="0" indent="0" algn="r">
              <a:spcBef>
                <a:spcPts val="0"/>
              </a:spcBef>
              <a:buNone/>
              <a:defRPr sz="1000">
                <a:solidFill>
                  <a:schemeClr val="accent3"/>
                </a:solidFill>
              </a:defRPr>
            </a:lvl1pPr>
          </a:lstStyle>
          <a:p>
            <a:pPr lvl="0"/>
            <a:r>
              <a:rPr lang="en-US" dirty="0"/>
              <a:t>Insert Sub-program Name Here (if necessary)</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Text Placeholder 7"/>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Text Placeholder 11"/>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17" name="Text Placeholder 16"/>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688369" y="2888149"/>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29" name="Text Placeholder 28"/>
          <p:cNvSpPr>
            <a:spLocks noGrp="1"/>
          </p:cNvSpPr>
          <p:nvPr>
            <p:ph type="body" sz="quarter" idx="44" hasCustomPrompt="1"/>
          </p:nvPr>
        </p:nvSpPr>
        <p:spPr bwMode="gray">
          <a:xfrm>
            <a:off x="688369" y="3097903"/>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Straight Connector 15"/>
          <p:cNvCxnSpPr/>
          <p:nvPr userDrawn="1"/>
        </p:nvCxnSpPr>
        <p:spPr bwMode="gray">
          <a:xfrm>
            <a:off x="4773942" y="309824"/>
            <a:ext cx="0" cy="449077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400"/>
              </a:spcBef>
            </a:pPr>
            <a:r>
              <a:rPr lang="en-US" sz="500" b="1" baseline="0" dirty="0">
                <a:solidFill>
                  <a:schemeClr val="tx1"/>
                </a:solidFill>
                <a:latin typeface="+mn-lt"/>
                <a:cs typeface="Arial"/>
              </a:rPr>
              <a:t>LEGAL CAVEAT</a:t>
            </a:r>
          </a:p>
          <a:p>
            <a:pPr>
              <a:spcBef>
                <a:spcPts val="400"/>
              </a:spcBef>
            </a:pPr>
            <a:r>
              <a:rPr lang="en-US" sz="500" baseline="0" dirty="0">
                <a:solidFill>
                  <a:schemeClr val="tx1"/>
                </a:solidFill>
                <a:latin typeface="+mn-lt"/>
                <a:cs typeface="Arial"/>
              </a:rPr>
              <a:t>EAB Global, Inc. (“EAB”) has made efforts to verify the accuracy of the information it provides to members. This report relies</a:t>
            </a:r>
            <a:br>
              <a:rPr lang="en-US" sz="500" baseline="0" dirty="0">
                <a:solidFill>
                  <a:schemeClr val="tx1"/>
                </a:solidFill>
                <a:latin typeface="+mn-lt"/>
                <a:cs typeface="Arial"/>
              </a:rPr>
            </a:br>
            <a:r>
              <a:rPr lang="en-US" sz="500" baseline="0" dirty="0">
                <a:solidFill>
                  <a:schemeClr val="tx1"/>
                </a:solidFill>
                <a:latin typeface="+mn-lt"/>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500" baseline="0" dirty="0">
                <a:solidFill>
                  <a:schemeClr val="tx1"/>
                </a:solidFill>
                <a:latin typeface="+mn-lt"/>
                <a:cs typeface="Arial"/>
              </a:rPr>
            </a:br>
            <a:r>
              <a:rPr lang="en-US" sz="500" baseline="0" dirty="0">
                <a:solidFill>
                  <a:schemeClr val="tx1"/>
                </a:solidFill>
                <a:latin typeface="+mn-lt"/>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600"/>
              </a:spcBef>
            </a:pPr>
            <a:r>
              <a:rPr lang="en-US" sz="500" baseline="0" dirty="0">
                <a:solidFill>
                  <a:schemeClr val="tx1"/>
                </a:solidFill>
                <a:latin typeface="+mn-lt"/>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860213" y="24057"/>
            <a:ext cx="1473868" cy="4514056"/>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IMPORTANT: Please read the following.</a:t>
            </a:r>
          </a:p>
          <a:p>
            <a:pPr>
              <a:spcBef>
                <a:spcPts val="400"/>
              </a:spcBef>
            </a:pPr>
            <a:r>
              <a:rPr lang="en-US" sz="500" baseline="0" dirty="0">
                <a:solidFill>
                  <a:schemeClr val="tx1"/>
                </a:solidFill>
                <a:latin typeface="+mn-lt"/>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91440" indent="-114300">
              <a:spcBef>
                <a:spcPts val="400"/>
              </a:spcBef>
            </a:pPr>
            <a:r>
              <a:rPr lang="en-US" sz="500" baseline="0" dirty="0">
                <a:solidFill>
                  <a:schemeClr val="tx1"/>
                </a:solidFill>
                <a:latin typeface="+mn-lt"/>
                <a:cs typeface="Arial"/>
              </a:rPr>
              <a:t>1.	All right, title, and interest in and to this Report is owned by an EAB Organization. Except as stated herein, no right, license, permission, or interest of any kind in </a:t>
            </a:r>
            <a:br>
              <a:rPr lang="en-US" sz="500" baseline="0" dirty="0">
                <a:solidFill>
                  <a:schemeClr val="tx1"/>
                </a:solidFill>
                <a:latin typeface="+mn-lt"/>
                <a:cs typeface="Arial"/>
              </a:rPr>
            </a:br>
            <a:r>
              <a:rPr lang="en-US" sz="500" baseline="0" dirty="0">
                <a:solidFill>
                  <a:schemeClr val="tx1"/>
                </a:solidFill>
                <a:latin typeface="+mn-lt"/>
                <a:cs typeface="Arial"/>
              </a:rPr>
              <a:t>this Report is intended to be given, transferred to, or acquired by a member. Each member is authorized to use this Report only to the extent expressly authorized herein.</a:t>
            </a:r>
          </a:p>
          <a:p>
            <a:pPr marL="91440" indent="-114300">
              <a:spcBef>
                <a:spcPts val="400"/>
              </a:spcBef>
            </a:pPr>
            <a:r>
              <a:rPr lang="en-US" sz="500" baseline="0" dirty="0">
                <a:solidFill>
                  <a:schemeClr val="tx1"/>
                </a:solidFill>
                <a:latin typeface="+mn-lt"/>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91440" indent="-114300">
              <a:spcBef>
                <a:spcPts val="400"/>
              </a:spcBef>
            </a:pPr>
            <a:r>
              <a:rPr lang="en-US" sz="50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500" baseline="0" dirty="0">
                <a:solidFill>
                  <a:schemeClr val="tx1"/>
                </a:solidFill>
                <a:latin typeface="+mn-lt"/>
                <a:cs typeface="Arial"/>
              </a:rPr>
            </a:br>
            <a:r>
              <a:rPr lang="en-US" sz="500" baseline="0" dirty="0">
                <a:solidFill>
                  <a:schemeClr val="tx1"/>
                </a:solidFill>
                <a:latin typeface="+mn-lt"/>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91440" indent="-114300">
              <a:spcBef>
                <a:spcPts val="400"/>
              </a:spcBef>
            </a:pPr>
            <a:r>
              <a:rPr lang="en-US" sz="500" baseline="0" dirty="0">
                <a:solidFill>
                  <a:schemeClr val="tx1"/>
                </a:solidFill>
                <a:latin typeface="+mn-lt"/>
                <a:cs typeface="Arial"/>
              </a:rPr>
              <a:t>4.	Each member shall not remove from this Report any confidential markings, copyright notices, and/or other similar indicia herein.</a:t>
            </a:r>
          </a:p>
          <a:p>
            <a:pPr marL="91440" indent="-114300">
              <a:spcBef>
                <a:spcPts val="400"/>
              </a:spcBef>
            </a:pPr>
            <a:r>
              <a:rPr lang="en-US" sz="500" baseline="0" dirty="0">
                <a:solidFill>
                  <a:schemeClr val="tx1"/>
                </a:solidFill>
                <a:latin typeface="+mn-lt"/>
                <a:cs typeface="Arial"/>
              </a:rPr>
              <a:t>5.	Each member is responsible for any breach of its obligations as stated herein by any of its employees or agents.</a:t>
            </a:r>
          </a:p>
          <a:p>
            <a:pPr marL="91440" indent="-114300">
              <a:spcBef>
                <a:spcPts val="400"/>
              </a:spcBef>
            </a:pPr>
            <a:r>
              <a:rPr lang="en-US" sz="500" baseline="0" dirty="0">
                <a:solidFill>
                  <a:schemeClr val="tx1"/>
                </a:solidFill>
                <a:latin typeface="+mn-lt"/>
                <a:cs typeface="Arial"/>
              </a:rPr>
              <a:t>6.	If a member is unwilling to abide by any </a:t>
            </a:r>
            <a:br>
              <a:rPr lang="en-US" sz="500" baseline="0" dirty="0">
                <a:solidFill>
                  <a:schemeClr val="tx1"/>
                </a:solidFill>
                <a:latin typeface="+mn-lt"/>
                <a:cs typeface="Arial"/>
              </a:rPr>
            </a:br>
            <a:r>
              <a:rPr lang="en-US" sz="500" baseline="0" dirty="0">
                <a:solidFill>
                  <a:schemeClr val="tx1"/>
                </a:solidFill>
                <a:latin typeface="+mn-lt"/>
                <a:cs typeface="Arial"/>
              </a:rPr>
              <a:t>of the foregoing obligations, then such member shall promptly return this Report and all copies thereof to EAB.</a:t>
            </a:r>
          </a:p>
        </p:txBody>
      </p:sp>
      <p:cxnSp>
        <p:nvCxnSpPr>
          <p:cNvPr id="10" name="Straight Connector 9"/>
          <p:cNvCxnSpPr/>
          <p:nvPr userDrawn="1"/>
        </p:nvCxnSpPr>
        <p:spPr bwMode="gray">
          <a:xfrm>
            <a:off x="4773942" y="0"/>
            <a:ext cx="0" cy="452278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591552" y="2888149"/>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591552" y="3097903"/>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Straight Connector 12"/>
          <p:cNvCxnSpPr/>
          <p:nvPr userDrawn="1"/>
        </p:nvCxnSpPr>
        <p:spPr bwMode="gray">
          <a:xfrm>
            <a:off x="4086830"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73101" y="198787"/>
            <a:ext cx="2060883" cy="4429575"/>
          </a:xfrm>
          <a:prstGeom prst="rect">
            <a:avLst/>
          </a:prstGeom>
          <a:noFill/>
        </p:spPr>
        <p:txBody>
          <a:bodyPr wrap="square" lIns="0" tIns="0" rIns="0" bIns="0" rtlCol="0">
            <a:noAutofit/>
          </a:bodyPr>
          <a:lstStyle/>
          <a:p>
            <a:pPr>
              <a:spcBef>
                <a:spcPts val="300"/>
              </a:spcBef>
            </a:pPr>
            <a:r>
              <a:rPr lang="en-US" sz="420" b="1" dirty="0"/>
              <a:t>LEGAL CAVEAT</a:t>
            </a:r>
          </a:p>
          <a:p>
            <a:pPr>
              <a:spcBef>
                <a:spcPts val="300"/>
              </a:spcBef>
            </a:pPr>
            <a:r>
              <a:rPr lang="en-US" sz="42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420" baseline="0" dirty="0"/>
              <a:t> </a:t>
            </a:r>
            <a:r>
              <a:rPr lang="en-US" sz="42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300"/>
              </a:spcBef>
            </a:pPr>
            <a:r>
              <a:rPr lang="en-US" sz="42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420" dirty="0"/>
            </a:br>
            <a:r>
              <a:rPr lang="en-US" sz="420" dirty="0"/>
              <a:t>(b) an endorsement of the company or its products or services by an EAB Organization. No EAB Organization is affiliated with any such company.</a:t>
            </a:r>
          </a:p>
          <a:p>
            <a:pPr>
              <a:spcBef>
                <a:spcPts val="800"/>
              </a:spcBef>
            </a:pPr>
            <a:r>
              <a:rPr lang="en-US" sz="420" b="1" dirty="0"/>
              <a:t>IMPORTANT: Please read the following.</a:t>
            </a:r>
          </a:p>
          <a:p>
            <a:pPr>
              <a:spcBef>
                <a:spcPts val="300"/>
              </a:spcBef>
            </a:pPr>
            <a:r>
              <a:rPr lang="en-US" sz="420" dirty="0"/>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14300" indent="-114300">
              <a:spcBef>
                <a:spcPts val="300"/>
              </a:spcBef>
            </a:pPr>
            <a:r>
              <a:rPr lang="en-US" sz="42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a:t>4.	Each member shall not remove from this Report any confidential markings, copyright notices, and/or other similar indicia herein.</a:t>
            </a:r>
          </a:p>
          <a:p>
            <a:pPr marL="114300" indent="-114300">
              <a:spcBef>
                <a:spcPts val="300"/>
              </a:spcBef>
            </a:pPr>
            <a:r>
              <a:rPr lang="en-US" sz="420" dirty="0"/>
              <a:t>5.	Each member is responsible for any breach of its obligations as stated herein by any of its employees or agents.</a:t>
            </a:r>
          </a:p>
          <a:p>
            <a:pPr marL="114300" indent="-114300">
              <a:spcBef>
                <a:spcPts val="300"/>
              </a:spcBef>
            </a:pPr>
            <a:r>
              <a:rPr lang="en-US" sz="420" dirty="0"/>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userDrawn="1"/>
        </p:nvSpPr>
        <p:spPr bwMode="gray">
          <a:xfrm>
            <a:off x="996386" y="3293849"/>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7" name="Group 26"/>
          <p:cNvGrpSpPr/>
          <p:nvPr userDrawn="1"/>
        </p:nvGrpSpPr>
        <p:grpSpPr>
          <a:xfrm>
            <a:off x="1564154" y="3459989"/>
            <a:ext cx="3272492" cy="957891"/>
            <a:chOff x="2249954" y="8720284"/>
            <a:chExt cx="3272492" cy="957891"/>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spc="0" baseline="0" dirty="0">
                  <a:latin typeface="+mj-lt"/>
                </a:rPr>
                <a:t>202-747-1000   </a:t>
              </a:r>
              <a:r>
                <a:rPr lang="en-US" sz="1000" spc="0" baseline="0" dirty="0">
                  <a:solidFill>
                    <a:schemeClr val="accent6"/>
                  </a:solidFill>
                  <a:latin typeface="+mj-lt"/>
                </a:rPr>
                <a:t>eab.com</a:t>
              </a:r>
            </a:p>
          </p:txBody>
        </p:sp>
        <p:cxnSp>
          <p:nvCxnSpPr>
            <p:cNvPr id="30" name="Straight Connector 29"/>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023136"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cxnSp>
        <p:nvCxnSpPr>
          <p:cNvPr id="37" name="Straight Connector 36"/>
          <p:cNvCxnSpPr/>
          <p:nvPr userDrawn="1"/>
        </p:nvCxnSpPr>
        <p:spPr bwMode="gray">
          <a:xfrm>
            <a:off x="-529" y="630398"/>
            <a:ext cx="6401329" cy="0"/>
          </a:xfrm>
          <a:prstGeom prst="line">
            <a:avLst/>
          </a:prstGeom>
          <a:ln w="9525">
            <a:solidFill>
              <a:srgbClr val="EC881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 Placeholder 4"/>
          <p:cNvSpPr>
            <a:spLocks noGrp="1"/>
          </p:cNvSpPr>
          <p:nvPr>
            <p:ph type="body" sz="quarter" idx="22" hasCustomPrompt="1"/>
          </p:nvPr>
        </p:nvSpPr>
        <p:spPr bwMode="gray">
          <a:xfrm>
            <a:off x="242888" y="91342"/>
            <a:ext cx="2926080" cy="123111"/>
          </a:xfrm>
          <a:prstGeom prst="rect">
            <a:avLst/>
          </a:prstGeom>
        </p:spPr>
        <p:txBody>
          <a:bodyPr lIns="0" tIns="0" rIns="0" bIns="0">
            <a:spAutoFit/>
          </a:bodyPr>
          <a:lstStyle>
            <a:lvl1pPr marL="0" indent="0">
              <a:spcBef>
                <a:spcPts val="0"/>
              </a:spcBef>
              <a:buNone/>
              <a:defRPr sz="800" baseline="0">
                <a:solidFill>
                  <a:schemeClr val="tx1"/>
                </a:solidFill>
              </a:defRPr>
            </a:lvl1pPr>
          </a:lstStyle>
          <a:p>
            <a:pPr lvl="0"/>
            <a:r>
              <a:rPr lang="en-US" dirty="0"/>
              <a:t>Top Kicker – Arial 8pt Regular, Use Title Case</a:t>
            </a:r>
          </a:p>
        </p:txBody>
      </p:sp>
      <p:sp>
        <p:nvSpPr>
          <p:cNvPr id="20" name="Text Placeholder 21"/>
          <p:cNvSpPr>
            <a:spLocks noGrp="1"/>
          </p:cNvSpPr>
          <p:nvPr>
            <p:ph type="body" sz="quarter" idx="23" hasCustomPrompt="1"/>
          </p:nvPr>
        </p:nvSpPr>
        <p:spPr bwMode="gray">
          <a:xfrm>
            <a:off x="4412710" y="4563612"/>
            <a:ext cx="1988089" cy="236988"/>
          </a:xfrm>
          <a:prstGeom prst="rect">
            <a:avLst/>
          </a:prstGeom>
        </p:spPr>
        <p:txBody>
          <a:bodyPr lIns="0" tIns="0" rIns="45720" bIns="82296"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26881"/>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242888" y="317903"/>
            <a:ext cx="5274774" cy="276999"/>
          </a:xfrm>
          <a:prstGeom prst="rect">
            <a:avLst/>
          </a:prstGeom>
        </p:spPr>
        <p:txBody>
          <a:bodyPr wrap="square" lIns="0" tIns="0" rIns="0" bIns="0" anchor="b" anchorCtr="0">
            <a:spAutoFit/>
          </a:bodyPr>
          <a:lstStyle>
            <a:lvl1pPr marL="0" indent="0">
              <a:spcBef>
                <a:spcPts val="0"/>
              </a:spcBef>
              <a:buNone/>
              <a:defRPr sz="1800" b="1" baseline="0">
                <a:solidFill>
                  <a:schemeClr val="tx2"/>
                </a:solidFill>
              </a:defRPr>
            </a:lvl1pPr>
          </a:lstStyle>
          <a:p>
            <a:pPr lvl="0"/>
            <a:r>
              <a:rPr lang="en-US" dirty="0"/>
              <a:t>Slide Title – Arial 18pt Bold, Use Title Case</a:t>
            </a:r>
          </a:p>
        </p:txBody>
      </p:sp>
      <p:sp>
        <p:nvSpPr>
          <p:cNvPr id="16" name="Freeform 7"/>
          <p:cNvSpPr>
            <a:spLocks/>
          </p:cNvSpPr>
          <p:nvPr userDrawn="1"/>
        </p:nvSpPr>
        <p:spPr bwMode="gray">
          <a:xfrm>
            <a:off x="5628920" y="53433"/>
            <a:ext cx="720499" cy="22515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8"/>
          <p:cNvSpPr>
            <a:spLocks noChangeArrowheads="1"/>
          </p:cNvSpPr>
          <p:nvPr userDrawn="1"/>
        </p:nvSpPr>
        <p:spPr bwMode="gray">
          <a:xfrm>
            <a:off x="5628920" y="674487"/>
            <a:ext cx="522643" cy="6004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9"/>
          <p:cNvSpPr>
            <a:spLocks noChangeArrowheads="1"/>
          </p:cNvSpPr>
          <p:nvPr userDrawn="1"/>
        </p:nvSpPr>
        <p:spPr bwMode="gray">
          <a:xfrm>
            <a:off x="6060469"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userDrawn="1"/>
        </p:nvSpPr>
        <p:spPr bwMode="gray">
          <a:xfrm>
            <a:off x="5844695"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userDrawn="1"/>
        </p:nvSpPr>
        <p:spPr bwMode="gray">
          <a:xfrm>
            <a:off x="5628920"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userDrawn="1"/>
        </p:nvSpPr>
        <p:spPr bwMode="gray">
          <a:xfrm>
            <a:off x="6278120" y="325496"/>
            <a:ext cx="71299"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6"/>
          <p:cNvSpPr>
            <a:spLocks/>
          </p:cNvSpPr>
          <p:nvPr userDrawn="1"/>
        </p:nvSpPr>
        <p:spPr bwMode="gray">
          <a:xfrm>
            <a:off x="6166186"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6"/>
          <p:cNvSpPr>
            <a:spLocks/>
          </p:cNvSpPr>
          <p:nvPr userDrawn="1"/>
        </p:nvSpPr>
        <p:spPr bwMode="gray">
          <a:xfrm flipH="1">
            <a:off x="5627017"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Text Placeholder 4"/>
          <p:cNvSpPr>
            <a:spLocks noGrp="1"/>
          </p:cNvSpPr>
          <p:nvPr>
            <p:ph type="body" sz="quarter" idx="21" hasCustomPrompt="1"/>
          </p:nvPr>
        </p:nvSpPr>
        <p:spPr bwMode="gray">
          <a:xfrm>
            <a:off x="242888" y="670706"/>
            <a:ext cx="5274774" cy="200055"/>
          </a:xfrm>
          <a:prstGeom prst="rect">
            <a:avLst/>
          </a:prstGeom>
        </p:spPr>
        <p:txBody>
          <a:bodyPr wrap="square" lIns="0" tIns="0" rIns="0" bIns="0">
            <a:spAutoFit/>
          </a:bodyPr>
          <a:lstStyle>
            <a:lvl1pPr marL="0" indent="0">
              <a:spcBef>
                <a:spcPts val="0"/>
              </a:spcBef>
              <a:buNone/>
              <a:defRPr sz="1300" baseline="0">
                <a:solidFill>
                  <a:schemeClr val="tx1"/>
                </a:solidFill>
              </a:defRPr>
            </a:lvl1pPr>
          </a:lstStyle>
          <a:p>
            <a:pPr lvl="0"/>
            <a:r>
              <a:rPr lang="en-US" dirty="0"/>
              <a:t>Slide Subtitle – Arial 13pt Regular, Use Title Case</a:t>
            </a:r>
          </a:p>
        </p:txBody>
      </p:sp>
    </p:spTree>
    <p:extLst>
      <p:ext uri="{BB962C8B-B14F-4D97-AF65-F5344CB8AC3E}">
        <p14:creationId xmlns:p14="http://schemas.microsoft.com/office/powerpoint/2010/main" val="1027091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a:t>Top Kicker – Verdana 8pt Regular, Title Case</a:t>
            </a:r>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a:t>Slide Title – Rockwell 18pt Regular, Title Case</a:t>
            </a:r>
          </a:p>
        </p:txBody>
      </p:sp>
      <p:sp>
        <p:nvSpPr>
          <p:cNvPr id="28"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spcBef>
                <a:spcPts val="0"/>
              </a:spcBef>
              <a:buNone/>
              <a:defRPr sz="500">
                <a:solidFill>
                  <a:schemeClr val="tx1"/>
                </a:solidFill>
              </a:defRPr>
            </a:lvl1pPr>
          </a:lstStyle>
          <a:p>
            <a:pPr lvl="0"/>
            <a:r>
              <a:rPr lang="en-US" dirty="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extLst>
      <p:ext uri="{BB962C8B-B14F-4D97-AF65-F5344CB8AC3E}">
        <p14:creationId xmlns:p14="http://schemas.microsoft.com/office/powerpoint/2010/main" val="129424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12800"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812800"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4294188" y="4245789"/>
            <a:ext cx="1828800" cy="2769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Appears Here Identically to Official Display</a:t>
            </a:r>
          </a:p>
        </p:txBody>
      </p:sp>
      <p:sp>
        <p:nvSpPr>
          <p:cNvPr id="8" name="Rectangle 7"/>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Straight Connector 8"/>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0" orient="horz" pos="1770" userDrawn="1">
          <p15:clr>
            <a:srgbClr val="FBAE40"/>
          </p15:clr>
        </p15:guide>
        <p15:guide id="1" pos="512" userDrawn="1">
          <p15:clr>
            <a:srgbClr val="FBAE40"/>
          </p15:clr>
        </p15:guide>
        <p15:guide id="2" orient="horz" pos="18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bg bwMode="gray">
      <p:bgPr>
        <a:solidFill>
          <a:schemeClr val="tx1"/>
        </a:solidFill>
        <a:effectLst/>
      </p:bgPr>
    </p:bg>
    <p:spTree>
      <p:nvGrpSpPr>
        <p:cNvPr id="1" name=""/>
        <p:cNvGrpSpPr/>
        <p:nvPr/>
      </p:nvGrpSpPr>
      <p:grpSpPr>
        <a:xfrm>
          <a:off x="0" y="0"/>
          <a:ext cx="0" cy="0"/>
          <a:chOff x="0" y="0"/>
          <a:chExt cx="0" cy="0"/>
        </a:xfrm>
      </p:grpSpPr>
      <p:sp>
        <p:nvSpPr>
          <p:cNvPr id="6" name="Text Placeholder 1"/>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 name="TextBox 7"/>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317383" y="4123956"/>
            <a:ext cx="928093" cy="500820"/>
            <a:chOff x="317383" y="4108190"/>
            <a:chExt cx="928093" cy="500820"/>
          </a:xfrm>
        </p:grpSpPr>
        <p:sp>
          <p:nvSpPr>
            <p:cNvPr id="13" name="TextBox 12"/>
            <p:cNvSpPr txBox="1"/>
            <p:nvPr/>
          </p:nvSpPr>
          <p:spPr bwMode="gray">
            <a:xfrm>
              <a:off x="341491" y="4393566"/>
              <a:ext cx="903985" cy="215444"/>
            </a:xfrm>
            <a:prstGeom prst="rect">
              <a:avLst/>
            </a:prstGeom>
            <a:noFill/>
          </p:spPr>
          <p:txBody>
            <a:bodyPr wrap="square" lIns="0" tIns="0" rIns="0" bIns="0" rtlCol="0">
              <a:spAutoFit/>
            </a:bodyPr>
            <a:lstStyle/>
            <a:p>
              <a:pPr>
                <a:spcBef>
                  <a:spcPts val="500"/>
                </a:spcBef>
              </a:pPr>
              <a:r>
                <a:rPr lang="en-US" sz="700" dirty="0">
                  <a:solidFill>
                    <a:schemeClr val="bg1"/>
                  </a:solidFill>
                </a:rPr>
                <a:t>Student interactions annually</a:t>
              </a:r>
            </a:p>
          </p:txBody>
        </p:sp>
        <p:sp>
          <p:nvSpPr>
            <p:cNvPr id="14" name="TextBox 13"/>
            <p:cNvSpPr txBox="1"/>
            <p:nvPr/>
          </p:nvSpPr>
          <p:spPr bwMode="gray">
            <a:xfrm>
              <a:off x="317383" y="4108190"/>
              <a:ext cx="702071" cy="276999"/>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1.2B+</a:t>
              </a:r>
            </a:p>
          </p:txBody>
        </p:sp>
      </p:grpSp>
      <p:grpSp>
        <p:nvGrpSpPr>
          <p:cNvPr id="15" name="Group 14"/>
          <p:cNvGrpSpPr/>
          <p:nvPr userDrawn="1"/>
        </p:nvGrpSpPr>
        <p:grpSpPr>
          <a:xfrm>
            <a:off x="1735136" y="4123956"/>
            <a:ext cx="1337350" cy="500820"/>
            <a:chOff x="1833779" y="4108190"/>
            <a:chExt cx="1337350" cy="500820"/>
          </a:xfrm>
        </p:grpSpPr>
        <p:sp>
          <p:nvSpPr>
            <p:cNvPr id="16" name="TextBox 15"/>
            <p:cNvSpPr txBox="1"/>
            <p:nvPr/>
          </p:nvSpPr>
          <p:spPr bwMode="gray">
            <a:xfrm>
              <a:off x="1839093" y="4393566"/>
              <a:ext cx="1332036" cy="215444"/>
            </a:xfrm>
            <a:prstGeom prst="rect">
              <a:avLst/>
            </a:prstGeom>
            <a:noFill/>
          </p:spPr>
          <p:txBody>
            <a:bodyPr wrap="square" lIns="0" tIns="0" rIns="0" bIns="0" rtlCol="0">
              <a:spAutoFit/>
            </a:bodyPr>
            <a:lstStyle/>
            <a:p>
              <a:pPr>
                <a:spcBef>
                  <a:spcPts val="500"/>
                </a:spcBef>
              </a:pPr>
              <a:r>
                <a:rPr lang="en-US" sz="700" dirty="0">
                  <a:solidFill>
                    <a:schemeClr val="bg1"/>
                  </a:solidFill>
                </a:rPr>
                <a:t>Individuals on our student success management system</a:t>
              </a:r>
            </a:p>
          </p:txBody>
        </p:sp>
        <p:sp>
          <p:nvSpPr>
            <p:cNvPr id="17" name="TextBox 16"/>
            <p:cNvSpPr txBox="1"/>
            <p:nvPr/>
          </p:nvSpPr>
          <p:spPr bwMode="gray">
            <a:xfrm>
              <a:off x="1833779" y="4108190"/>
              <a:ext cx="732284" cy="276999"/>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3M</a:t>
              </a:r>
              <a:r>
                <a:rPr lang="en-US" sz="1800" baseline="30000" dirty="0">
                  <a:solidFill>
                    <a:schemeClr val="bg1"/>
                  </a:solidFill>
                  <a:latin typeface="+mj-lt"/>
                </a:rPr>
                <a:t>+</a:t>
              </a:r>
            </a:p>
          </p:txBody>
        </p:sp>
      </p:grpSp>
      <p:grpSp>
        <p:nvGrpSpPr>
          <p:cNvPr id="18" name="Group 17"/>
          <p:cNvGrpSpPr/>
          <p:nvPr userDrawn="1"/>
        </p:nvGrpSpPr>
        <p:grpSpPr>
          <a:xfrm>
            <a:off x="5217412" y="4123956"/>
            <a:ext cx="934401" cy="500820"/>
            <a:chOff x="5217412" y="4108190"/>
            <a:chExt cx="934401" cy="500820"/>
          </a:xfrm>
        </p:grpSpPr>
        <p:sp>
          <p:nvSpPr>
            <p:cNvPr id="19" name="TextBox 18"/>
            <p:cNvSpPr txBox="1"/>
            <p:nvPr/>
          </p:nvSpPr>
          <p:spPr bwMode="gray">
            <a:xfrm>
              <a:off x="5242124" y="4393566"/>
              <a:ext cx="909689" cy="215444"/>
            </a:xfrm>
            <a:prstGeom prst="rect">
              <a:avLst/>
            </a:prstGeom>
            <a:noFill/>
          </p:spPr>
          <p:txBody>
            <a:bodyPr wrap="square" lIns="0" tIns="0" rIns="0" bIns="0" rtlCol="0">
              <a:spAutoFit/>
            </a:bodyPr>
            <a:lstStyle/>
            <a:p>
              <a:pPr>
                <a:spcBef>
                  <a:spcPts val="500"/>
                </a:spcBef>
              </a:pPr>
              <a:r>
                <a:rPr lang="en-US" sz="700" dirty="0">
                  <a:solidFill>
                    <a:schemeClr val="bg1"/>
                  </a:solidFill>
                </a:rPr>
                <a:t>Goal: Make education smarter</a:t>
              </a:r>
            </a:p>
          </p:txBody>
        </p:sp>
        <p:sp>
          <p:nvSpPr>
            <p:cNvPr id="20" name="TextBox 19"/>
            <p:cNvSpPr txBox="1"/>
            <p:nvPr/>
          </p:nvSpPr>
          <p:spPr bwMode="gray">
            <a:xfrm>
              <a:off x="5217412" y="4108190"/>
              <a:ext cx="643856" cy="276999"/>
            </a:xfrm>
            <a:prstGeom prst="rect">
              <a:avLst/>
            </a:prstGeom>
            <a:noFill/>
          </p:spPr>
          <p:txBody>
            <a:bodyPr wrap="square" lIns="0" tIns="0" rIns="0" bIns="0" rtlCol="0">
              <a:spAutoFit/>
            </a:bodyPr>
            <a:lstStyle/>
            <a:p>
              <a:pPr marL="0" marR="0" indent="0" algn="l" defTabSz="640080" rtl="0" eaLnBrk="1" fontAlgn="auto" latinLnBrk="0" hangingPunct="1">
                <a:lnSpc>
                  <a:spcPct val="100000"/>
                </a:lnSpc>
                <a:spcBef>
                  <a:spcPts val="500"/>
                </a:spcBef>
                <a:spcAft>
                  <a:spcPts val="0"/>
                </a:spcAft>
                <a:buClrTx/>
                <a:buSzTx/>
                <a:buFontTx/>
                <a:buNone/>
                <a:tabLst/>
                <a:defRPr/>
              </a:pPr>
              <a:r>
                <a:rPr lang="en-US" sz="1800" dirty="0">
                  <a:solidFill>
                    <a:schemeClr val="bg1"/>
                  </a:solidFill>
                  <a:latin typeface="+mj-lt"/>
                </a:rPr>
                <a:t>1</a:t>
              </a:r>
              <a:endParaRPr lang="en-US" sz="1800" kern="1200" baseline="30000" dirty="0">
                <a:solidFill>
                  <a:schemeClr val="bg1"/>
                </a:solidFill>
                <a:latin typeface="+mn-lt"/>
                <a:ea typeface="+mn-ea"/>
                <a:cs typeface="+mn-cs"/>
              </a:endParaRPr>
            </a:p>
          </p:txBody>
        </p:sp>
      </p:grpSp>
      <p:grpSp>
        <p:nvGrpSpPr>
          <p:cNvPr id="21" name="Group 20"/>
          <p:cNvGrpSpPr/>
          <p:nvPr userDrawn="1"/>
        </p:nvGrpSpPr>
        <p:grpSpPr bwMode="gray">
          <a:xfrm>
            <a:off x="0" y="-5582"/>
            <a:ext cx="6400800" cy="4076285"/>
            <a:chOff x="0" y="-5582"/>
            <a:chExt cx="6400800" cy="4076285"/>
          </a:xfrm>
        </p:grpSpPr>
        <p:sp>
          <p:nvSpPr>
            <p:cNvPr id="22" name="Rectangle 21"/>
            <p:cNvSpPr/>
            <p:nvPr userDrawn="1"/>
          </p:nvSpPr>
          <p:spPr bwMode="gray">
            <a:xfrm>
              <a:off x="0" y="-5582"/>
              <a:ext cx="6400800" cy="4076285"/>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 name="Freeform 22"/>
            <p:cNvSpPr/>
            <p:nvPr userDrawn="1"/>
          </p:nvSpPr>
          <p:spPr bwMode="gray">
            <a:xfrm>
              <a:off x="1490104" y="552034"/>
              <a:ext cx="4910696" cy="3474977"/>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4" name="Freeform 23"/>
            <p:cNvSpPr/>
            <p:nvPr userDrawn="1"/>
          </p:nvSpPr>
          <p:spPr bwMode="gray">
            <a:xfrm>
              <a:off x="1490104" y="552034"/>
              <a:ext cx="2305887" cy="3474977"/>
            </a:xfrm>
            <a:custGeom>
              <a:avLst/>
              <a:gdLst>
                <a:gd name="connsiteX0" fmla="*/ 0 w 2305887"/>
                <a:gd name="connsiteY0" fmla="*/ 0 h 3474977"/>
                <a:gd name="connsiteX1" fmla="*/ 1753106 w 2305887"/>
                <a:gd name="connsiteY1" fmla="*/ 0 h 3474977"/>
                <a:gd name="connsiteX2" fmla="*/ 2305887 w 2305887"/>
                <a:gd name="connsiteY2" fmla="*/ 1460912 h 3474977"/>
                <a:gd name="connsiteX3" fmla="*/ 1131868 w 2305887"/>
                <a:gd name="connsiteY3" fmla="*/ 3416539 h 3474977"/>
                <a:gd name="connsiteX4" fmla="*/ 1011269 w 2305887"/>
                <a:gd name="connsiteY4" fmla="*/ 3474977 h 3474977"/>
                <a:gd name="connsiteX5" fmla="*/ 0 w 2305887"/>
                <a:gd name="connsiteY5" fmla="*/ 3474977 h 347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887" h="3474977">
                  <a:moveTo>
                    <a:pt x="0" y="0"/>
                  </a:moveTo>
                  <a:lnTo>
                    <a:pt x="1753106" y="0"/>
                  </a:lnTo>
                  <a:cubicBezTo>
                    <a:pt x="2097846" y="388716"/>
                    <a:pt x="2305887" y="900519"/>
                    <a:pt x="2305887" y="1460912"/>
                  </a:cubicBezTo>
                  <a:cubicBezTo>
                    <a:pt x="2305887" y="2308009"/>
                    <a:pt x="1830520" y="3044077"/>
                    <a:pt x="1131868" y="3416539"/>
                  </a:cubicBezTo>
                  <a:lnTo>
                    <a:pt x="1011269" y="3474977"/>
                  </a:lnTo>
                  <a:lnTo>
                    <a:pt x="0" y="3474977"/>
                  </a:lnTo>
                  <a:close/>
                </a:path>
              </a:pathLst>
            </a:custGeom>
            <a:solidFill>
              <a:srgbClr val="005D9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5" name="Oval 236"/>
            <p:cNvSpPr/>
            <p:nvPr userDrawn="1"/>
          </p:nvSpPr>
          <p:spPr bwMode="gray">
            <a:xfrm>
              <a:off x="1490104" y="552033"/>
              <a:ext cx="1875914" cy="3306910"/>
            </a:xfrm>
            <a:custGeom>
              <a:avLst/>
              <a:gdLst/>
              <a:ahLst/>
              <a:cxnLst/>
              <a:rect l="l" t="t" r="r" b="b"/>
              <a:pathLst>
                <a:path w="2878136" h="5073652">
                  <a:moveTo>
                    <a:pt x="0" y="0"/>
                  </a:moveTo>
                  <a:lnTo>
                    <a:pt x="1772762" y="0"/>
                  </a:lnTo>
                  <a:cubicBezTo>
                    <a:pt x="2445777" y="515594"/>
                    <a:pt x="2878136" y="1327992"/>
                    <a:pt x="2878136" y="2241374"/>
                  </a:cubicBezTo>
                  <a:cubicBezTo>
                    <a:pt x="2878136" y="3805598"/>
                    <a:pt x="1610082" y="5073652"/>
                    <a:pt x="45858" y="5073652"/>
                  </a:cubicBezTo>
                  <a:lnTo>
                    <a:pt x="0" y="5071337"/>
                  </a:lnTo>
                  <a:close/>
                </a:path>
              </a:pathLst>
            </a:custGeom>
            <a:solidFill>
              <a:srgbClr val="00659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6" name="Oval 25"/>
            <p:cNvSpPr/>
            <p:nvPr userDrawn="1"/>
          </p:nvSpPr>
          <p:spPr bwMode="gray">
            <a:xfrm>
              <a:off x="48498" y="536929"/>
              <a:ext cx="2979943" cy="2979943"/>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7" name="Oval 26"/>
            <p:cNvSpPr/>
            <p:nvPr userDrawn="1"/>
          </p:nvSpPr>
          <p:spPr bwMode="gray">
            <a:xfrm>
              <a:off x="112018" y="609074"/>
              <a:ext cx="2834640" cy="2834640"/>
            </a:xfrm>
            <a:prstGeom prst="ellipse">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77243" y="141090"/>
              <a:ext cx="1090389" cy="417192"/>
            </a:xfrm>
            <a:prstGeom prst="rect">
              <a:avLst/>
            </a:prstGeom>
          </p:spPr>
        </p:pic>
        <p:sp>
          <p:nvSpPr>
            <p:cNvPr id="29" name="TextBox 28"/>
            <p:cNvSpPr txBox="1"/>
            <p:nvPr userDrawn="1"/>
          </p:nvSpPr>
          <p:spPr bwMode="gray">
            <a:xfrm>
              <a:off x="659806" y="1046498"/>
              <a:ext cx="2333005" cy="430887"/>
            </a:xfrm>
            <a:prstGeom prst="rect">
              <a:avLst/>
            </a:prstGeom>
            <a:noFill/>
          </p:spPr>
          <p:txBody>
            <a:bodyPr wrap="square" lIns="0" tIns="0" rIns="0" bIns="0" rtlCol="0">
              <a:spAutoFit/>
            </a:bodyPr>
            <a:lstStyle/>
            <a:p>
              <a:pPr>
                <a:spcBef>
                  <a:spcPts val="500"/>
                </a:spcBef>
              </a:pPr>
              <a:r>
                <a:rPr lang="en-US" sz="1400" dirty="0">
                  <a:latin typeface="+mj-lt"/>
                </a:rPr>
                <a:t>Start with best </a:t>
              </a:r>
              <a:br>
                <a:rPr lang="en-US" sz="1400" dirty="0">
                  <a:latin typeface="+mj-lt"/>
                </a:rPr>
              </a:br>
              <a:r>
                <a:rPr lang="en-US" sz="1400" dirty="0">
                  <a:latin typeface="+mj-lt"/>
                </a:rPr>
                <a:t>practices research</a:t>
              </a:r>
            </a:p>
          </p:txBody>
        </p:sp>
        <p:cxnSp>
          <p:nvCxnSpPr>
            <p:cNvPr id="30" name="Straight Connector 29"/>
            <p:cNvCxnSpPr/>
            <p:nvPr userDrawn="1"/>
          </p:nvCxnSpPr>
          <p:spPr bwMode="gray">
            <a:xfrm>
              <a:off x="659807" y="1527448"/>
              <a:ext cx="190422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bwMode="gray">
            <a:xfrm>
              <a:off x="659806" y="1627462"/>
              <a:ext cx="1983239" cy="1335750"/>
            </a:xfrm>
            <a:prstGeom prst="rect">
              <a:avLst/>
            </a:prstGeom>
            <a:noFill/>
          </p:spPr>
          <p:txBody>
            <a:bodyPr wrap="square" lIns="0" tIns="0" rIns="0" bIns="0" numCol="1" spcCol="457200" rtlCol="0">
              <a:spAutoFit/>
            </a:bodyPr>
            <a:lstStyle/>
            <a:p>
              <a:pPr marL="112713" indent="-112713">
                <a:lnSpc>
                  <a:spcPct val="120000"/>
                </a:lnSpc>
                <a:spcBef>
                  <a:spcPts val="400"/>
                </a:spcBef>
                <a:buFont typeface="Verdana" panose="020B0604030504040204" pitchFamily="34" charset="0"/>
                <a:buChar char="›"/>
              </a:pPr>
              <a:r>
                <a:rPr lang="en-US" sz="800" dirty="0"/>
                <a:t>Research Forums for presidents, provosts, chief business officers, and key academic and administrative leaders</a:t>
              </a:r>
            </a:p>
            <a:p>
              <a:pPr marL="112713" indent="-112713">
                <a:lnSpc>
                  <a:spcPct val="120000"/>
                </a:lnSpc>
                <a:spcBef>
                  <a:spcPts val="400"/>
                </a:spcBef>
                <a:buFont typeface="Verdana" panose="020B0604030504040204" pitchFamily="34" charset="0"/>
                <a:buChar char="›"/>
              </a:pPr>
              <a:r>
                <a:rPr lang="en-US" sz="800" dirty="0"/>
                <a:t>At the core of all we do</a:t>
              </a:r>
            </a:p>
            <a:p>
              <a:pPr marL="112713" indent="-112713">
                <a:lnSpc>
                  <a:spcPct val="120000"/>
                </a:lnSpc>
                <a:spcBef>
                  <a:spcPts val="400"/>
                </a:spcBef>
                <a:buFont typeface="Verdana" panose="020B0604030504040204" pitchFamily="34" charset="0"/>
                <a:buChar char="›"/>
              </a:pPr>
              <a:r>
                <a:rPr lang="en-US" sz="800" dirty="0"/>
                <a:t>Peer-tested best practices research</a:t>
              </a:r>
            </a:p>
            <a:p>
              <a:pPr marL="112713" indent="-112713">
                <a:lnSpc>
                  <a:spcPct val="120000"/>
                </a:lnSpc>
                <a:spcBef>
                  <a:spcPts val="400"/>
                </a:spcBef>
                <a:buFont typeface="Verdana" panose="020B0604030504040204" pitchFamily="34" charset="0"/>
                <a:buChar char="›"/>
              </a:pPr>
              <a:r>
                <a:rPr lang="en-US" sz="800" dirty="0"/>
                <a:t>Answers to the most </a:t>
              </a:r>
              <a:br>
                <a:rPr lang="en-US" sz="800" dirty="0"/>
              </a:br>
              <a:r>
                <a:rPr lang="en-US" sz="800" dirty="0"/>
                <a:t>pressing issues</a:t>
              </a:r>
            </a:p>
          </p:txBody>
        </p:sp>
        <p:sp>
          <p:nvSpPr>
            <p:cNvPr id="32" name="TextBox 31"/>
            <p:cNvSpPr txBox="1"/>
            <p:nvPr userDrawn="1"/>
          </p:nvSpPr>
          <p:spPr bwMode="gray">
            <a:xfrm>
              <a:off x="3221384" y="674561"/>
              <a:ext cx="2623273" cy="646331"/>
            </a:xfrm>
            <a:prstGeom prst="rect">
              <a:avLst/>
            </a:prstGeom>
            <a:noFill/>
          </p:spPr>
          <p:txBody>
            <a:bodyPr wrap="square" lIns="0" tIns="0" rIns="0" bIns="0" rtlCol="0">
              <a:spAutoFit/>
            </a:bodyPr>
            <a:lstStyle/>
            <a:p>
              <a:pPr>
                <a:spcBef>
                  <a:spcPts val="500"/>
                </a:spcBef>
              </a:pPr>
              <a:r>
                <a:rPr lang="en-US" sz="1400" dirty="0">
                  <a:solidFill>
                    <a:schemeClr val="bg1"/>
                  </a:solidFill>
                  <a:latin typeface="+mj-lt"/>
                </a:rPr>
                <a:t>Then hardwire those insights into your organization using our technology &amp; services</a:t>
              </a:r>
            </a:p>
          </p:txBody>
        </p:sp>
        <p:cxnSp>
          <p:nvCxnSpPr>
            <p:cNvPr id="33" name="Straight Connector 32"/>
            <p:cNvCxnSpPr/>
            <p:nvPr userDrawn="1"/>
          </p:nvCxnSpPr>
          <p:spPr bwMode="gray">
            <a:xfrm>
              <a:off x="3225088" y="1367953"/>
              <a:ext cx="2903733"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Isosceles Triangle 33"/>
            <p:cNvSpPr/>
            <p:nvPr userDrawn="1"/>
          </p:nvSpPr>
          <p:spPr bwMode="gray">
            <a:xfrm rot="5400000">
              <a:off x="3105052" y="76118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5" name="Isosceles Triangle 34"/>
            <p:cNvSpPr/>
            <p:nvPr userDrawn="1"/>
          </p:nvSpPr>
          <p:spPr bwMode="gray">
            <a:xfrm rot="5400000">
              <a:off x="541366" y="113843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6" name="TextBox 35"/>
            <p:cNvSpPr txBox="1"/>
            <p:nvPr userDrawn="1"/>
          </p:nvSpPr>
          <p:spPr bwMode="gray">
            <a:xfrm>
              <a:off x="3221384" y="1510110"/>
              <a:ext cx="2676799" cy="743280"/>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Enrollment Management </a:t>
              </a:r>
            </a:p>
            <a:p>
              <a:pPr>
                <a:spcBef>
                  <a:spcPts val="300"/>
                </a:spcBef>
              </a:pPr>
              <a:r>
                <a:rPr lang="en-US" sz="700" dirty="0">
                  <a:solidFill>
                    <a:schemeClr val="bg1"/>
                  </a:solidFill>
                </a:rPr>
                <a:t>Our </a:t>
              </a:r>
              <a:r>
                <a:rPr lang="en-US" sz="700" b="1" dirty="0">
                  <a:solidFill>
                    <a:schemeClr val="bg1"/>
                  </a:solidFill>
                </a:rPr>
                <a:t>Enrollment Services </a:t>
              </a:r>
              <a:r>
                <a:rPr lang="en-US" sz="700" dirty="0">
                  <a:solidFill>
                    <a:schemeClr val="bg1"/>
                  </a:solidFill>
                </a:rPr>
                <a:t>division provides data-driven undergraduate and graduate solutions that target qualified prospective students; build relationships throughout the search, application, and yield process; and optimize financial aid resources.</a:t>
              </a:r>
            </a:p>
          </p:txBody>
        </p:sp>
        <p:sp>
          <p:nvSpPr>
            <p:cNvPr id="37" name="TextBox 36"/>
            <p:cNvSpPr txBox="1"/>
            <p:nvPr userDrawn="1"/>
          </p:nvSpPr>
          <p:spPr bwMode="gray">
            <a:xfrm>
              <a:off x="3221384" y="2377361"/>
              <a:ext cx="2676799" cy="635559"/>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Student Success </a:t>
              </a:r>
            </a:p>
            <a:p>
              <a:pPr>
                <a:spcBef>
                  <a:spcPts val="300"/>
                </a:spcBef>
              </a:pPr>
              <a:r>
                <a:rPr lang="en-US" sz="700" dirty="0">
                  <a:solidFill>
                    <a:schemeClr val="bg1"/>
                  </a:solidFill>
                </a:rPr>
                <a:t>Members of the </a:t>
              </a:r>
              <a:r>
                <a:rPr lang="en-US" sz="700" b="1" dirty="0">
                  <a:solidFill>
                    <a:schemeClr val="bg1"/>
                  </a:solidFill>
                </a:rPr>
                <a:t>Student Success Collaborative</a:t>
              </a:r>
              <a:r>
                <a:rPr lang="en-US" sz="700" dirty="0">
                  <a:solidFill>
                    <a:schemeClr val="bg1"/>
                  </a:solidFill>
                </a:rPr>
                <a:t> use research, consulting, and an enterprise-wide student success management system to help students persist, graduate, and succeed.</a:t>
              </a:r>
            </a:p>
          </p:txBody>
        </p:sp>
        <p:sp>
          <p:nvSpPr>
            <p:cNvPr id="38" name="TextBox 37"/>
            <p:cNvSpPr txBox="1"/>
            <p:nvPr userDrawn="1"/>
          </p:nvSpPr>
          <p:spPr bwMode="gray">
            <a:xfrm>
              <a:off x="3221384" y="3136892"/>
              <a:ext cx="2676799" cy="635559"/>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Growth and Academic Operations </a:t>
              </a:r>
            </a:p>
            <a:p>
              <a:pPr>
                <a:spcBef>
                  <a:spcPts val="300"/>
                </a:spcBef>
              </a:pPr>
              <a:r>
                <a:rPr lang="en-US" sz="700" dirty="0">
                  <a:solidFill>
                    <a:schemeClr val="bg1"/>
                  </a:solidFill>
                </a:rPr>
                <a:t>Our </a:t>
              </a:r>
              <a:r>
                <a:rPr lang="en-US" sz="700" b="1" dirty="0">
                  <a:solidFill>
                    <a:schemeClr val="bg1"/>
                  </a:solidFill>
                </a:rPr>
                <a:t>Academic Performance Solutions </a:t>
              </a:r>
              <a:r>
                <a:rPr lang="en-US" sz="700" dirty="0">
                  <a:solidFill>
                    <a:schemeClr val="bg1"/>
                  </a:solidFill>
                </a:rPr>
                <a:t>group partners with university academic and business leaders to help make smart resource trade-offs, improve academic efficiency, and grow academic program revenues.</a:t>
              </a:r>
            </a:p>
          </p:txBody>
        </p:sp>
      </p:grpSp>
      <p:sp>
        <p:nvSpPr>
          <p:cNvPr id="39" name="TextBox 3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grpSp>
        <p:nvGrpSpPr>
          <p:cNvPr id="40" name="Group 39"/>
          <p:cNvGrpSpPr/>
          <p:nvPr userDrawn="1"/>
        </p:nvGrpSpPr>
        <p:grpSpPr>
          <a:xfrm>
            <a:off x="3562146" y="4123956"/>
            <a:ext cx="1165605" cy="500820"/>
            <a:chOff x="3550776" y="4108190"/>
            <a:chExt cx="1165605" cy="500820"/>
          </a:xfrm>
        </p:grpSpPr>
        <p:sp>
          <p:nvSpPr>
            <p:cNvPr id="41" name="TextBox 40"/>
            <p:cNvSpPr txBox="1"/>
            <p:nvPr userDrawn="1"/>
          </p:nvSpPr>
          <p:spPr bwMode="gray">
            <a:xfrm>
              <a:off x="3556090" y="4393566"/>
              <a:ext cx="1160291" cy="215444"/>
            </a:xfrm>
            <a:prstGeom prst="rect">
              <a:avLst/>
            </a:prstGeom>
            <a:noFill/>
          </p:spPr>
          <p:txBody>
            <a:bodyPr wrap="square" lIns="0" tIns="0" rIns="0" bIns="0" rtlCol="0">
              <a:spAutoFit/>
            </a:bodyPr>
            <a:lstStyle/>
            <a:p>
              <a:pPr>
                <a:spcBef>
                  <a:spcPts val="500"/>
                </a:spcBef>
              </a:pPr>
              <a:r>
                <a:rPr lang="en-US" sz="700" dirty="0">
                  <a:solidFill>
                    <a:schemeClr val="bg1"/>
                  </a:solidFill>
                </a:rPr>
                <a:t>Institutions we are proud </a:t>
              </a:r>
              <a:br>
                <a:rPr lang="en-US" sz="700" dirty="0">
                  <a:solidFill>
                    <a:schemeClr val="bg1"/>
                  </a:solidFill>
                </a:rPr>
              </a:br>
              <a:r>
                <a:rPr lang="en-US" sz="700" dirty="0">
                  <a:solidFill>
                    <a:schemeClr val="bg1"/>
                  </a:solidFill>
                </a:rPr>
                <a:t>to serve</a:t>
              </a:r>
            </a:p>
          </p:txBody>
        </p:sp>
        <p:sp>
          <p:nvSpPr>
            <p:cNvPr id="42" name="TextBox 41"/>
            <p:cNvSpPr txBox="1"/>
            <p:nvPr userDrawn="1"/>
          </p:nvSpPr>
          <p:spPr bwMode="gray">
            <a:xfrm>
              <a:off x="3550776" y="4108190"/>
              <a:ext cx="732284" cy="276999"/>
            </a:xfrm>
            <a:prstGeom prst="rect">
              <a:avLst/>
            </a:prstGeom>
            <a:noFill/>
          </p:spPr>
          <p:txBody>
            <a:bodyPr wrap="square" lIns="0" tIns="0" rIns="0" bIns="0" rtlCol="0">
              <a:spAutoFit/>
            </a:bodyPr>
            <a:lstStyle/>
            <a:p>
              <a:pPr>
                <a:spcBef>
                  <a:spcPts val="500"/>
                </a:spcBef>
              </a:pPr>
              <a:r>
                <a:rPr lang="en-US" sz="1800" baseline="0" dirty="0">
                  <a:solidFill>
                    <a:schemeClr val="bg1"/>
                  </a:solidFill>
                  <a:latin typeface="+mj-lt"/>
                </a:rPr>
                <a:t>1,400</a:t>
              </a:r>
              <a:r>
                <a:rPr lang="en-US" sz="1800" baseline="30000" dirty="0">
                  <a:solidFill>
                    <a:schemeClr val="bg1"/>
                  </a:solidFill>
                  <a:latin typeface="+mj-lt"/>
                </a:rPr>
                <a:t>+</a:t>
              </a:r>
            </a:p>
          </p:txBody>
        </p:sp>
      </p:grpSp>
    </p:spTree>
    <p:custDataLst>
      <p:tags r:id="rId1"/>
    </p:custDataLst>
    <p:extLst>
      <p:ext uri="{BB962C8B-B14F-4D97-AF65-F5344CB8AC3E}">
        <p14:creationId xmlns:p14="http://schemas.microsoft.com/office/powerpoint/2010/main" val="160528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18" name="Title 17"/>
          <p:cNvSpPr>
            <a:spLocks noGrp="1"/>
          </p:cNvSpPr>
          <p:nvPr>
            <p:ph type="title" hasCustomPrompt="1"/>
          </p:nvPr>
        </p:nvSpPr>
        <p:spPr bwMode="gray">
          <a:xfrm>
            <a:off x="863781" y="1009402"/>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20" name="Text Placeholder 19"/>
          <p:cNvSpPr>
            <a:spLocks noGrp="1"/>
          </p:cNvSpPr>
          <p:nvPr>
            <p:ph type="body" sz="quarter" idx="17" hasCustomPrompt="1"/>
          </p:nvPr>
        </p:nvSpPr>
        <p:spPr bwMode="gray">
          <a:xfrm>
            <a:off x="863781" y="15887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80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Text Placeholder 19"/>
          <p:cNvSpPr>
            <a:spLocks noGrp="1"/>
          </p:cNvSpPr>
          <p:nvPr>
            <p:ph type="body" sz="quarter" idx="19" hasCustomPrompt="1"/>
          </p:nvPr>
        </p:nvSpPr>
        <p:spPr bwMode="gray">
          <a:xfrm>
            <a:off x="863781" y="217082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4007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Text Placeholder 19"/>
          <p:cNvSpPr>
            <a:spLocks noGrp="1"/>
          </p:cNvSpPr>
          <p:nvPr>
            <p:ph type="body" sz="quarter" idx="21" hasCustomPrompt="1"/>
          </p:nvPr>
        </p:nvSpPr>
        <p:spPr bwMode="gray">
          <a:xfrm>
            <a:off x="863781" y="27528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221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Text Placeholder 19"/>
          <p:cNvSpPr>
            <a:spLocks noGrp="1"/>
          </p:cNvSpPr>
          <p:nvPr>
            <p:ph type="body" sz="quarter" idx="23" hasCustomPrompt="1"/>
          </p:nvPr>
        </p:nvSpPr>
        <p:spPr bwMode="gray">
          <a:xfrm>
            <a:off x="863781" y="3334922"/>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404172"/>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7" name="TextBox 4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2"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758611219"/>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56965"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79874" y="1727589"/>
            <a:ext cx="4241053"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TextBox 19"/>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www.eab.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2"/>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©2019 by EAB.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Text Placeholder 11"/>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1"/>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7" r:id="rId4"/>
    <p:sldLayoutId id="2147483658" r:id="rId5"/>
    <p:sldLayoutId id="2147483659" r:id="rId6"/>
    <p:sldLayoutId id="2147483672" r:id="rId7"/>
    <p:sldLayoutId id="2147483661" r:id="rId8"/>
    <p:sldLayoutId id="2147483662" r:id="rId9"/>
    <p:sldLayoutId id="2147483663" r:id="rId10"/>
    <p:sldLayoutId id="2147483664" r:id="rId11"/>
    <p:sldLayoutId id="2147483666" r:id="rId12"/>
    <p:sldLayoutId id="2147483667" r:id="rId13"/>
    <p:sldLayoutId id="2147483668" r:id="rId14"/>
    <p:sldLayoutId id="2147483669" r:id="rId15"/>
    <p:sldLayoutId id="2147483670" r:id="rId16"/>
    <p:sldLayoutId id="2147483671" r:id="rId17"/>
    <p:sldLayoutId id="2147483673" r:id="rId18"/>
    <p:sldLayoutId id="2147483679" r:id="rId19"/>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hyperlink" Target="http://www.bain.com/Images/BAIN_BRIEF_Four_paths_to_a_focused_organization.pdf"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technative.io/will-your-staff-cost-you-millions-in-data-breaches/" TargetMode="External"/><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edscoop.com/u-chicago-law-school-accidentally-sends-applicant-data-to-new-studen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encoura.org/products-services/eduventures-research-and-advisory-services/higher-education-technology-landscape-2018/"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hyperlink" Target="https://www.campuscomputing.net/content/2018/10/31/the-2018-campus-computing-survey"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DAEF-2396-4CFC-87F6-0FEF171BA39D}"/>
              </a:ext>
            </a:extLst>
          </p:cNvPr>
          <p:cNvSpPr>
            <a:spLocks noGrp="1"/>
          </p:cNvSpPr>
          <p:nvPr>
            <p:ph type="title"/>
          </p:nvPr>
        </p:nvSpPr>
        <p:spPr>
          <a:xfrm>
            <a:off x="812800" y="2462164"/>
            <a:ext cx="4389120" cy="346249"/>
          </a:xfrm>
        </p:spPr>
        <p:txBody>
          <a:bodyPr/>
          <a:lstStyle/>
          <a:p>
            <a:r>
              <a:rPr lang="en-US" dirty="0"/>
              <a:t>Data Governance</a:t>
            </a:r>
          </a:p>
        </p:txBody>
      </p:sp>
      <p:sp>
        <p:nvSpPr>
          <p:cNvPr id="3" name="Text Placeholder 2">
            <a:extLst>
              <a:ext uri="{FF2B5EF4-FFF2-40B4-BE49-F238E27FC236}">
                <a16:creationId xmlns:a16="http://schemas.microsoft.com/office/drawing/2014/main" id="{9408987E-4A68-44FC-90B1-F2EF4C1DE766}"/>
              </a:ext>
            </a:extLst>
          </p:cNvPr>
          <p:cNvSpPr>
            <a:spLocks noGrp="1"/>
          </p:cNvSpPr>
          <p:nvPr>
            <p:ph type="body" sz="quarter" idx="13"/>
          </p:nvPr>
        </p:nvSpPr>
        <p:spPr/>
        <p:txBody>
          <a:bodyPr/>
          <a:lstStyle/>
          <a:p>
            <a:r>
              <a:rPr lang="en-US" dirty="0"/>
              <a:t>What it is, and Why it Matters for Higher Education</a:t>
            </a:r>
          </a:p>
        </p:txBody>
      </p:sp>
      <p:sp>
        <p:nvSpPr>
          <p:cNvPr id="4" name="Text Placeholder 3">
            <a:extLst>
              <a:ext uri="{FF2B5EF4-FFF2-40B4-BE49-F238E27FC236}">
                <a16:creationId xmlns:a16="http://schemas.microsoft.com/office/drawing/2014/main" id="{D8D91D39-D3F9-4305-B0EC-945C24471DC4}"/>
              </a:ext>
            </a:extLst>
          </p:cNvPr>
          <p:cNvSpPr>
            <a:spLocks noGrp="1"/>
          </p:cNvSpPr>
          <p:nvPr>
            <p:ph type="body" sz="quarter" idx="14"/>
          </p:nvPr>
        </p:nvSpPr>
        <p:spPr>
          <a:xfrm>
            <a:off x="4294188" y="4384289"/>
            <a:ext cx="1828800" cy="138499"/>
          </a:xfrm>
        </p:spPr>
        <p:txBody>
          <a:bodyPr/>
          <a:lstStyle/>
          <a:p>
            <a:r>
              <a:rPr lang="en-US" dirty="0"/>
              <a:t>IT Strategy Advisory Services</a:t>
            </a:r>
          </a:p>
        </p:txBody>
      </p:sp>
    </p:spTree>
    <p:extLst>
      <p:ext uri="{BB962C8B-B14F-4D97-AF65-F5344CB8AC3E}">
        <p14:creationId xmlns:p14="http://schemas.microsoft.com/office/powerpoint/2010/main" val="152918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3"/>
          </p:nvPr>
        </p:nvSpPr>
        <p:spPr>
          <a:xfrm>
            <a:off x="1363152" y="1077311"/>
            <a:ext cx="3749040" cy="138499"/>
          </a:xfrm>
        </p:spPr>
        <p:txBody>
          <a:bodyPr/>
          <a:lstStyle/>
          <a:p>
            <a:r>
              <a:rPr lang="en-US" sz="900" dirty="0">
                <a:solidFill>
                  <a:schemeClr val="accent1"/>
                </a:solidFill>
                <a:latin typeface="+mn-lt"/>
              </a:rPr>
              <a:t>Higher Education’s Data Revolution</a:t>
            </a:r>
          </a:p>
        </p:txBody>
      </p:sp>
      <p:sp>
        <p:nvSpPr>
          <p:cNvPr id="22" name="Title 21"/>
          <p:cNvSpPr>
            <a:spLocks noGrp="1"/>
          </p:cNvSpPr>
          <p:nvPr>
            <p:ph type="title"/>
          </p:nvPr>
        </p:nvSpPr>
        <p:spPr/>
        <p:txBody>
          <a:bodyPr/>
          <a:lstStyle/>
          <a:p>
            <a:r>
              <a:rPr lang="en-US" dirty="0"/>
              <a:t>1</a:t>
            </a:r>
          </a:p>
        </p:txBody>
      </p:sp>
      <p:sp>
        <p:nvSpPr>
          <p:cNvPr id="24" name="Text Placeholder 23"/>
          <p:cNvSpPr>
            <a:spLocks noGrp="1"/>
          </p:cNvSpPr>
          <p:nvPr>
            <p:ph type="body" sz="quarter" idx="17"/>
          </p:nvPr>
        </p:nvSpPr>
        <p:spPr/>
        <p:txBody>
          <a:bodyPr/>
          <a:lstStyle/>
          <a:p>
            <a:r>
              <a:rPr lang="en-US" dirty="0"/>
              <a:t>2</a:t>
            </a:r>
          </a:p>
        </p:txBody>
      </p:sp>
      <p:sp>
        <p:nvSpPr>
          <p:cNvPr id="25" name="Text Placeholder 24"/>
          <p:cNvSpPr>
            <a:spLocks noGrp="1"/>
          </p:cNvSpPr>
          <p:nvPr>
            <p:ph type="body" sz="quarter" idx="18"/>
          </p:nvPr>
        </p:nvSpPr>
        <p:spPr/>
        <p:txBody>
          <a:bodyPr/>
          <a:lstStyle/>
          <a:p>
            <a:r>
              <a:rPr lang="en-US" dirty="0"/>
              <a:t>Data Governance: The Key to Turning Data into Insights</a:t>
            </a:r>
          </a:p>
        </p:txBody>
      </p:sp>
      <p:sp>
        <p:nvSpPr>
          <p:cNvPr id="26" name="Text Placeholder 25"/>
          <p:cNvSpPr>
            <a:spLocks noGrp="1"/>
          </p:cNvSpPr>
          <p:nvPr>
            <p:ph type="body" sz="quarter" idx="19"/>
          </p:nvPr>
        </p:nvSpPr>
        <p:spPr/>
        <p:txBody>
          <a:bodyPr/>
          <a:lstStyle/>
          <a:p>
            <a:r>
              <a:rPr lang="en-US" dirty="0"/>
              <a:t>3</a:t>
            </a:r>
          </a:p>
        </p:txBody>
      </p:sp>
      <p:sp>
        <p:nvSpPr>
          <p:cNvPr id="27" name="Text Placeholder 26"/>
          <p:cNvSpPr>
            <a:spLocks noGrp="1"/>
          </p:cNvSpPr>
          <p:nvPr>
            <p:ph type="body" sz="quarter" idx="20"/>
          </p:nvPr>
        </p:nvSpPr>
        <p:spPr>
          <a:xfrm>
            <a:off x="1363152" y="2201602"/>
            <a:ext cx="3749040" cy="215444"/>
          </a:xfrm>
        </p:spPr>
        <p:txBody>
          <a:bodyPr/>
          <a:lstStyle/>
          <a:p>
            <a:r>
              <a:rPr lang="en-US" sz="1400" dirty="0">
                <a:solidFill>
                  <a:schemeClr val="bg1"/>
                </a:solidFill>
                <a:latin typeface="+mj-lt"/>
              </a:rPr>
              <a:t>The Perils of a Data Wild West</a:t>
            </a:r>
          </a:p>
        </p:txBody>
      </p:sp>
      <p:sp>
        <p:nvSpPr>
          <p:cNvPr id="28" name="Text Placeholder 27"/>
          <p:cNvSpPr>
            <a:spLocks noGrp="1"/>
          </p:cNvSpPr>
          <p:nvPr>
            <p:ph type="body" sz="quarter" idx="21"/>
          </p:nvPr>
        </p:nvSpPr>
        <p:spPr/>
        <p:txBody>
          <a:bodyPr/>
          <a:lstStyle/>
          <a:p>
            <a:r>
              <a:rPr lang="en-US" dirty="0"/>
              <a:t>4</a:t>
            </a:r>
          </a:p>
        </p:txBody>
      </p:sp>
      <p:sp>
        <p:nvSpPr>
          <p:cNvPr id="29" name="Text Placeholder 28"/>
          <p:cNvSpPr>
            <a:spLocks noGrp="1"/>
          </p:cNvSpPr>
          <p:nvPr>
            <p:ph type="body" sz="quarter" idx="22"/>
          </p:nvPr>
        </p:nvSpPr>
        <p:spPr/>
        <p:txBody>
          <a:bodyPr/>
          <a:lstStyle/>
          <a:p>
            <a:r>
              <a:rPr lang="en-US" dirty="0"/>
              <a:t>A Better Way: Supporting Institutional Data Governance</a:t>
            </a:r>
          </a:p>
        </p:txBody>
      </p:sp>
    </p:spTree>
    <p:custDataLst>
      <p:tags r:id="rId1"/>
    </p:custDataLst>
    <p:extLst>
      <p:ext uri="{BB962C8B-B14F-4D97-AF65-F5344CB8AC3E}">
        <p14:creationId xmlns:p14="http://schemas.microsoft.com/office/powerpoint/2010/main" val="4077546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bwMode="gray">
          <a:xfrm>
            <a:off x="262272" y="97401"/>
            <a:ext cx="2988928" cy="123111"/>
          </a:xfrm>
        </p:spPr>
        <p:txBody>
          <a:bodyPr/>
          <a:lstStyle/>
          <a:p>
            <a:r>
              <a:rPr lang="en-US" dirty="0"/>
              <a:t>How Do We Manage Data Today?</a:t>
            </a:r>
          </a:p>
        </p:txBody>
      </p:sp>
      <p:sp>
        <p:nvSpPr>
          <p:cNvPr id="3" name="Text Placeholder 2"/>
          <p:cNvSpPr>
            <a:spLocks noGrp="1"/>
          </p:cNvSpPr>
          <p:nvPr>
            <p:ph type="body" sz="quarter" idx="11"/>
          </p:nvPr>
        </p:nvSpPr>
        <p:spPr bwMode="gray"/>
        <p:txBody>
          <a:bodyPr/>
          <a:lstStyle/>
          <a:p>
            <a:r>
              <a:rPr lang="en-US" dirty="0"/>
              <a:t>Current Focus on Unit-Level Needs Over Enterprise Decision-Making</a:t>
            </a:r>
          </a:p>
        </p:txBody>
      </p:sp>
      <p:sp>
        <p:nvSpPr>
          <p:cNvPr id="4" name="Text Placeholder 3"/>
          <p:cNvSpPr>
            <a:spLocks noGrp="1"/>
          </p:cNvSpPr>
          <p:nvPr>
            <p:ph type="body" sz="quarter" idx="12"/>
          </p:nvPr>
        </p:nvSpPr>
        <p:spPr bwMode="gray">
          <a:xfrm>
            <a:off x="266700" y="309824"/>
            <a:ext cx="5472363" cy="256480"/>
          </a:xfrm>
        </p:spPr>
        <p:txBody>
          <a:bodyPr/>
          <a:lstStyle/>
          <a:p>
            <a:r>
              <a:rPr lang="en-US" dirty="0"/>
              <a:t>Value Confined to Operational Silos </a:t>
            </a:r>
          </a:p>
        </p:txBody>
      </p:sp>
      <p:sp>
        <p:nvSpPr>
          <p:cNvPr id="5" name="Text Placeholder 4"/>
          <p:cNvSpPr>
            <a:spLocks noGrp="1"/>
          </p:cNvSpPr>
          <p:nvPr>
            <p:ph type="body" sz="quarter" idx="13"/>
          </p:nvPr>
        </p:nvSpPr>
        <p:spPr bwMode="gray">
          <a:xfrm>
            <a:off x="3889612" y="4600545"/>
            <a:ext cx="2511188" cy="200055"/>
          </a:xfrm>
        </p:spPr>
        <p:txBody>
          <a:bodyPr/>
          <a:lstStyle/>
          <a:p>
            <a:pPr algn="r"/>
            <a:r>
              <a:rPr lang="en-US" dirty="0"/>
              <a:t>Source: Mark </a:t>
            </a:r>
            <a:r>
              <a:rPr lang="en-US" dirty="0" err="1"/>
              <a:t>Gottfredson</a:t>
            </a:r>
            <a:r>
              <a:rPr lang="en-US" dirty="0"/>
              <a:t> and Michael C. Mankins, “</a:t>
            </a:r>
            <a:r>
              <a:rPr lang="en-US" dirty="0">
                <a:hlinkClick r:id="rId3"/>
              </a:rPr>
              <a:t>Four paths to a focused organization</a:t>
            </a:r>
            <a:r>
              <a:rPr lang="en-US" dirty="0"/>
              <a:t>,” Bain &amp; Company (2013); EAB interviews and analysis.</a:t>
            </a:r>
          </a:p>
        </p:txBody>
      </p:sp>
      <p:grpSp>
        <p:nvGrpSpPr>
          <p:cNvPr id="8" name="Group 7">
            <a:extLst>
              <a:ext uri="{FF2B5EF4-FFF2-40B4-BE49-F238E27FC236}">
                <a16:creationId xmlns:a16="http://schemas.microsoft.com/office/drawing/2014/main" id="{43B168BA-578D-4138-BF52-19116E4D636A}"/>
              </a:ext>
            </a:extLst>
          </p:cNvPr>
          <p:cNvGrpSpPr/>
          <p:nvPr/>
        </p:nvGrpSpPr>
        <p:grpSpPr>
          <a:xfrm>
            <a:off x="0" y="1020045"/>
            <a:ext cx="6400800" cy="2041974"/>
            <a:chOff x="0" y="1342889"/>
            <a:chExt cx="6400800" cy="2003167"/>
          </a:xfrm>
        </p:grpSpPr>
        <p:sp>
          <p:nvSpPr>
            <p:cNvPr id="7" name="Rectangle 6">
              <a:extLst>
                <a:ext uri="{FF2B5EF4-FFF2-40B4-BE49-F238E27FC236}">
                  <a16:creationId xmlns:a16="http://schemas.microsoft.com/office/drawing/2014/main" id="{67B088B6-7AB3-464E-A687-8C0D0203A808}"/>
                </a:ext>
              </a:extLst>
            </p:cNvPr>
            <p:cNvSpPr/>
            <p:nvPr/>
          </p:nvSpPr>
          <p:spPr bwMode="gray">
            <a:xfrm>
              <a:off x="0" y="1342889"/>
              <a:ext cx="6400800" cy="200316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27" name="TextBox 26">
              <a:extLst>
                <a:ext uri="{FF2B5EF4-FFF2-40B4-BE49-F238E27FC236}">
                  <a16:creationId xmlns:a16="http://schemas.microsoft.com/office/drawing/2014/main" id="{85D099E9-F78F-4DA1-963A-C494A6664723}"/>
                </a:ext>
              </a:extLst>
            </p:cNvPr>
            <p:cNvSpPr txBox="1"/>
            <p:nvPr/>
          </p:nvSpPr>
          <p:spPr bwMode="gray">
            <a:xfrm>
              <a:off x="285248" y="2007062"/>
              <a:ext cx="1768214" cy="153888"/>
            </a:xfrm>
            <a:prstGeom prst="rect">
              <a:avLst/>
            </a:prstGeom>
            <a:noFill/>
            <a:ln>
              <a:noFill/>
            </a:ln>
          </p:spPr>
          <p:txBody>
            <a:bodyPr wrap="square" lIns="0" tIns="0" rIns="0" bIns="0" rtlCol="0">
              <a:spAutoFit/>
            </a:bodyPr>
            <a:lstStyle/>
            <a:p>
              <a:r>
                <a:rPr lang="en-US" sz="1000" b="1" dirty="0">
                  <a:solidFill>
                    <a:schemeClr val="bg1"/>
                  </a:solidFill>
                </a:rPr>
                <a:t>Data Definitions</a:t>
              </a:r>
            </a:p>
          </p:txBody>
        </p:sp>
        <p:sp>
          <p:nvSpPr>
            <p:cNvPr id="28" name="Text Placeholder 1">
              <a:extLst>
                <a:ext uri="{FF2B5EF4-FFF2-40B4-BE49-F238E27FC236}">
                  <a16:creationId xmlns:a16="http://schemas.microsoft.com/office/drawing/2014/main" id="{69DD1807-5450-4BD9-86D5-16CFBE43D9AA}"/>
                </a:ext>
              </a:extLst>
            </p:cNvPr>
            <p:cNvSpPr txBox="1">
              <a:spLocks/>
            </p:cNvSpPr>
            <p:nvPr/>
          </p:nvSpPr>
          <p:spPr bwMode="gray">
            <a:xfrm>
              <a:off x="285248" y="2225424"/>
              <a:ext cx="1642786" cy="959237"/>
            </a:xfrm>
            <a:prstGeom prst="rect">
              <a:avLst/>
            </a:prstGeom>
            <a:ln>
              <a:noFill/>
            </a:ln>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dirty="0">
                  <a:solidFill>
                    <a:schemeClr val="bg1"/>
                  </a:solidFill>
                </a:rPr>
                <a:t>Varying definitions specific to each unit</a:t>
              </a:r>
            </a:p>
            <a:p>
              <a:r>
                <a:rPr lang="en-US" dirty="0">
                  <a:solidFill>
                    <a:schemeClr val="bg1"/>
                  </a:solidFill>
                </a:rPr>
                <a:t>Data definitions for internal eyes only</a:t>
              </a:r>
            </a:p>
            <a:p>
              <a:r>
                <a:rPr lang="en-US" dirty="0">
                  <a:solidFill>
                    <a:schemeClr val="bg1"/>
                  </a:solidFill>
                </a:rPr>
                <a:t>Staff only involved </a:t>
              </a:r>
              <a:br>
                <a:rPr lang="en-US" dirty="0">
                  <a:solidFill>
                    <a:schemeClr val="bg1"/>
                  </a:solidFill>
                </a:rPr>
              </a:br>
              <a:r>
                <a:rPr lang="en-US" dirty="0">
                  <a:solidFill>
                    <a:schemeClr val="bg1"/>
                  </a:solidFill>
                </a:rPr>
                <a:t>with data in their unit</a:t>
              </a:r>
            </a:p>
          </p:txBody>
        </p:sp>
        <p:pic>
          <p:nvPicPr>
            <p:cNvPr id="29" name="Picture 2" descr="L:\Public\Share\ABC Templates and Resources\EAB Templates and Resources\EAB Art Icons Logos\EAB Icons\Document.png">
              <a:extLst>
                <a:ext uri="{FF2B5EF4-FFF2-40B4-BE49-F238E27FC236}">
                  <a16:creationId xmlns:a16="http://schemas.microsoft.com/office/drawing/2014/main" id="{5B9B1253-7D08-42E7-8149-76040CF95A69}"/>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85248" y="1509096"/>
              <a:ext cx="364491" cy="365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56F5D78-0D08-409E-963E-75ADC1B56A5D}"/>
                </a:ext>
              </a:extLst>
            </p:cNvPr>
            <p:cNvSpPr txBox="1"/>
            <p:nvPr/>
          </p:nvSpPr>
          <p:spPr bwMode="gray">
            <a:xfrm>
              <a:off x="4550589" y="2007062"/>
              <a:ext cx="1768214" cy="153888"/>
            </a:xfrm>
            <a:prstGeom prst="rect">
              <a:avLst/>
            </a:prstGeom>
            <a:noFill/>
            <a:ln>
              <a:noFill/>
            </a:ln>
          </p:spPr>
          <p:txBody>
            <a:bodyPr wrap="square" lIns="0" tIns="0" rIns="0" bIns="0" rtlCol="0">
              <a:spAutoFit/>
            </a:bodyPr>
            <a:lstStyle/>
            <a:p>
              <a:r>
                <a:rPr lang="en-US" sz="1000" b="1" dirty="0">
                  <a:solidFill>
                    <a:schemeClr val="bg1"/>
                  </a:solidFill>
                </a:rPr>
                <a:t>Data Systems</a:t>
              </a:r>
            </a:p>
          </p:txBody>
        </p:sp>
        <p:sp>
          <p:nvSpPr>
            <p:cNvPr id="32" name="Text Placeholder 1">
              <a:extLst>
                <a:ext uri="{FF2B5EF4-FFF2-40B4-BE49-F238E27FC236}">
                  <a16:creationId xmlns:a16="http://schemas.microsoft.com/office/drawing/2014/main" id="{FB195D0A-9B73-4E74-9B98-A1818D2B883E}"/>
                </a:ext>
              </a:extLst>
            </p:cNvPr>
            <p:cNvSpPr txBox="1">
              <a:spLocks/>
            </p:cNvSpPr>
            <p:nvPr/>
          </p:nvSpPr>
          <p:spPr bwMode="gray">
            <a:xfrm>
              <a:off x="4550589" y="2225424"/>
              <a:ext cx="1510580" cy="959237"/>
            </a:xfrm>
            <a:prstGeom prst="rect">
              <a:avLst/>
            </a:prstGeom>
            <a:ln>
              <a:noFill/>
            </a:ln>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dirty="0">
                  <a:solidFill>
                    <a:schemeClr val="bg1"/>
                  </a:solidFill>
                </a:rPr>
                <a:t>Static system structure aligned to business unit</a:t>
              </a:r>
            </a:p>
            <a:p>
              <a:r>
                <a:rPr lang="en-US" dirty="0">
                  <a:solidFill>
                    <a:schemeClr val="bg1"/>
                  </a:solidFill>
                </a:rPr>
                <a:t>Inconsistencies among system implementation </a:t>
              </a:r>
            </a:p>
            <a:p>
              <a:r>
                <a:rPr lang="en-US" dirty="0">
                  <a:solidFill>
                    <a:schemeClr val="bg1"/>
                  </a:solidFill>
                </a:rPr>
                <a:t>Siloed suboptimal shadow systems </a:t>
              </a:r>
            </a:p>
          </p:txBody>
        </p:sp>
        <p:pic>
          <p:nvPicPr>
            <p:cNvPr id="33" name="Picture 3" descr="L:\Public\Share\ABC Templates and Resources\EAB Templates and Resources\EAB Art Icons Logos\EAB Icons\Server.png">
              <a:extLst>
                <a:ext uri="{FF2B5EF4-FFF2-40B4-BE49-F238E27FC236}">
                  <a16:creationId xmlns:a16="http://schemas.microsoft.com/office/drawing/2014/main" id="{D2A968F6-83EB-4FD6-8BED-0FCFCA620879}"/>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550589" y="1509096"/>
              <a:ext cx="299720" cy="365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AAC45F49-7E69-4160-9392-1059B18BE843}"/>
                </a:ext>
              </a:extLst>
            </p:cNvPr>
            <p:cNvSpPr txBox="1"/>
            <p:nvPr/>
          </p:nvSpPr>
          <p:spPr bwMode="gray">
            <a:xfrm>
              <a:off x="2415959" y="2007062"/>
              <a:ext cx="1768214" cy="153888"/>
            </a:xfrm>
            <a:prstGeom prst="rect">
              <a:avLst/>
            </a:prstGeom>
            <a:noFill/>
            <a:ln>
              <a:noFill/>
            </a:ln>
          </p:spPr>
          <p:txBody>
            <a:bodyPr wrap="square" lIns="0" tIns="0" rIns="0" bIns="0" rtlCol="0">
              <a:spAutoFit/>
            </a:bodyPr>
            <a:lstStyle/>
            <a:p>
              <a:r>
                <a:rPr lang="en-US" sz="1000" b="1" dirty="0">
                  <a:solidFill>
                    <a:schemeClr val="bg1"/>
                  </a:solidFill>
                </a:rPr>
                <a:t>Data Collection</a:t>
              </a:r>
            </a:p>
          </p:txBody>
        </p:sp>
        <p:sp>
          <p:nvSpPr>
            <p:cNvPr id="36" name="Text Placeholder 1">
              <a:extLst>
                <a:ext uri="{FF2B5EF4-FFF2-40B4-BE49-F238E27FC236}">
                  <a16:creationId xmlns:a16="http://schemas.microsoft.com/office/drawing/2014/main" id="{050FFFA9-6D4B-47B7-8268-81BA76253A1C}"/>
                </a:ext>
              </a:extLst>
            </p:cNvPr>
            <p:cNvSpPr txBox="1">
              <a:spLocks/>
            </p:cNvSpPr>
            <p:nvPr/>
          </p:nvSpPr>
          <p:spPr bwMode="gray">
            <a:xfrm>
              <a:off x="2417919" y="2225424"/>
              <a:ext cx="1642786" cy="959237"/>
            </a:xfrm>
            <a:prstGeom prst="rect">
              <a:avLst/>
            </a:prstGeom>
            <a:ln>
              <a:noFill/>
            </a:ln>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dirty="0">
                  <a:solidFill>
                    <a:schemeClr val="bg1"/>
                  </a:solidFill>
                </a:rPr>
                <a:t>Data used for single unit purposes and value</a:t>
              </a:r>
            </a:p>
            <a:p>
              <a:r>
                <a:rPr lang="en-US" dirty="0">
                  <a:solidFill>
                    <a:schemeClr val="bg1"/>
                  </a:solidFill>
                </a:rPr>
                <a:t>Place-holder data used for convenience of unit</a:t>
              </a:r>
            </a:p>
            <a:p>
              <a:r>
                <a:rPr lang="en-US" dirty="0">
                  <a:solidFill>
                    <a:schemeClr val="bg1"/>
                  </a:solidFill>
                </a:rPr>
                <a:t>Data quality assumed and unverified by institution </a:t>
              </a:r>
            </a:p>
          </p:txBody>
        </p:sp>
        <p:pic>
          <p:nvPicPr>
            <p:cNvPr id="37" name="Picture 4" descr="L:\Public\Share\ABC Templates and Resources\EAB Templates and Resources\EAB Art Icons Logos\EAB Icons\Person_Casual_with_computer.png">
              <a:extLst>
                <a:ext uri="{FF2B5EF4-FFF2-40B4-BE49-F238E27FC236}">
                  <a16:creationId xmlns:a16="http://schemas.microsoft.com/office/drawing/2014/main" id="{E97CA631-22B6-4E8E-A7E2-83C150F8EBE5}"/>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414840" y="1571182"/>
              <a:ext cx="365760" cy="303530"/>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1" name="Right Arrow 15">
            <a:extLst>
              <a:ext uri="{FF2B5EF4-FFF2-40B4-BE49-F238E27FC236}">
                <a16:creationId xmlns:a16="http://schemas.microsoft.com/office/drawing/2014/main" id="{47E3ADC8-B8A0-404E-8584-874C22394257}"/>
              </a:ext>
            </a:extLst>
          </p:cNvPr>
          <p:cNvSpPr/>
          <p:nvPr/>
        </p:nvSpPr>
        <p:spPr bwMode="gray">
          <a:xfrm rot="5400000" flipV="1">
            <a:off x="819600" y="3228799"/>
            <a:ext cx="182880"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42" name="Right Arrow 16">
            <a:extLst>
              <a:ext uri="{FF2B5EF4-FFF2-40B4-BE49-F238E27FC236}">
                <a16:creationId xmlns:a16="http://schemas.microsoft.com/office/drawing/2014/main" id="{80BFD0DA-E1F9-49BD-8D65-3D189E02DDCC}"/>
              </a:ext>
            </a:extLst>
          </p:cNvPr>
          <p:cNvSpPr/>
          <p:nvPr/>
        </p:nvSpPr>
        <p:spPr bwMode="gray">
          <a:xfrm rot="5400000" flipV="1">
            <a:off x="3017005" y="3228799"/>
            <a:ext cx="182880"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43" name="Right Arrow 17">
            <a:extLst>
              <a:ext uri="{FF2B5EF4-FFF2-40B4-BE49-F238E27FC236}">
                <a16:creationId xmlns:a16="http://schemas.microsoft.com/office/drawing/2014/main" id="{D6D8716A-F2B8-418E-8B37-8E3CFA73F4A9}"/>
              </a:ext>
            </a:extLst>
          </p:cNvPr>
          <p:cNvSpPr/>
          <p:nvPr/>
        </p:nvSpPr>
        <p:spPr bwMode="gray">
          <a:xfrm rot="5400000" flipV="1">
            <a:off x="5214410" y="3228799"/>
            <a:ext cx="182880"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44" name="Text Placeholder 1">
            <a:extLst>
              <a:ext uri="{FF2B5EF4-FFF2-40B4-BE49-F238E27FC236}">
                <a16:creationId xmlns:a16="http://schemas.microsoft.com/office/drawing/2014/main" id="{33A9A1C8-9C75-46BB-A7AD-F46972318572}"/>
              </a:ext>
            </a:extLst>
          </p:cNvPr>
          <p:cNvSpPr txBox="1">
            <a:spLocks/>
          </p:cNvSpPr>
          <p:nvPr/>
        </p:nvSpPr>
        <p:spPr bwMode="gray">
          <a:xfrm>
            <a:off x="285248" y="3566034"/>
            <a:ext cx="1719712" cy="895117"/>
          </a:xfrm>
          <a:prstGeom prst="rect">
            <a:avLst/>
          </a:prstGeom>
          <a:ln>
            <a:noFill/>
          </a:ln>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dirty="0"/>
              <a:t>Multiple different definitions of “student” between departments</a:t>
            </a:r>
          </a:p>
          <a:p>
            <a:r>
              <a:rPr lang="en-US" dirty="0"/>
              <a:t>Data definitions not publicly accessible or hidden unintentionally</a:t>
            </a:r>
          </a:p>
        </p:txBody>
      </p:sp>
      <p:sp>
        <p:nvSpPr>
          <p:cNvPr id="45" name="Text Placeholder 1">
            <a:extLst>
              <a:ext uri="{FF2B5EF4-FFF2-40B4-BE49-F238E27FC236}">
                <a16:creationId xmlns:a16="http://schemas.microsoft.com/office/drawing/2014/main" id="{085B965E-1434-4633-88DE-14910E6B8F7B}"/>
              </a:ext>
            </a:extLst>
          </p:cNvPr>
          <p:cNvSpPr txBox="1">
            <a:spLocks/>
          </p:cNvSpPr>
          <p:nvPr/>
        </p:nvSpPr>
        <p:spPr bwMode="gray">
          <a:xfrm>
            <a:off x="2417919" y="3566034"/>
            <a:ext cx="1642786" cy="895117"/>
          </a:xfrm>
          <a:prstGeom prst="rect">
            <a:avLst/>
          </a:prstGeom>
          <a:ln>
            <a:noFill/>
          </a:ln>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dirty="0"/>
              <a:t>Workarounds use open fields to record advisor names</a:t>
            </a:r>
          </a:p>
          <a:p>
            <a:r>
              <a:rPr lang="en-US" dirty="0"/>
              <a:t>Low adoption of central data and reporting tools leading to data denial</a:t>
            </a:r>
          </a:p>
        </p:txBody>
      </p:sp>
      <p:sp>
        <p:nvSpPr>
          <p:cNvPr id="46" name="Text Placeholder 1">
            <a:extLst>
              <a:ext uri="{FF2B5EF4-FFF2-40B4-BE49-F238E27FC236}">
                <a16:creationId xmlns:a16="http://schemas.microsoft.com/office/drawing/2014/main" id="{06F14E5B-FF52-4E0D-87E3-7FF38D42EBED}"/>
              </a:ext>
            </a:extLst>
          </p:cNvPr>
          <p:cNvSpPr txBox="1">
            <a:spLocks/>
          </p:cNvSpPr>
          <p:nvPr/>
        </p:nvSpPr>
        <p:spPr bwMode="gray">
          <a:xfrm>
            <a:off x="4550589" y="3563517"/>
            <a:ext cx="1572399" cy="895117"/>
          </a:xfrm>
          <a:prstGeom prst="rect">
            <a:avLst/>
          </a:prstGeom>
          <a:ln>
            <a:noFill/>
          </a:ln>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dirty="0"/>
              <a:t>Excel spreadsheets stored on local analyst desktops</a:t>
            </a:r>
          </a:p>
          <a:p>
            <a:r>
              <a:rPr lang="en-US" dirty="0"/>
              <a:t>Data errors only corrected in frozen data, not in source system</a:t>
            </a:r>
          </a:p>
        </p:txBody>
      </p:sp>
      <p:sp>
        <p:nvSpPr>
          <p:cNvPr id="47" name="Multiply 71">
            <a:extLst>
              <a:ext uri="{FF2B5EF4-FFF2-40B4-BE49-F238E27FC236}">
                <a16:creationId xmlns:a16="http://schemas.microsoft.com/office/drawing/2014/main" id="{70082136-BB4C-4547-90F5-D34B5F6F7EA2}"/>
              </a:ext>
            </a:extLst>
          </p:cNvPr>
          <p:cNvSpPr>
            <a:spLocks noChangeAspect="1"/>
          </p:cNvSpPr>
          <p:nvPr/>
        </p:nvSpPr>
        <p:spPr bwMode="gray">
          <a:xfrm>
            <a:off x="236927" y="3563517"/>
            <a:ext cx="137160" cy="137160"/>
          </a:xfrm>
          <a:prstGeom prst="mathMultiply">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48" name="Multiply 71">
            <a:extLst>
              <a:ext uri="{FF2B5EF4-FFF2-40B4-BE49-F238E27FC236}">
                <a16:creationId xmlns:a16="http://schemas.microsoft.com/office/drawing/2014/main" id="{D8A82650-BC4E-45BC-9041-F47E4069F1E9}"/>
              </a:ext>
            </a:extLst>
          </p:cNvPr>
          <p:cNvSpPr>
            <a:spLocks noChangeAspect="1"/>
          </p:cNvSpPr>
          <p:nvPr/>
        </p:nvSpPr>
        <p:spPr bwMode="gray">
          <a:xfrm>
            <a:off x="236927" y="4037483"/>
            <a:ext cx="137160" cy="137160"/>
          </a:xfrm>
          <a:prstGeom prst="mathMultiply">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49" name="Multiply 71">
            <a:extLst>
              <a:ext uri="{FF2B5EF4-FFF2-40B4-BE49-F238E27FC236}">
                <a16:creationId xmlns:a16="http://schemas.microsoft.com/office/drawing/2014/main" id="{0B87B9BD-07A6-425F-A47E-1C4FE29DCF8C}"/>
              </a:ext>
            </a:extLst>
          </p:cNvPr>
          <p:cNvSpPr>
            <a:spLocks noChangeAspect="1"/>
          </p:cNvSpPr>
          <p:nvPr/>
        </p:nvSpPr>
        <p:spPr bwMode="gray">
          <a:xfrm>
            <a:off x="2372614" y="3564766"/>
            <a:ext cx="137160" cy="137160"/>
          </a:xfrm>
          <a:prstGeom prst="mathMultiply">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50" name="Multiply 71">
            <a:extLst>
              <a:ext uri="{FF2B5EF4-FFF2-40B4-BE49-F238E27FC236}">
                <a16:creationId xmlns:a16="http://schemas.microsoft.com/office/drawing/2014/main" id="{90F33800-14A3-4846-91A2-0AD0B0173797}"/>
              </a:ext>
            </a:extLst>
          </p:cNvPr>
          <p:cNvSpPr>
            <a:spLocks noChangeAspect="1"/>
          </p:cNvSpPr>
          <p:nvPr/>
        </p:nvSpPr>
        <p:spPr bwMode="gray">
          <a:xfrm>
            <a:off x="2372614" y="4038732"/>
            <a:ext cx="137160" cy="137160"/>
          </a:xfrm>
          <a:prstGeom prst="mathMultiply">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51" name="Multiply 71">
            <a:extLst>
              <a:ext uri="{FF2B5EF4-FFF2-40B4-BE49-F238E27FC236}">
                <a16:creationId xmlns:a16="http://schemas.microsoft.com/office/drawing/2014/main" id="{F1ED8B65-97AF-4408-B7E9-88D901FD99CF}"/>
              </a:ext>
            </a:extLst>
          </p:cNvPr>
          <p:cNvSpPr>
            <a:spLocks noChangeAspect="1"/>
          </p:cNvSpPr>
          <p:nvPr/>
        </p:nvSpPr>
        <p:spPr bwMode="gray">
          <a:xfrm>
            <a:off x="4508301" y="3563517"/>
            <a:ext cx="137160" cy="137160"/>
          </a:xfrm>
          <a:prstGeom prst="mathMultiply">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52" name="Multiply 71">
            <a:extLst>
              <a:ext uri="{FF2B5EF4-FFF2-40B4-BE49-F238E27FC236}">
                <a16:creationId xmlns:a16="http://schemas.microsoft.com/office/drawing/2014/main" id="{A2A16FFE-D338-4927-B180-E0488C26E01C}"/>
              </a:ext>
            </a:extLst>
          </p:cNvPr>
          <p:cNvSpPr>
            <a:spLocks noChangeAspect="1"/>
          </p:cNvSpPr>
          <p:nvPr/>
        </p:nvSpPr>
        <p:spPr bwMode="gray">
          <a:xfrm>
            <a:off x="4508301" y="4037483"/>
            <a:ext cx="137160" cy="137160"/>
          </a:xfrm>
          <a:prstGeom prst="mathMultiply">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Tree>
    <p:extLst>
      <p:ext uri="{BB962C8B-B14F-4D97-AF65-F5344CB8AC3E}">
        <p14:creationId xmlns:p14="http://schemas.microsoft.com/office/powerpoint/2010/main" val="287578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1C9A7-0A2A-423D-A8A3-114517F73FC7}"/>
              </a:ext>
            </a:extLst>
          </p:cNvPr>
          <p:cNvSpPr>
            <a:spLocks noGrp="1"/>
          </p:cNvSpPr>
          <p:nvPr>
            <p:ph type="body" sz="quarter" idx="15"/>
          </p:nvPr>
        </p:nvSpPr>
        <p:spPr>
          <a:xfrm>
            <a:off x="280195" y="640267"/>
            <a:ext cx="5842794" cy="184666"/>
          </a:xfrm>
        </p:spPr>
        <p:txBody>
          <a:bodyPr/>
          <a:lstStyle/>
          <a:p>
            <a:r>
              <a:rPr lang="en-US" dirty="0"/>
              <a:t>Efforts Structured to Fail, Collapse Under Weight of Enterprise Oversight</a:t>
            </a:r>
          </a:p>
        </p:txBody>
      </p:sp>
      <p:sp>
        <p:nvSpPr>
          <p:cNvPr id="3" name="Text Placeholder 2">
            <a:extLst>
              <a:ext uri="{FF2B5EF4-FFF2-40B4-BE49-F238E27FC236}">
                <a16:creationId xmlns:a16="http://schemas.microsoft.com/office/drawing/2014/main" id="{357E9AFA-8F83-42D6-9677-4770C3394A48}"/>
              </a:ext>
            </a:extLst>
          </p:cNvPr>
          <p:cNvSpPr>
            <a:spLocks noGrp="1"/>
          </p:cNvSpPr>
          <p:nvPr>
            <p:ph type="body" sz="quarter" idx="16"/>
          </p:nvPr>
        </p:nvSpPr>
        <p:spPr>
          <a:xfrm>
            <a:off x="280194" y="99782"/>
            <a:ext cx="2717006" cy="123111"/>
          </a:xfrm>
        </p:spPr>
        <p:txBody>
          <a:bodyPr/>
          <a:lstStyle/>
          <a:p>
            <a:r>
              <a:rPr lang="en-US" dirty="0"/>
              <a:t>Why is Siloed Management So Hard to Overcome?</a:t>
            </a:r>
          </a:p>
        </p:txBody>
      </p:sp>
      <p:sp>
        <p:nvSpPr>
          <p:cNvPr id="4" name="Text Placeholder 3">
            <a:extLst>
              <a:ext uri="{FF2B5EF4-FFF2-40B4-BE49-F238E27FC236}">
                <a16:creationId xmlns:a16="http://schemas.microsoft.com/office/drawing/2014/main" id="{78E89DE7-35EC-4961-8E12-41CAF7B9CEE4}"/>
              </a:ext>
            </a:extLst>
          </p:cNvPr>
          <p:cNvSpPr>
            <a:spLocks noGrp="1"/>
          </p:cNvSpPr>
          <p:nvPr>
            <p:ph type="body" sz="quarter" idx="18"/>
          </p:nvPr>
        </p:nvSpPr>
        <p:spPr>
          <a:xfrm>
            <a:off x="5148072" y="4677489"/>
            <a:ext cx="1252728" cy="123111"/>
          </a:xfrm>
        </p:spPr>
        <p:txBody>
          <a:bodyPr/>
          <a:lstStyle/>
          <a:p>
            <a:pPr algn="r"/>
            <a:r>
              <a:rPr lang="en-US" dirty="0"/>
              <a:t>Source: EAB interviews and analysis.</a:t>
            </a:r>
          </a:p>
        </p:txBody>
      </p:sp>
      <p:sp>
        <p:nvSpPr>
          <p:cNvPr id="6" name="Title 5">
            <a:extLst>
              <a:ext uri="{FF2B5EF4-FFF2-40B4-BE49-F238E27FC236}">
                <a16:creationId xmlns:a16="http://schemas.microsoft.com/office/drawing/2014/main" id="{122C9646-9DAE-441D-9387-4BC24811A98E}"/>
              </a:ext>
            </a:extLst>
          </p:cNvPr>
          <p:cNvSpPr>
            <a:spLocks noGrp="1"/>
          </p:cNvSpPr>
          <p:nvPr>
            <p:ph type="title"/>
          </p:nvPr>
        </p:nvSpPr>
        <p:spPr/>
        <p:txBody>
          <a:bodyPr/>
          <a:lstStyle/>
          <a:p>
            <a:r>
              <a:rPr lang="en-US" dirty="0"/>
              <a:t>Project Mentality Leads to Disappointment</a:t>
            </a:r>
          </a:p>
        </p:txBody>
      </p:sp>
      <p:grpSp>
        <p:nvGrpSpPr>
          <p:cNvPr id="7" name="Group 6">
            <a:extLst>
              <a:ext uri="{FF2B5EF4-FFF2-40B4-BE49-F238E27FC236}">
                <a16:creationId xmlns:a16="http://schemas.microsoft.com/office/drawing/2014/main" id="{7A59574C-B751-423D-8D83-D4D60312956E}"/>
              </a:ext>
            </a:extLst>
          </p:cNvPr>
          <p:cNvGrpSpPr/>
          <p:nvPr/>
        </p:nvGrpSpPr>
        <p:grpSpPr>
          <a:xfrm>
            <a:off x="3524251" y="2180368"/>
            <a:ext cx="2455889" cy="374103"/>
            <a:chOff x="3459136" y="1682313"/>
            <a:chExt cx="2455889" cy="374103"/>
          </a:xfrm>
        </p:grpSpPr>
        <p:sp>
          <p:nvSpPr>
            <p:cNvPr id="11" name="Text Placeholder 31">
              <a:extLst>
                <a:ext uri="{FF2B5EF4-FFF2-40B4-BE49-F238E27FC236}">
                  <a16:creationId xmlns:a16="http://schemas.microsoft.com/office/drawing/2014/main" id="{533430AA-E354-4181-85B2-FD944DA1F14C}"/>
                </a:ext>
              </a:extLst>
            </p:cNvPr>
            <p:cNvSpPr txBox="1">
              <a:spLocks/>
            </p:cNvSpPr>
            <p:nvPr/>
          </p:nvSpPr>
          <p:spPr bwMode="gray">
            <a:xfrm>
              <a:off x="3952703" y="1687084"/>
              <a:ext cx="1962322" cy="36933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800" dirty="0"/>
                <a:t>Committee lacks the </a:t>
              </a:r>
              <a:r>
                <a:rPr lang="en-US" sz="800" b="1" dirty="0"/>
                <a:t>appropriate staff </a:t>
              </a:r>
              <a:r>
                <a:rPr lang="en-US" sz="800" dirty="0"/>
                <a:t>to think strategically about data assets across the institution</a:t>
              </a:r>
            </a:p>
          </p:txBody>
        </p:sp>
        <p:pic>
          <p:nvPicPr>
            <p:cNvPr id="14" name="Picture 3" descr="L:\Public\Share\ABC Templates and Resources\EAB Templates and Resources\EAB Art Icons Logos\EAB Icons\Group_2.png">
              <a:extLst>
                <a:ext uri="{FF2B5EF4-FFF2-40B4-BE49-F238E27FC236}">
                  <a16:creationId xmlns:a16="http://schemas.microsoft.com/office/drawing/2014/main" id="{6BC76978-FC95-4017-9493-54B21F895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136" y="1682313"/>
              <a:ext cx="365760" cy="2355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81EEFE6D-46D0-4831-A919-9A3336A283CE}"/>
              </a:ext>
            </a:extLst>
          </p:cNvPr>
          <p:cNvGrpSpPr/>
          <p:nvPr/>
        </p:nvGrpSpPr>
        <p:grpSpPr>
          <a:xfrm>
            <a:off x="3524251" y="3400361"/>
            <a:ext cx="2455879" cy="369332"/>
            <a:chOff x="3459136" y="3164789"/>
            <a:chExt cx="2455879" cy="369332"/>
          </a:xfrm>
        </p:grpSpPr>
        <p:sp>
          <p:nvSpPr>
            <p:cNvPr id="13" name="Text Placeholder 31">
              <a:extLst>
                <a:ext uri="{FF2B5EF4-FFF2-40B4-BE49-F238E27FC236}">
                  <a16:creationId xmlns:a16="http://schemas.microsoft.com/office/drawing/2014/main" id="{C303615D-67CD-4314-B205-35DAF586DC19}"/>
                </a:ext>
              </a:extLst>
            </p:cNvPr>
            <p:cNvSpPr txBox="1">
              <a:spLocks/>
            </p:cNvSpPr>
            <p:nvPr/>
          </p:nvSpPr>
          <p:spPr bwMode="gray">
            <a:xfrm>
              <a:off x="3952703" y="3164789"/>
              <a:ext cx="1962312" cy="36933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800" b="1" dirty="0"/>
                <a:t>No arbiter exists </a:t>
              </a:r>
              <a:r>
                <a:rPr lang="en-US" sz="800" dirty="0"/>
                <a:t>to resolve disputes as there is no true leader of the committee or initiative</a:t>
              </a:r>
            </a:p>
          </p:txBody>
        </p:sp>
        <p:pic>
          <p:nvPicPr>
            <p:cNvPr id="15" name="Picture 5" descr="L:\Public\Share\ABC Templates and Resources\EAB Templates and Resources\EAB Art Icons Logos\EAB Icons\Disagreement.png">
              <a:extLst>
                <a:ext uri="{FF2B5EF4-FFF2-40B4-BE49-F238E27FC236}">
                  <a16:creationId xmlns:a16="http://schemas.microsoft.com/office/drawing/2014/main" id="{14654E2B-8DD6-4E62-8569-FCDE844F2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136" y="3177148"/>
              <a:ext cx="365760" cy="259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C1CA8DFC-BD2A-49E5-89A4-559ACDF4304B}"/>
              </a:ext>
            </a:extLst>
          </p:cNvPr>
          <p:cNvGrpSpPr/>
          <p:nvPr/>
        </p:nvGrpSpPr>
        <p:grpSpPr>
          <a:xfrm>
            <a:off x="3524251" y="2792750"/>
            <a:ext cx="2455883" cy="369332"/>
            <a:chOff x="3459136" y="2498287"/>
            <a:chExt cx="2455883" cy="369332"/>
          </a:xfrm>
        </p:grpSpPr>
        <p:sp>
          <p:nvSpPr>
            <p:cNvPr id="12" name="Text Placeholder 31">
              <a:extLst>
                <a:ext uri="{FF2B5EF4-FFF2-40B4-BE49-F238E27FC236}">
                  <a16:creationId xmlns:a16="http://schemas.microsoft.com/office/drawing/2014/main" id="{184D85A8-3872-4E34-9074-966A3FE1737D}"/>
                </a:ext>
              </a:extLst>
            </p:cNvPr>
            <p:cNvSpPr txBox="1">
              <a:spLocks/>
            </p:cNvSpPr>
            <p:nvPr/>
          </p:nvSpPr>
          <p:spPr bwMode="gray">
            <a:xfrm>
              <a:off x="3952703" y="2498287"/>
              <a:ext cx="1962316" cy="36933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800" dirty="0"/>
                <a:t>Committee turns into a </a:t>
              </a:r>
              <a:r>
                <a:rPr lang="en-US" sz="800" b="1" dirty="0"/>
                <a:t>group of delegates</a:t>
              </a:r>
              <a:r>
                <a:rPr lang="en-US" sz="800" dirty="0"/>
                <a:t>, as members aren’t held accountable for their attendance</a:t>
              </a:r>
            </a:p>
          </p:txBody>
        </p:sp>
        <p:pic>
          <p:nvPicPr>
            <p:cNvPr id="16" name="Picture 7" descr="L:\Public\Share\ABC Templates and Resources\EAB Templates and Resources\EAB Art Icons Logos\EAB Icons\Group.png">
              <a:extLst>
                <a:ext uri="{FF2B5EF4-FFF2-40B4-BE49-F238E27FC236}">
                  <a16:creationId xmlns:a16="http://schemas.microsoft.com/office/drawing/2014/main" id="{7F92E09F-2CB9-4D8C-9430-440ADDBF3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9136" y="2498287"/>
              <a:ext cx="365760" cy="3403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671C370C-A963-44B3-AFB3-7AB9A029C93A}"/>
              </a:ext>
            </a:extLst>
          </p:cNvPr>
          <p:cNvGrpSpPr/>
          <p:nvPr/>
        </p:nvGrpSpPr>
        <p:grpSpPr>
          <a:xfrm>
            <a:off x="3524251" y="4007971"/>
            <a:ext cx="2455877" cy="399509"/>
            <a:chOff x="3459136" y="3844195"/>
            <a:chExt cx="2455877" cy="399509"/>
          </a:xfrm>
        </p:grpSpPr>
        <p:sp>
          <p:nvSpPr>
            <p:cNvPr id="17" name="Text Placeholder 31">
              <a:extLst>
                <a:ext uri="{FF2B5EF4-FFF2-40B4-BE49-F238E27FC236}">
                  <a16:creationId xmlns:a16="http://schemas.microsoft.com/office/drawing/2014/main" id="{22C92AD5-0D14-45F1-A65B-BD85A68CEEC7}"/>
                </a:ext>
              </a:extLst>
            </p:cNvPr>
            <p:cNvSpPr txBox="1">
              <a:spLocks/>
            </p:cNvSpPr>
            <p:nvPr/>
          </p:nvSpPr>
          <p:spPr bwMode="gray">
            <a:xfrm>
              <a:off x="3952703" y="3844195"/>
              <a:ext cx="1962310" cy="36933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800" b="1" dirty="0"/>
                <a:t>No show of support </a:t>
              </a:r>
              <a:r>
                <a:rPr lang="en-US" sz="800" dirty="0"/>
                <a:t>from other campus executives leads to loss of interest in continuing efforts</a:t>
              </a:r>
            </a:p>
          </p:txBody>
        </p:sp>
        <p:pic>
          <p:nvPicPr>
            <p:cNvPr id="18" name="Picture 9" descr="L:\Public\Share\ABC Templates and Resources\EAB Templates and Resources\EAB Art Icons Logos\EAB Icons\Person_Exec_f.png">
              <a:extLst>
                <a:ext uri="{FF2B5EF4-FFF2-40B4-BE49-F238E27FC236}">
                  <a16:creationId xmlns:a16="http://schemas.microsoft.com/office/drawing/2014/main" id="{38B7D64E-7E42-445B-9474-DD9FC613D5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9136" y="3877944"/>
              <a:ext cx="2914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C945BEAE-1038-4CBF-9084-705237E8175C}"/>
              </a:ext>
            </a:extLst>
          </p:cNvPr>
          <p:cNvGrpSpPr/>
          <p:nvPr/>
        </p:nvGrpSpPr>
        <p:grpSpPr>
          <a:xfrm>
            <a:off x="3524251" y="1572757"/>
            <a:ext cx="2455889" cy="369332"/>
            <a:chOff x="3459136" y="1075937"/>
            <a:chExt cx="2455889" cy="369332"/>
          </a:xfrm>
        </p:grpSpPr>
        <p:sp>
          <p:nvSpPr>
            <p:cNvPr id="10" name="Text Placeholder 31">
              <a:extLst>
                <a:ext uri="{FF2B5EF4-FFF2-40B4-BE49-F238E27FC236}">
                  <a16:creationId xmlns:a16="http://schemas.microsoft.com/office/drawing/2014/main" id="{746CAA1E-D4F7-42F8-ADFB-8DDA76C79FBC}"/>
                </a:ext>
              </a:extLst>
            </p:cNvPr>
            <p:cNvSpPr txBox="1">
              <a:spLocks/>
            </p:cNvSpPr>
            <p:nvPr/>
          </p:nvSpPr>
          <p:spPr bwMode="gray">
            <a:xfrm>
              <a:off x="3952702" y="1075937"/>
              <a:ext cx="1962323" cy="36933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800" dirty="0"/>
                <a:t>Committee focuses on </a:t>
              </a:r>
              <a:r>
                <a:rPr lang="en-US" sz="800" b="1" dirty="0"/>
                <a:t>prioritization only</a:t>
              </a:r>
              <a:r>
                <a:rPr lang="en-US" sz="800" dirty="0"/>
                <a:t>, disagreeing next steps (and not moving into action)</a:t>
              </a:r>
            </a:p>
          </p:txBody>
        </p:sp>
        <p:pic>
          <p:nvPicPr>
            <p:cNvPr id="19" name="Picture 10" descr="L:\Public\Share\ABC Templates and Resources\EAB Templates and Resources\EAB Art Icons Logos\EAB Icons\Process_circular.png">
              <a:extLst>
                <a:ext uri="{FF2B5EF4-FFF2-40B4-BE49-F238E27FC236}">
                  <a16:creationId xmlns:a16="http://schemas.microsoft.com/office/drawing/2014/main" id="{B3A735CB-E2B4-4DBB-999D-48623EBBD5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9136" y="1075937"/>
              <a:ext cx="358140" cy="36576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4" name="Straight Connector 23">
            <a:extLst>
              <a:ext uri="{FF2B5EF4-FFF2-40B4-BE49-F238E27FC236}">
                <a16:creationId xmlns:a16="http://schemas.microsoft.com/office/drawing/2014/main" id="{E5BBAF4A-EF58-4AD3-956C-997EDECE1008}"/>
              </a:ext>
            </a:extLst>
          </p:cNvPr>
          <p:cNvCxnSpPr>
            <a:cxnSpLocks/>
          </p:cNvCxnSpPr>
          <p:nvPr/>
        </p:nvCxnSpPr>
        <p:spPr bwMode="gray">
          <a:xfrm>
            <a:off x="3206750" y="947738"/>
            <a:ext cx="0" cy="357505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92E45192-C86B-4AE9-BCC9-F1DB1441DBEF}"/>
              </a:ext>
            </a:extLst>
          </p:cNvPr>
          <p:cNvSpPr/>
          <p:nvPr/>
        </p:nvSpPr>
        <p:spPr bwMode="gray">
          <a:xfrm rot="5400000">
            <a:off x="3186672" y="1068864"/>
            <a:ext cx="138196" cy="88513"/>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Box 26">
            <a:extLst>
              <a:ext uri="{FF2B5EF4-FFF2-40B4-BE49-F238E27FC236}">
                <a16:creationId xmlns:a16="http://schemas.microsoft.com/office/drawing/2014/main" id="{EB9A727B-1541-4AEB-BD1B-FD1E2A1857DB}"/>
              </a:ext>
            </a:extLst>
          </p:cNvPr>
          <p:cNvSpPr txBox="1"/>
          <p:nvPr/>
        </p:nvSpPr>
        <p:spPr>
          <a:xfrm>
            <a:off x="3524251" y="1044022"/>
            <a:ext cx="2598737" cy="307777"/>
          </a:xfrm>
          <a:prstGeom prst="rect">
            <a:avLst/>
          </a:prstGeom>
          <a:noFill/>
        </p:spPr>
        <p:txBody>
          <a:bodyPr wrap="square" lIns="0" tIns="0" rIns="0" bIns="0" rtlCol="0">
            <a:spAutoFit/>
          </a:bodyPr>
          <a:lstStyle/>
          <a:p>
            <a:pPr>
              <a:spcBef>
                <a:spcPts val="500"/>
              </a:spcBef>
            </a:pPr>
            <a:r>
              <a:rPr lang="en-US" sz="1000" b="1" dirty="0"/>
              <a:t>…Overwhelmed by the Magnitude of the “Project” Undertaken</a:t>
            </a:r>
          </a:p>
        </p:txBody>
      </p:sp>
      <p:sp>
        <p:nvSpPr>
          <p:cNvPr id="28" name="TextBox 27">
            <a:extLst>
              <a:ext uri="{FF2B5EF4-FFF2-40B4-BE49-F238E27FC236}">
                <a16:creationId xmlns:a16="http://schemas.microsoft.com/office/drawing/2014/main" id="{23B76F9D-8395-4926-B13C-9E7C3D3C39C1}"/>
              </a:ext>
            </a:extLst>
          </p:cNvPr>
          <p:cNvSpPr txBox="1"/>
          <p:nvPr/>
        </p:nvSpPr>
        <p:spPr>
          <a:xfrm>
            <a:off x="283689" y="1044022"/>
            <a:ext cx="2758815" cy="307777"/>
          </a:xfrm>
          <a:prstGeom prst="rect">
            <a:avLst/>
          </a:prstGeom>
          <a:noFill/>
        </p:spPr>
        <p:txBody>
          <a:bodyPr wrap="square" lIns="0" tIns="0" rIns="0" bIns="0" rtlCol="0">
            <a:spAutoFit/>
          </a:bodyPr>
          <a:lstStyle/>
          <a:p>
            <a:pPr>
              <a:spcBef>
                <a:spcPts val="500"/>
              </a:spcBef>
            </a:pPr>
            <a:r>
              <a:rPr lang="en-US" sz="1000" b="1" dirty="0"/>
              <a:t>Best Laid Plans to “Tackle” Data  Issues Once and For All…</a:t>
            </a:r>
          </a:p>
        </p:txBody>
      </p:sp>
      <p:cxnSp>
        <p:nvCxnSpPr>
          <p:cNvPr id="23" name="Straight Arrow Connector 22">
            <a:extLst>
              <a:ext uri="{FF2B5EF4-FFF2-40B4-BE49-F238E27FC236}">
                <a16:creationId xmlns:a16="http://schemas.microsoft.com/office/drawing/2014/main" id="{03AEFC14-ABA6-41B7-9E51-371966C5FA6B}"/>
              </a:ext>
            </a:extLst>
          </p:cNvPr>
          <p:cNvCxnSpPr/>
          <p:nvPr/>
        </p:nvCxnSpPr>
        <p:spPr bwMode="gray">
          <a:xfrm>
            <a:off x="600635" y="1497106"/>
            <a:ext cx="0" cy="302568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E8958F1-8156-4101-923A-5A42291121C0}"/>
              </a:ext>
            </a:extLst>
          </p:cNvPr>
          <p:cNvSpPr/>
          <p:nvPr/>
        </p:nvSpPr>
        <p:spPr bwMode="gray">
          <a:xfrm>
            <a:off x="494404" y="1606743"/>
            <a:ext cx="200659" cy="200659"/>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accent6"/>
                </a:solidFill>
                <a:latin typeface="+mj-lt"/>
              </a:rPr>
              <a:t>1</a:t>
            </a:r>
          </a:p>
        </p:txBody>
      </p:sp>
      <p:sp>
        <p:nvSpPr>
          <p:cNvPr id="30" name="Text Placeholder 31">
            <a:extLst>
              <a:ext uri="{FF2B5EF4-FFF2-40B4-BE49-F238E27FC236}">
                <a16:creationId xmlns:a16="http://schemas.microsoft.com/office/drawing/2014/main" id="{1AB8603F-0A50-4D97-AD4F-0C38B2F1308A}"/>
              </a:ext>
            </a:extLst>
          </p:cNvPr>
          <p:cNvSpPr txBox="1">
            <a:spLocks/>
          </p:cNvSpPr>
          <p:nvPr/>
        </p:nvSpPr>
        <p:spPr bwMode="gray">
          <a:xfrm>
            <a:off x="830489" y="1604114"/>
            <a:ext cx="1962323" cy="36933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800" b="1" dirty="0"/>
              <a:t>Data Quality and Data-Driven Decision-Making </a:t>
            </a:r>
            <a:r>
              <a:rPr lang="en-US" sz="800" dirty="0"/>
              <a:t>identified as institutional priorities </a:t>
            </a:r>
          </a:p>
        </p:txBody>
      </p:sp>
      <p:sp>
        <p:nvSpPr>
          <p:cNvPr id="32" name="Text Placeholder 31">
            <a:extLst>
              <a:ext uri="{FF2B5EF4-FFF2-40B4-BE49-F238E27FC236}">
                <a16:creationId xmlns:a16="http://schemas.microsoft.com/office/drawing/2014/main" id="{752F2695-F644-46E0-ABBD-F041015B1B52}"/>
              </a:ext>
            </a:extLst>
          </p:cNvPr>
          <p:cNvSpPr txBox="1">
            <a:spLocks/>
          </p:cNvSpPr>
          <p:nvPr/>
        </p:nvSpPr>
        <p:spPr bwMode="gray">
          <a:xfrm>
            <a:off x="830489" y="2331639"/>
            <a:ext cx="1962323" cy="36933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800" b="1" dirty="0"/>
              <a:t>Group Formed to Oversee the Initiative </a:t>
            </a:r>
            <a:r>
              <a:rPr lang="en-US" sz="800" dirty="0"/>
              <a:t>and create plan for data aggregation, improvement, usage</a:t>
            </a:r>
          </a:p>
        </p:txBody>
      </p:sp>
      <p:sp>
        <p:nvSpPr>
          <p:cNvPr id="37" name="Text Placeholder 31">
            <a:extLst>
              <a:ext uri="{FF2B5EF4-FFF2-40B4-BE49-F238E27FC236}">
                <a16:creationId xmlns:a16="http://schemas.microsoft.com/office/drawing/2014/main" id="{9D31ABEE-5FA7-4F50-BF4F-BA5EFEEC5D73}"/>
              </a:ext>
            </a:extLst>
          </p:cNvPr>
          <p:cNvSpPr txBox="1">
            <a:spLocks/>
          </p:cNvSpPr>
          <p:nvPr/>
        </p:nvSpPr>
        <p:spPr bwMode="gray">
          <a:xfrm>
            <a:off x="830489" y="3059164"/>
            <a:ext cx="1962323" cy="36933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800" b="1" dirty="0"/>
              <a:t>Plan to Collect, Cleanse, and Aggregate Data </a:t>
            </a:r>
            <a:r>
              <a:rPr lang="en-US" sz="800" dirty="0"/>
              <a:t>to provide a single source of truth for enterprise data</a:t>
            </a:r>
          </a:p>
        </p:txBody>
      </p:sp>
      <p:sp>
        <p:nvSpPr>
          <p:cNvPr id="40" name="Text Placeholder 31">
            <a:extLst>
              <a:ext uri="{FF2B5EF4-FFF2-40B4-BE49-F238E27FC236}">
                <a16:creationId xmlns:a16="http://schemas.microsoft.com/office/drawing/2014/main" id="{236C0967-2A4B-42A6-8E1C-6B00D53EDB50}"/>
              </a:ext>
            </a:extLst>
          </p:cNvPr>
          <p:cNvSpPr txBox="1">
            <a:spLocks/>
          </p:cNvSpPr>
          <p:nvPr/>
        </p:nvSpPr>
        <p:spPr bwMode="gray">
          <a:xfrm>
            <a:off x="830489" y="3786688"/>
            <a:ext cx="2166710" cy="36933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800" b="1" dirty="0"/>
              <a:t>Data Hub Proposed to Provide Easy Access to Reliable </a:t>
            </a:r>
            <a:r>
              <a:rPr lang="en-US" sz="800" dirty="0"/>
              <a:t>Data, empowering campus to make data-informed decisions</a:t>
            </a:r>
          </a:p>
        </p:txBody>
      </p:sp>
      <p:sp>
        <p:nvSpPr>
          <p:cNvPr id="41" name="Oval 40">
            <a:extLst>
              <a:ext uri="{FF2B5EF4-FFF2-40B4-BE49-F238E27FC236}">
                <a16:creationId xmlns:a16="http://schemas.microsoft.com/office/drawing/2014/main" id="{D1D17014-A244-4305-B77C-B06648E893D7}"/>
              </a:ext>
            </a:extLst>
          </p:cNvPr>
          <p:cNvSpPr/>
          <p:nvPr/>
        </p:nvSpPr>
        <p:spPr bwMode="gray">
          <a:xfrm>
            <a:off x="494404" y="2331639"/>
            <a:ext cx="200659" cy="200659"/>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accent6"/>
                </a:solidFill>
                <a:latin typeface="+mj-lt"/>
              </a:rPr>
              <a:t>2</a:t>
            </a:r>
          </a:p>
        </p:txBody>
      </p:sp>
      <p:sp>
        <p:nvSpPr>
          <p:cNvPr id="42" name="Oval 41">
            <a:extLst>
              <a:ext uri="{FF2B5EF4-FFF2-40B4-BE49-F238E27FC236}">
                <a16:creationId xmlns:a16="http://schemas.microsoft.com/office/drawing/2014/main" id="{0FADB2CD-514F-402B-9AB2-020C1805EAE3}"/>
              </a:ext>
            </a:extLst>
          </p:cNvPr>
          <p:cNvSpPr/>
          <p:nvPr/>
        </p:nvSpPr>
        <p:spPr bwMode="gray">
          <a:xfrm>
            <a:off x="494404" y="3053758"/>
            <a:ext cx="200659" cy="200659"/>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accent6"/>
                </a:solidFill>
                <a:latin typeface="+mj-lt"/>
              </a:rPr>
              <a:t>3</a:t>
            </a:r>
          </a:p>
        </p:txBody>
      </p:sp>
      <p:sp>
        <p:nvSpPr>
          <p:cNvPr id="43" name="Oval 42">
            <a:extLst>
              <a:ext uri="{FF2B5EF4-FFF2-40B4-BE49-F238E27FC236}">
                <a16:creationId xmlns:a16="http://schemas.microsoft.com/office/drawing/2014/main" id="{414D200A-A467-4589-9EC3-FD154C063A17}"/>
              </a:ext>
            </a:extLst>
          </p:cNvPr>
          <p:cNvSpPr/>
          <p:nvPr/>
        </p:nvSpPr>
        <p:spPr bwMode="gray">
          <a:xfrm>
            <a:off x="494404" y="3770695"/>
            <a:ext cx="200659" cy="200659"/>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accent6"/>
                </a:solidFill>
                <a:latin typeface="+mj-lt"/>
              </a:rPr>
              <a:t>4</a:t>
            </a:r>
          </a:p>
        </p:txBody>
      </p:sp>
    </p:spTree>
    <p:extLst>
      <p:ext uri="{BB962C8B-B14F-4D97-AF65-F5344CB8AC3E}">
        <p14:creationId xmlns:p14="http://schemas.microsoft.com/office/powerpoint/2010/main" val="48316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bwMode="gray">
          <a:xfrm>
            <a:off x="262272" y="97401"/>
            <a:ext cx="3334368" cy="123111"/>
          </a:xfrm>
        </p:spPr>
        <p:txBody>
          <a:bodyPr/>
          <a:lstStyle/>
          <a:p>
            <a:r>
              <a:rPr lang="en-US" dirty="0"/>
              <a:t>How Does Siloed Data Management Affect Productivity?</a:t>
            </a:r>
          </a:p>
        </p:txBody>
      </p:sp>
      <p:sp>
        <p:nvSpPr>
          <p:cNvPr id="3" name="Text Placeholder 2"/>
          <p:cNvSpPr>
            <a:spLocks noGrp="1"/>
          </p:cNvSpPr>
          <p:nvPr>
            <p:ph type="body" sz="quarter" idx="11"/>
          </p:nvPr>
        </p:nvSpPr>
        <p:spPr bwMode="gray">
          <a:xfrm>
            <a:off x="266700" y="640267"/>
            <a:ext cx="5867400" cy="184666"/>
          </a:xfrm>
        </p:spPr>
        <p:txBody>
          <a:bodyPr/>
          <a:lstStyle/>
          <a:p>
            <a:r>
              <a:rPr lang="en-US" dirty="0"/>
              <a:t>At the Expense of Predictive, Prescriptive Analyses for the Institution</a:t>
            </a:r>
          </a:p>
        </p:txBody>
      </p:sp>
      <p:sp>
        <p:nvSpPr>
          <p:cNvPr id="4" name="Text Placeholder 3"/>
          <p:cNvSpPr>
            <a:spLocks noGrp="1"/>
          </p:cNvSpPr>
          <p:nvPr>
            <p:ph type="body" sz="quarter" idx="12"/>
          </p:nvPr>
        </p:nvSpPr>
        <p:spPr bwMode="gray"/>
        <p:txBody>
          <a:bodyPr/>
          <a:lstStyle/>
          <a:p>
            <a:r>
              <a:rPr lang="en-US" dirty="0"/>
              <a:t>BI Inundated with One-Off Requests</a:t>
            </a:r>
          </a:p>
        </p:txBody>
      </p:sp>
      <p:sp>
        <p:nvSpPr>
          <p:cNvPr id="5" name="Text Placeholder 4"/>
          <p:cNvSpPr>
            <a:spLocks noGrp="1"/>
          </p:cNvSpPr>
          <p:nvPr>
            <p:ph type="body" sz="quarter" idx="13"/>
          </p:nvPr>
        </p:nvSpPr>
        <p:spPr bwMode="gray">
          <a:xfrm>
            <a:off x="4081645" y="4677489"/>
            <a:ext cx="2319155" cy="123111"/>
          </a:xfrm>
        </p:spPr>
        <p:txBody>
          <a:bodyPr/>
          <a:lstStyle/>
          <a:p>
            <a:pPr algn="r"/>
            <a:r>
              <a:rPr lang="en-US" dirty="0"/>
              <a:t>Source: EAB interviews and analysis.</a:t>
            </a:r>
          </a:p>
        </p:txBody>
      </p:sp>
      <p:sp>
        <p:nvSpPr>
          <p:cNvPr id="34" name="TextBox 33"/>
          <p:cNvSpPr txBox="1"/>
          <p:nvPr/>
        </p:nvSpPr>
        <p:spPr bwMode="gray">
          <a:xfrm>
            <a:off x="3709462" y="1487342"/>
            <a:ext cx="1845159" cy="307777"/>
          </a:xfrm>
          <a:prstGeom prst="rect">
            <a:avLst/>
          </a:prstGeom>
          <a:noFill/>
        </p:spPr>
        <p:txBody>
          <a:bodyPr wrap="square" lIns="0" tIns="0" rIns="0" bIns="0" rtlCol="0">
            <a:spAutoFit/>
          </a:bodyPr>
          <a:lstStyle/>
          <a:p>
            <a:r>
              <a:rPr lang="en-US" sz="1000" b="1" dirty="0"/>
              <a:t>Estimated BI Time Spent on Ad Hoc Requests</a:t>
            </a:r>
          </a:p>
        </p:txBody>
      </p:sp>
      <p:sp>
        <p:nvSpPr>
          <p:cNvPr id="36" name="Rectangle 35"/>
          <p:cNvSpPr/>
          <p:nvPr/>
        </p:nvSpPr>
        <p:spPr bwMode="gray">
          <a:xfrm>
            <a:off x="3709462" y="1872162"/>
            <a:ext cx="1738273" cy="523220"/>
          </a:xfrm>
          <a:prstGeom prst="rect">
            <a:avLst/>
          </a:prstGeom>
        </p:spPr>
        <p:txBody>
          <a:bodyPr wrap="square" lIns="0" tIns="0" rIns="0" bIns="0">
            <a:spAutoFit/>
          </a:bodyPr>
          <a:lstStyle/>
          <a:p>
            <a:pPr>
              <a:spcBef>
                <a:spcPts val="500"/>
              </a:spcBef>
            </a:pPr>
            <a:r>
              <a:rPr lang="en-US" sz="2500" dirty="0">
                <a:solidFill>
                  <a:schemeClr val="tx2"/>
                </a:solidFill>
                <a:latin typeface="+mj-lt"/>
              </a:rPr>
              <a:t>25-100%</a:t>
            </a:r>
            <a:br>
              <a:rPr lang="en-US" sz="900" dirty="0">
                <a:solidFill>
                  <a:schemeClr val="accent6"/>
                </a:solidFill>
              </a:rPr>
            </a:br>
            <a:endParaRPr lang="en-US" sz="900" dirty="0">
              <a:solidFill>
                <a:schemeClr val="accent4"/>
              </a:solidFill>
            </a:endParaRPr>
          </a:p>
        </p:txBody>
      </p:sp>
      <p:graphicFrame>
        <p:nvGraphicFramePr>
          <p:cNvPr id="45" name="Table 44"/>
          <p:cNvGraphicFramePr>
            <a:graphicFrameLocks noGrp="1"/>
          </p:cNvGraphicFramePr>
          <p:nvPr>
            <p:extLst>
              <p:ext uri="{D42A27DB-BD31-4B8C-83A1-F6EECF244321}">
                <p14:modId xmlns:p14="http://schemas.microsoft.com/office/powerpoint/2010/main" val="2380579440"/>
              </p:ext>
            </p:extLst>
          </p:nvPr>
        </p:nvGraphicFramePr>
        <p:xfrm>
          <a:off x="711516" y="1030887"/>
          <a:ext cx="2705100" cy="1736852"/>
        </p:xfrm>
        <a:graphic>
          <a:graphicData uri="http://schemas.openxmlformats.org/drawingml/2006/table">
            <a:tbl>
              <a:tblPr firstRow="1" bandRow="1">
                <a:tableStyleId>{2D5ABB26-0587-4C30-8999-92F81FD0307C}</a:tableStyleId>
              </a:tblPr>
              <a:tblGrid>
                <a:gridCol w="2705100">
                  <a:extLst>
                    <a:ext uri="{9D8B030D-6E8A-4147-A177-3AD203B41FA5}">
                      <a16:colId xmlns:a16="http://schemas.microsoft.com/office/drawing/2014/main" val="20000"/>
                    </a:ext>
                  </a:extLst>
                </a:gridCol>
              </a:tblGrid>
              <a:tr h="0">
                <a:tc>
                  <a:txBody>
                    <a:bodyPr/>
                    <a:lstStyle/>
                    <a:p>
                      <a:pPr marL="0" indent="0">
                        <a:spcBef>
                          <a:spcPts val="500"/>
                        </a:spcBef>
                        <a:buFont typeface="Arial" panose="020B0604020202020204" pitchFamily="34" charset="0"/>
                        <a:buNone/>
                      </a:pPr>
                      <a:r>
                        <a:rPr lang="en-US" sz="900" b="1" dirty="0"/>
                        <a:t>Struggling to Be</a:t>
                      </a:r>
                      <a:r>
                        <a:rPr lang="en-US" sz="900" b="1" baseline="0" dirty="0"/>
                        <a:t> Strategic</a:t>
                      </a:r>
                      <a:endParaRPr lang="en-US" sz="900" b="1" dirty="0"/>
                    </a:p>
                    <a:p>
                      <a:pPr marL="0" indent="0">
                        <a:spcBef>
                          <a:spcPts val="500"/>
                        </a:spcBef>
                        <a:buFont typeface="Arial" panose="020B0604020202020204" pitchFamily="34" charset="0"/>
                        <a:buNone/>
                      </a:pPr>
                      <a:r>
                        <a:rPr lang="en-US" sz="900" dirty="0"/>
                        <a:t>“We continue to need to be reactive, to jump in and help to fix problems, which really is sucking away bandwidth to focus on strategic areas and otherwise contribute our</a:t>
                      </a:r>
                      <a:r>
                        <a:rPr lang="en-US" sz="900" baseline="0" dirty="0"/>
                        <a:t> expertise to campus</a:t>
                      </a:r>
                      <a:r>
                        <a:rPr lang="en-US" sz="900" dirty="0"/>
                        <a:t>.”</a:t>
                      </a:r>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indent="0" algn="r">
                        <a:spcBef>
                          <a:spcPts val="0"/>
                        </a:spcBef>
                        <a:buFont typeface="Arial" panose="020B0604020202020204" pitchFamily="34" charset="0"/>
                        <a:buNone/>
                      </a:pPr>
                      <a:r>
                        <a:rPr lang="en-US" sz="800" b="1" i="1" dirty="0"/>
                        <a:t>Anja Canfield-</a:t>
                      </a:r>
                      <a:r>
                        <a:rPr lang="en-US" sz="800" b="1" i="1" dirty="0" err="1"/>
                        <a:t>Budde</a:t>
                      </a:r>
                      <a:r>
                        <a:rPr lang="en-US" sz="800" b="1" i="1" dirty="0"/>
                        <a:t> </a:t>
                      </a:r>
                      <a:br>
                        <a:rPr lang="en-US" sz="800" i="1" dirty="0"/>
                      </a:br>
                      <a:r>
                        <a:rPr lang="en-US" sz="800" i="1" dirty="0"/>
                        <a:t>Director of Enterprise Data and Analytics</a:t>
                      </a:r>
                    </a:p>
                    <a:p>
                      <a:pPr marL="0" indent="0" algn="r">
                        <a:spcBef>
                          <a:spcPts val="0"/>
                        </a:spcBef>
                        <a:buFont typeface="Arial" panose="020B0604020202020204" pitchFamily="34" charset="0"/>
                        <a:buNone/>
                      </a:pPr>
                      <a:r>
                        <a:rPr lang="en-US" sz="800" i="1" dirty="0"/>
                        <a:t>University of Washington</a:t>
                      </a:r>
                    </a:p>
                  </a:txBody>
                  <a:tcPr marL="182880" marR="182880" marT="0"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pSp>
        <p:nvGrpSpPr>
          <p:cNvPr id="46" name="Group 45"/>
          <p:cNvGrpSpPr/>
          <p:nvPr/>
        </p:nvGrpSpPr>
        <p:grpSpPr bwMode="gray">
          <a:xfrm>
            <a:off x="3144944" y="1030887"/>
            <a:ext cx="271672" cy="181522"/>
            <a:chOff x="7874126" y="2184908"/>
            <a:chExt cx="271672" cy="181522"/>
          </a:xfrm>
        </p:grpSpPr>
        <p:grpSp>
          <p:nvGrpSpPr>
            <p:cNvPr id="47" name="Group 46"/>
            <p:cNvGrpSpPr/>
            <p:nvPr/>
          </p:nvGrpSpPr>
          <p:grpSpPr bwMode="gray">
            <a:xfrm>
              <a:off x="7874126" y="2184908"/>
              <a:ext cx="271672" cy="181522"/>
              <a:chOff x="5569224" y="1247744"/>
              <a:chExt cx="271672" cy="181522"/>
            </a:xfrm>
          </p:grpSpPr>
          <p:sp>
            <p:nvSpPr>
              <p:cNvPr id="51" name="Rectangle 50"/>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2" name="Round Same Side Corner Rectangle 51"/>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grpSp>
          <p:nvGrpSpPr>
            <p:cNvPr id="48" name="Group 47"/>
            <p:cNvGrpSpPr/>
            <p:nvPr/>
          </p:nvGrpSpPr>
          <p:grpSpPr bwMode="gray">
            <a:xfrm>
              <a:off x="7918169" y="2231033"/>
              <a:ext cx="128164" cy="109665"/>
              <a:chOff x="5631025" y="1193671"/>
              <a:chExt cx="166314" cy="142308"/>
            </a:xfrm>
          </p:grpSpPr>
          <p:sp>
            <p:nvSpPr>
              <p:cNvPr id="49" name="Freeform 48"/>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50" name="Freeform 49"/>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aphicFrame>
        <p:nvGraphicFramePr>
          <p:cNvPr id="53" name="Table 52"/>
          <p:cNvGraphicFramePr>
            <a:graphicFrameLocks noGrp="1"/>
          </p:cNvGraphicFramePr>
          <p:nvPr/>
        </p:nvGraphicFramePr>
        <p:xfrm>
          <a:off x="711516" y="3000790"/>
          <a:ext cx="4901005" cy="1539460"/>
        </p:xfrm>
        <a:graphic>
          <a:graphicData uri="http://schemas.openxmlformats.org/drawingml/2006/table">
            <a:tbl>
              <a:tblPr firstRow="1" bandRow="1">
                <a:tableStyleId>{2D5ABB26-0587-4C30-8999-92F81FD0307C}</a:tableStyleId>
              </a:tblPr>
              <a:tblGrid>
                <a:gridCol w="4901005">
                  <a:extLst>
                    <a:ext uri="{9D8B030D-6E8A-4147-A177-3AD203B41FA5}">
                      <a16:colId xmlns:a16="http://schemas.microsoft.com/office/drawing/2014/main" val="20000"/>
                    </a:ext>
                  </a:extLst>
                </a:gridCol>
              </a:tblGrid>
              <a:tr h="1539460">
                <a:tc>
                  <a:txBody>
                    <a:bodyPr/>
                    <a:lstStyle/>
                    <a:p>
                      <a:pPr>
                        <a:spcBef>
                          <a:spcPts val="0"/>
                        </a:spcBef>
                      </a:pPr>
                      <a:r>
                        <a:rPr lang="en-US" sz="900" b="1" dirty="0"/>
                        <a:t>Significant</a:t>
                      </a:r>
                      <a:r>
                        <a:rPr lang="en-US" sz="900" b="1" baseline="0" dirty="0"/>
                        <a:t> Money and Time Expenditures</a:t>
                      </a:r>
                      <a:endParaRPr lang="en-US" sz="900" b="1" dirty="0"/>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bl>
          </a:graphicData>
        </a:graphic>
      </p:graphicFrame>
      <p:sp>
        <p:nvSpPr>
          <p:cNvPr id="54" name="TextBox 53"/>
          <p:cNvSpPr txBox="1"/>
          <p:nvPr/>
        </p:nvSpPr>
        <p:spPr bwMode="gray">
          <a:xfrm>
            <a:off x="886895" y="3811897"/>
            <a:ext cx="1069541" cy="415498"/>
          </a:xfrm>
          <a:prstGeom prst="rect">
            <a:avLst/>
          </a:prstGeom>
          <a:noFill/>
        </p:spPr>
        <p:txBody>
          <a:bodyPr wrap="square" lIns="0" tIns="0" rIns="0" bIns="0" rtlCol="0">
            <a:spAutoFit/>
          </a:bodyPr>
          <a:lstStyle/>
          <a:p>
            <a:pPr>
              <a:spcBef>
                <a:spcPts val="500"/>
              </a:spcBef>
            </a:pPr>
            <a:r>
              <a:rPr lang="en-US" sz="900" dirty="0"/>
              <a:t>per ad hoc report request (fully loaded cost)</a:t>
            </a:r>
          </a:p>
        </p:txBody>
      </p:sp>
      <p:sp>
        <p:nvSpPr>
          <p:cNvPr id="55" name="TextBox 54"/>
          <p:cNvSpPr txBox="1"/>
          <p:nvPr/>
        </p:nvSpPr>
        <p:spPr bwMode="gray">
          <a:xfrm>
            <a:off x="888781" y="3433087"/>
            <a:ext cx="1439064" cy="384721"/>
          </a:xfrm>
          <a:prstGeom prst="rect">
            <a:avLst/>
          </a:prstGeom>
          <a:noFill/>
        </p:spPr>
        <p:txBody>
          <a:bodyPr wrap="square" lIns="0" tIns="0" rIns="0" bIns="0" rtlCol="0">
            <a:spAutoFit/>
          </a:bodyPr>
          <a:lstStyle/>
          <a:p>
            <a:r>
              <a:rPr lang="en-US" sz="2500" dirty="0">
                <a:solidFill>
                  <a:schemeClr val="accent6"/>
                </a:solidFill>
                <a:latin typeface="+mj-lt"/>
              </a:rPr>
              <a:t>$10,000</a:t>
            </a:r>
          </a:p>
        </p:txBody>
      </p:sp>
      <p:sp>
        <p:nvSpPr>
          <p:cNvPr id="56" name="TextBox 55"/>
          <p:cNvSpPr txBox="1"/>
          <p:nvPr/>
        </p:nvSpPr>
        <p:spPr bwMode="gray">
          <a:xfrm>
            <a:off x="2669271" y="3811897"/>
            <a:ext cx="965556" cy="415498"/>
          </a:xfrm>
          <a:prstGeom prst="rect">
            <a:avLst/>
          </a:prstGeom>
          <a:noFill/>
        </p:spPr>
        <p:txBody>
          <a:bodyPr wrap="square" lIns="0" tIns="0" rIns="0" bIns="0" rtlCol="0">
            <a:spAutoFit/>
          </a:bodyPr>
          <a:lstStyle/>
          <a:p>
            <a:pPr>
              <a:spcBef>
                <a:spcPts val="500"/>
              </a:spcBef>
            </a:pPr>
            <a:r>
              <a:rPr lang="en-US" sz="900" dirty="0"/>
              <a:t>week backlog for typical unit-level requests</a:t>
            </a:r>
          </a:p>
        </p:txBody>
      </p:sp>
      <p:sp>
        <p:nvSpPr>
          <p:cNvPr id="57" name="TextBox 56"/>
          <p:cNvSpPr txBox="1"/>
          <p:nvPr/>
        </p:nvSpPr>
        <p:spPr bwMode="gray">
          <a:xfrm>
            <a:off x="2671156" y="3433087"/>
            <a:ext cx="963671" cy="384721"/>
          </a:xfrm>
          <a:prstGeom prst="rect">
            <a:avLst/>
          </a:prstGeom>
          <a:noFill/>
        </p:spPr>
        <p:txBody>
          <a:bodyPr wrap="square" lIns="0" tIns="0" rIns="0" bIns="0" rtlCol="0">
            <a:spAutoFit/>
          </a:bodyPr>
          <a:lstStyle/>
          <a:p>
            <a:r>
              <a:rPr lang="en-US" sz="2500" dirty="0">
                <a:solidFill>
                  <a:schemeClr val="accent6"/>
                </a:solidFill>
                <a:latin typeface="+mj-lt"/>
              </a:rPr>
              <a:t>3-6</a:t>
            </a:r>
          </a:p>
        </p:txBody>
      </p:sp>
      <p:sp>
        <p:nvSpPr>
          <p:cNvPr id="58" name="TextBox 57"/>
          <p:cNvSpPr txBox="1"/>
          <p:nvPr/>
        </p:nvSpPr>
        <p:spPr bwMode="gray">
          <a:xfrm>
            <a:off x="4125031" y="3811897"/>
            <a:ext cx="1440950" cy="553998"/>
          </a:xfrm>
          <a:prstGeom prst="rect">
            <a:avLst/>
          </a:prstGeom>
          <a:noFill/>
        </p:spPr>
        <p:txBody>
          <a:bodyPr wrap="square" lIns="0" tIns="0" rIns="0" bIns="0" rtlCol="0">
            <a:spAutoFit/>
          </a:bodyPr>
          <a:lstStyle/>
          <a:p>
            <a:pPr>
              <a:spcBef>
                <a:spcPts val="500"/>
              </a:spcBef>
            </a:pPr>
            <a:r>
              <a:rPr lang="en-US" sz="900" dirty="0"/>
              <a:t>hours spent on ad hoc reporting over 12 months at one research university</a:t>
            </a:r>
          </a:p>
        </p:txBody>
      </p:sp>
      <p:sp>
        <p:nvSpPr>
          <p:cNvPr id="59" name="TextBox 58"/>
          <p:cNvSpPr txBox="1"/>
          <p:nvPr/>
        </p:nvSpPr>
        <p:spPr bwMode="gray">
          <a:xfrm>
            <a:off x="4126917" y="3433087"/>
            <a:ext cx="849354" cy="384721"/>
          </a:xfrm>
          <a:prstGeom prst="rect">
            <a:avLst/>
          </a:prstGeom>
          <a:noFill/>
        </p:spPr>
        <p:txBody>
          <a:bodyPr wrap="square" lIns="0" tIns="0" rIns="0" bIns="0" rtlCol="0">
            <a:spAutoFit/>
          </a:bodyPr>
          <a:lstStyle/>
          <a:p>
            <a:r>
              <a:rPr lang="en-US" sz="2500" dirty="0">
                <a:solidFill>
                  <a:schemeClr val="accent6"/>
                </a:solidFill>
                <a:latin typeface="+mj-lt"/>
              </a:rPr>
              <a:t>3,500</a:t>
            </a:r>
          </a:p>
        </p:txBody>
      </p:sp>
      <p:grpSp>
        <p:nvGrpSpPr>
          <p:cNvPr id="60" name="Group 59"/>
          <p:cNvGrpSpPr/>
          <p:nvPr/>
        </p:nvGrpSpPr>
        <p:grpSpPr bwMode="gray">
          <a:xfrm>
            <a:off x="5340849" y="3000790"/>
            <a:ext cx="271672" cy="181522"/>
            <a:chOff x="4411101" y="2003891"/>
            <a:chExt cx="271672" cy="181522"/>
          </a:xfrm>
        </p:grpSpPr>
        <p:sp>
          <p:nvSpPr>
            <p:cNvPr id="61" name="Rectangle 60"/>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62" name="Round Same Side Corner Rectangle 61"/>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63" name="Freeform 62"/>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a:solidFill>
                  <a:schemeClr val="bg2"/>
                </a:solidFill>
              </a:endParaRPr>
            </a:p>
          </p:txBody>
        </p:sp>
      </p:grpSp>
      <p:pic>
        <p:nvPicPr>
          <p:cNvPr id="6" name="Picture 2" descr="L:\Public\Share\ABC Templates and Resources\EAB Templates and Resources\EAB Art Icons Logos\EAB Icons\Person_Casual_with_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462" y="1030887"/>
            <a:ext cx="457200" cy="37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768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0A9F38-28D8-4A00-983A-CCB613BDE9CF}"/>
              </a:ext>
            </a:extLst>
          </p:cNvPr>
          <p:cNvSpPr>
            <a:spLocks noGrp="1"/>
          </p:cNvSpPr>
          <p:nvPr>
            <p:ph type="body" sz="quarter" idx="10"/>
          </p:nvPr>
        </p:nvSpPr>
        <p:spPr>
          <a:xfrm>
            <a:off x="262272" y="97401"/>
            <a:ext cx="2996185" cy="123111"/>
          </a:xfrm>
        </p:spPr>
        <p:txBody>
          <a:bodyPr/>
          <a:lstStyle/>
          <a:p>
            <a:r>
              <a:rPr lang="en-US" dirty="0"/>
              <a:t>How Does Siloed Data Management Affect Risk?</a:t>
            </a:r>
          </a:p>
        </p:txBody>
      </p:sp>
      <p:sp>
        <p:nvSpPr>
          <p:cNvPr id="3" name="Text Placeholder 2">
            <a:extLst>
              <a:ext uri="{FF2B5EF4-FFF2-40B4-BE49-F238E27FC236}">
                <a16:creationId xmlns:a16="http://schemas.microsoft.com/office/drawing/2014/main" id="{2531D9E5-3808-43D2-9EBC-F412EA59CC71}"/>
              </a:ext>
            </a:extLst>
          </p:cNvPr>
          <p:cNvSpPr>
            <a:spLocks noGrp="1"/>
          </p:cNvSpPr>
          <p:nvPr>
            <p:ph type="body" sz="quarter" idx="11"/>
          </p:nvPr>
        </p:nvSpPr>
        <p:spPr>
          <a:xfrm>
            <a:off x="266700" y="640267"/>
            <a:ext cx="5867400" cy="184666"/>
          </a:xfrm>
        </p:spPr>
        <p:txBody>
          <a:bodyPr/>
          <a:lstStyle/>
          <a:p>
            <a:r>
              <a:rPr lang="en-US" dirty="0"/>
              <a:t>With People and Processes Often the Cause of Enterprise Data Breaches</a:t>
            </a:r>
          </a:p>
        </p:txBody>
      </p:sp>
      <p:sp>
        <p:nvSpPr>
          <p:cNvPr id="4" name="Text Placeholder 3">
            <a:extLst>
              <a:ext uri="{FF2B5EF4-FFF2-40B4-BE49-F238E27FC236}">
                <a16:creationId xmlns:a16="http://schemas.microsoft.com/office/drawing/2014/main" id="{0ACAA1E1-B38C-4D98-A236-97EC603D58B2}"/>
              </a:ext>
            </a:extLst>
          </p:cNvPr>
          <p:cNvSpPr>
            <a:spLocks noGrp="1"/>
          </p:cNvSpPr>
          <p:nvPr>
            <p:ph type="body" sz="quarter" idx="12"/>
          </p:nvPr>
        </p:nvSpPr>
        <p:spPr/>
        <p:txBody>
          <a:bodyPr/>
          <a:lstStyle/>
          <a:p>
            <a:r>
              <a:rPr lang="en-US" dirty="0"/>
              <a:t>Poorly Managed Data at Risk of Exposure</a:t>
            </a:r>
          </a:p>
        </p:txBody>
      </p:sp>
      <p:sp>
        <p:nvSpPr>
          <p:cNvPr id="5" name="Text Placeholder 4">
            <a:extLst>
              <a:ext uri="{FF2B5EF4-FFF2-40B4-BE49-F238E27FC236}">
                <a16:creationId xmlns:a16="http://schemas.microsoft.com/office/drawing/2014/main" id="{4A164657-7B58-486F-9963-7A3AE91660ED}"/>
              </a:ext>
            </a:extLst>
          </p:cNvPr>
          <p:cNvSpPr>
            <a:spLocks noGrp="1"/>
          </p:cNvSpPr>
          <p:nvPr>
            <p:ph type="body" sz="quarter" idx="13"/>
          </p:nvPr>
        </p:nvSpPr>
        <p:spPr>
          <a:xfrm>
            <a:off x="2780371" y="4600545"/>
            <a:ext cx="3620430" cy="200055"/>
          </a:xfrm>
        </p:spPr>
        <p:txBody>
          <a:bodyPr/>
          <a:lstStyle/>
          <a:p>
            <a:r>
              <a:rPr lang="en-US" dirty="0" err="1"/>
              <a:t>Source:”</a:t>
            </a:r>
            <a:r>
              <a:rPr lang="en-US" dirty="0" err="1">
                <a:hlinkClick r:id="rId3"/>
              </a:rPr>
              <a:t>Will</a:t>
            </a:r>
            <a:r>
              <a:rPr lang="en-US" dirty="0">
                <a:hlinkClick r:id="rId3"/>
              </a:rPr>
              <a:t> Your Staff Cost You Millions in Data Breaches?</a:t>
            </a:r>
            <a:r>
              <a:rPr lang="en-US" dirty="0"/>
              <a:t>”, </a:t>
            </a:r>
            <a:r>
              <a:rPr lang="en-US" i="1" dirty="0" err="1"/>
              <a:t>TechNative</a:t>
            </a:r>
            <a:r>
              <a:rPr lang="en-US" dirty="0"/>
              <a:t>, 2019. Betsy Foresman, “</a:t>
            </a:r>
            <a:r>
              <a:rPr lang="en-US" dirty="0">
                <a:hlinkClick r:id="rId4"/>
              </a:rPr>
              <a:t>U. Chicago Law School Accidentally Sends Applicant Data to New Students</a:t>
            </a:r>
            <a:r>
              <a:rPr lang="en-US" dirty="0"/>
              <a:t>”, </a:t>
            </a:r>
            <a:r>
              <a:rPr lang="en-US" i="1" dirty="0" err="1"/>
              <a:t>Edscoop</a:t>
            </a:r>
            <a:r>
              <a:rPr lang="en-US" dirty="0"/>
              <a:t>, 2019; EAB interviews and analysis.</a:t>
            </a:r>
          </a:p>
        </p:txBody>
      </p:sp>
      <p:grpSp>
        <p:nvGrpSpPr>
          <p:cNvPr id="8" name="Group 7">
            <a:extLst>
              <a:ext uri="{FF2B5EF4-FFF2-40B4-BE49-F238E27FC236}">
                <a16:creationId xmlns:a16="http://schemas.microsoft.com/office/drawing/2014/main" id="{88FD0019-066B-400A-A2EA-23D97187E2EB}"/>
              </a:ext>
            </a:extLst>
          </p:cNvPr>
          <p:cNvGrpSpPr/>
          <p:nvPr/>
        </p:nvGrpSpPr>
        <p:grpSpPr bwMode="gray">
          <a:xfrm>
            <a:off x="1961950" y="3761304"/>
            <a:ext cx="2489598" cy="675876"/>
            <a:chOff x="2541698" y="2945165"/>
            <a:chExt cx="4896461" cy="1329291"/>
          </a:xfrm>
        </p:grpSpPr>
        <p:sp>
          <p:nvSpPr>
            <p:cNvPr id="9" name="Rounded Rectangle 76">
              <a:extLst>
                <a:ext uri="{FF2B5EF4-FFF2-40B4-BE49-F238E27FC236}">
                  <a16:creationId xmlns:a16="http://schemas.microsoft.com/office/drawing/2014/main" id="{D556E093-40D5-445F-A658-8C2ACF551482}"/>
                </a:ext>
              </a:extLst>
            </p:cNvPr>
            <p:cNvSpPr/>
            <p:nvPr/>
          </p:nvSpPr>
          <p:spPr bwMode="gray">
            <a:xfrm>
              <a:off x="2960551" y="2969449"/>
              <a:ext cx="813164" cy="1164702"/>
            </a:xfrm>
            <a:custGeom>
              <a:avLst/>
              <a:gdLst>
                <a:gd name="connsiteX0" fmla="*/ 0 w 813163"/>
                <a:gd name="connsiteY0" fmla="*/ 0 h 1164016"/>
                <a:gd name="connsiteX1" fmla="*/ 0 w 813163"/>
                <a:gd name="connsiteY1" fmla="*/ 0 h 1164016"/>
                <a:gd name="connsiteX2" fmla="*/ 813163 w 813163"/>
                <a:gd name="connsiteY2" fmla="*/ 0 h 1164016"/>
                <a:gd name="connsiteX3" fmla="*/ 813163 w 813163"/>
                <a:gd name="connsiteY3" fmla="*/ 0 h 1164016"/>
                <a:gd name="connsiteX4" fmla="*/ 813163 w 813163"/>
                <a:gd name="connsiteY4" fmla="*/ 1164016 h 1164016"/>
                <a:gd name="connsiteX5" fmla="*/ 813163 w 813163"/>
                <a:gd name="connsiteY5" fmla="*/ 1164016 h 1164016"/>
                <a:gd name="connsiteX6" fmla="*/ 0 w 813163"/>
                <a:gd name="connsiteY6" fmla="*/ 1164016 h 1164016"/>
                <a:gd name="connsiteX7" fmla="*/ 0 w 813163"/>
                <a:gd name="connsiteY7" fmla="*/ 1164016 h 1164016"/>
                <a:gd name="connsiteX8" fmla="*/ 0 w 813163"/>
                <a:gd name="connsiteY8" fmla="*/ 0 h 1164016"/>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0 w 813163"/>
                <a:gd name="connsiteY8" fmla="*/ 1164016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246743 w 813163"/>
                <a:gd name="connsiteY8" fmla="*/ 87856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0 w 813163"/>
                <a:gd name="connsiteY8"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99545 w 813163"/>
                <a:gd name="connsiteY8" fmla="*/ 36399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163" h="1164703">
                  <a:moveTo>
                    <a:pt x="0" y="0"/>
                  </a:moveTo>
                  <a:lnTo>
                    <a:pt x="0" y="0"/>
                  </a:lnTo>
                  <a:lnTo>
                    <a:pt x="813163" y="0"/>
                  </a:lnTo>
                  <a:lnTo>
                    <a:pt x="813163" y="0"/>
                  </a:lnTo>
                  <a:lnTo>
                    <a:pt x="813163" y="1164016"/>
                  </a:lnTo>
                  <a:lnTo>
                    <a:pt x="813163" y="1164016"/>
                  </a:lnTo>
                  <a:lnTo>
                    <a:pt x="501107" y="1164703"/>
                  </a:lnTo>
                  <a:lnTo>
                    <a:pt x="246743" y="878569"/>
                  </a:lnTo>
                  <a:cubicBezTo>
                    <a:pt x="308147" y="711077"/>
                    <a:pt x="471151" y="809681"/>
                    <a:pt x="430955" y="376094"/>
                  </a:cubicBezTo>
                  <a:cubicBezTo>
                    <a:pt x="321170" y="74138"/>
                    <a:pt x="143652" y="125365"/>
                    <a:pt x="0" y="0"/>
                  </a:cubicBez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 name="Rounded Rectangle 99">
              <a:extLst>
                <a:ext uri="{FF2B5EF4-FFF2-40B4-BE49-F238E27FC236}">
                  <a16:creationId xmlns:a16="http://schemas.microsoft.com/office/drawing/2014/main" id="{967DD9DB-A497-43DE-A965-A43E98089586}"/>
                </a:ext>
              </a:extLst>
            </p:cNvPr>
            <p:cNvSpPr/>
            <p:nvPr/>
          </p:nvSpPr>
          <p:spPr bwMode="gray">
            <a:xfrm>
              <a:off x="3400855" y="2969447"/>
              <a:ext cx="4037304" cy="1164702"/>
            </a:xfrm>
            <a:prstGeom prst="roundRect">
              <a:avLst>
                <a:gd name="adj" fmla="val 1906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500"/>
                </a:spcBef>
              </a:pPr>
              <a:r>
                <a:rPr lang="en-US" sz="900" b="1" dirty="0">
                  <a:solidFill>
                    <a:schemeClr val="tx1"/>
                  </a:solidFill>
                </a:rPr>
                <a:t>Did you know? </a:t>
              </a:r>
              <a:r>
                <a:rPr lang="en-US" sz="900" dirty="0">
                  <a:solidFill>
                    <a:schemeClr val="tx1"/>
                  </a:solidFill>
                </a:rPr>
                <a:t>4 of the 5 top causes of data breaches can be attributed to human error.</a:t>
              </a:r>
            </a:p>
          </p:txBody>
        </p:sp>
        <p:grpSp>
          <p:nvGrpSpPr>
            <p:cNvPr id="11" name="Group 10">
              <a:extLst>
                <a:ext uri="{FF2B5EF4-FFF2-40B4-BE49-F238E27FC236}">
                  <a16:creationId xmlns:a16="http://schemas.microsoft.com/office/drawing/2014/main" id="{CA39E34D-6D71-45FC-9412-F97C0FC95CF3}"/>
                </a:ext>
              </a:extLst>
            </p:cNvPr>
            <p:cNvGrpSpPr/>
            <p:nvPr/>
          </p:nvGrpSpPr>
          <p:grpSpPr bwMode="gray">
            <a:xfrm>
              <a:off x="2541698" y="2945165"/>
              <a:ext cx="1005950" cy="1329291"/>
              <a:chOff x="2432083" y="2557025"/>
              <a:chExt cx="767195" cy="1013794"/>
            </a:xfrm>
          </p:grpSpPr>
          <p:sp>
            <p:nvSpPr>
              <p:cNvPr id="12" name="Isosceles Triangle 68">
                <a:extLst>
                  <a:ext uri="{FF2B5EF4-FFF2-40B4-BE49-F238E27FC236}">
                    <a16:creationId xmlns:a16="http://schemas.microsoft.com/office/drawing/2014/main" id="{8181FDF7-38C4-4D2F-A9F0-6D98109A38AD}"/>
                  </a:ext>
                </a:extLst>
              </p:cNvPr>
              <p:cNvSpPr/>
              <p:nvPr/>
            </p:nvSpPr>
            <p:spPr bwMode="gray">
              <a:xfrm rot="9000000">
                <a:off x="2432083" y="2557025"/>
                <a:ext cx="767195" cy="1013794"/>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3" name="Picture 12">
                <a:extLst>
                  <a:ext uri="{FF2B5EF4-FFF2-40B4-BE49-F238E27FC236}">
                    <a16:creationId xmlns:a16="http://schemas.microsoft.com/office/drawing/2014/main" id="{80D8370C-52BB-4915-8299-35294A686F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610224" y="2771014"/>
                <a:ext cx="282599" cy="510723"/>
              </a:xfrm>
              <a:prstGeom prst="rect">
                <a:avLst/>
              </a:prstGeom>
            </p:spPr>
          </p:pic>
        </p:grpSp>
      </p:grpSp>
      <p:sp>
        <p:nvSpPr>
          <p:cNvPr id="15" name="TextBox 14">
            <a:extLst>
              <a:ext uri="{FF2B5EF4-FFF2-40B4-BE49-F238E27FC236}">
                <a16:creationId xmlns:a16="http://schemas.microsoft.com/office/drawing/2014/main" id="{C71C64D6-17CA-429D-9CC3-9532A959E5C1}"/>
              </a:ext>
            </a:extLst>
          </p:cNvPr>
          <p:cNvSpPr txBox="1"/>
          <p:nvPr/>
        </p:nvSpPr>
        <p:spPr bwMode="gray">
          <a:xfrm>
            <a:off x="3633930" y="2210595"/>
            <a:ext cx="2312025" cy="1161857"/>
          </a:xfrm>
          <a:prstGeom prst="rect">
            <a:avLst/>
          </a:prstGeom>
          <a:noFill/>
        </p:spPr>
        <p:txBody>
          <a:bodyPr wrap="square" lIns="0" tIns="0" rIns="0" bIns="0" rtlCol="0">
            <a:spAutoFit/>
          </a:bodyPr>
          <a:lstStyle/>
          <a:p>
            <a:pPr defTabSz="713132"/>
            <a:r>
              <a:rPr lang="en-US" sz="900" b="1" dirty="0">
                <a:cs typeface="Arial"/>
              </a:rPr>
              <a:t>Inside Higher Education</a:t>
            </a:r>
          </a:p>
          <a:p>
            <a:pPr defTabSz="713132">
              <a:spcBef>
                <a:spcPts val="300"/>
              </a:spcBef>
            </a:pPr>
            <a:r>
              <a:rPr lang="en-US" sz="900" dirty="0">
                <a:cs typeface="Arial"/>
              </a:rPr>
              <a:t>A senior administrator at the University of Chicago Law School </a:t>
            </a:r>
            <a:r>
              <a:rPr lang="en-US" sz="900" b="1" dirty="0">
                <a:solidFill>
                  <a:schemeClr val="accent6"/>
                </a:solidFill>
                <a:cs typeface="Arial"/>
              </a:rPr>
              <a:t>accidentally sent a mass email to 297 students</a:t>
            </a:r>
            <a:r>
              <a:rPr lang="en-US" sz="900" dirty="0">
                <a:solidFill>
                  <a:schemeClr val="accent6"/>
                </a:solidFill>
                <a:cs typeface="Arial"/>
              </a:rPr>
              <a:t> </a:t>
            </a:r>
            <a:r>
              <a:rPr lang="en-US" sz="900" dirty="0">
                <a:cs typeface="Arial"/>
              </a:rPr>
              <a:t>accepted into the Fall 2019 Master of Laws program, with the </a:t>
            </a:r>
            <a:r>
              <a:rPr lang="en-US" sz="900" b="1" dirty="0">
                <a:solidFill>
                  <a:schemeClr val="accent6"/>
                </a:solidFill>
                <a:cs typeface="Arial"/>
              </a:rPr>
              <a:t>personal information of every applicant </a:t>
            </a:r>
            <a:r>
              <a:rPr lang="en-US" sz="900" dirty="0">
                <a:cs typeface="Arial"/>
              </a:rPr>
              <a:t>attached to the email. </a:t>
            </a:r>
          </a:p>
        </p:txBody>
      </p:sp>
      <p:sp>
        <p:nvSpPr>
          <p:cNvPr id="20" name="TextBox 19">
            <a:extLst>
              <a:ext uri="{FF2B5EF4-FFF2-40B4-BE49-F238E27FC236}">
                <a16:creationId xmlns:a16="http://schemas.microsoft.com/office/drawing/2014/main" id="{36AC93C0-80DB-4096-8AB1-A27616896323}"/>
              </a:ext>
            </a:extLst>
          </p:cNvPr>
          <p:cNvSpPr txBox="1"/>
          <p:nvPr/>
        </p:nvSpPr>
        <p:spPr bwMode="gray">
          <a:xfrm>
            <a:off x="466302" y="2225984"/>
            <a:ext cx="2321354" cy="1146468"/>
          </a:xfrm>
          <a:prstGeom prst="rect">
            <a:avLst/>
          </a:prstGeom>
          <a:noFill/>
        </p:spPr>
        <p:txBody>
          <a:bodyPr wrap="square" lIns="0" tIns="0" rIns="0" bIns="0" rtlCol="0">
            <a:spAutoFit/>
          </a:bodyPr>
          <a:lstStyle/>
          <a:p>
            <a:pPr defTabSz="713132"/>
            <a:r>
              <a:rPr lang="en-US" sz="900" b="1" dirty="0">
                <a:cs typeface="Arial"/>
              </a:rPr>
              <a:t>Outside Higher Education </a:t>
            </a:r>
          </a:p>
          <a:p>
            <a:pPr defTabSz="713132">
              <a:spcBef>
                <a:spcPts val="300"/>
              </a:spcBef>
            </a:pPr>
            <a:r>
              <a:rPr lang="en-US" sz="900" dirty="0">
                <a:cs typeface="Arial"/>
              </a:rPr>
              <a:t>The infamous Equifax data breach resulted in the </a:t>
            </a:r>
            <a:r>
              <a:rPr lang="en-US" sz="900" b="1" dirty="0">
                <a:solidFill>
                  <a:schemeClr val="accent6"/>
                </a:solidFill>
                <a:cs typeface="Arial"/>
              </a:rPr>
              <a:t>information exposure of almost 146 million Americans </a:t>
            </a:r>
            <a:r>
              <a:rPr lang="en-US" sz="900" dirty="0">
                <a:cs typeface="Arial"/>
              </a:rPr>
              <a:t>and</a:t>
            </a:r>
            <a:r>
              <a:rPr lang="en-US" sz="900" b="1" dirty="0">
                <a:cs typeface="Arial"/>
              </a:rPr>
              <a:t> </a:t>
            </a:r>
            <a:r>
              <a:rPr lang="en-US" sz="900" dirty="0">
                <a:cs typeface="Arial"/>
              </a:rPr>
              <a:t>came down to a single human error</a:t>
            </a:r>
            <a:r>
              <a:rPr lang="en-US" sz="900" b="1" dirty="0">
                <a:cs typeface="Arial"/>
              </a:rPr>
              <a:t> </a:t>
            </a:r>
            <a:r>
              <a:rPr lang="en-US" sz="900" dirty="0">
                <a:cs typeface="Arial"/>
              </a:rPr>
              <a:t>where one employee failed to implement a software update that would have prevented the breach.</a:t>
            </a:r>
          </a:p>
        </p:txBody>
      </p:sp>
      <p:pic>
        <p:nvPicPr>
          <p:cNvPr id="30" name="Picture 29">
            <a:extLst>
              <a:ext uri="{FF2B5EF4-FFF2-40B4-BE49-F238E27FC236}">
                <a16:creationId xmlns:a16="http://schemas.microsoft.com/office/drawing/2014/main" id="{11B254B4-DA0F-40E2-B2A8-5C2657BABF02}"/>
              </a:ext>
            </a:extLst>
          </p:cNvPr>
          <p:cNvPicPr>
            <a:picLocks noChangeAspect="1"/>
          </p:cNvPicPr>
          <p:nvPr/>
        </p:nvPicPr>
        <p:blipFill>
          <a:blip r:embed="rId6"/>
          <a:stretch>
            <a:fillRect/>
          </a:stretch>
        </p:blipFill>
        <p:spPr>
          <a:xfrm>
            <a:off x="2868951" y="1507506"/>
            <a:ext cx="675597" cy="558494"/>
          </a:xfrm>
          <a:prstGeom prst="rect">
            <a:avLst/>
          </a:prstGeom>
        </p:spPr>
      </p:pic>
      <p:sp>
        <p:nvSpPr>
          <p:cNvPr id="31" name="TextBox 30">
            <a:extLst>
              <a:ext uri="{FF2B5EF4-FFF2-40B4-BE49-F238E27FC236}">
                <a16:creationId xmlns:a16="http://schemas.microsoft.com/office/drawing/2014/main" id="{9EC1176B-6DE0-4F39-B29B-8A309B199286}"/>
              </a:ext>
            </a:extLst>
          </p:cNvPr>
          <p:cNvSpPr txBox="1"/>
          <p:nvPr/>
        </p:nvSpPr>
        <p:spPr bwMode="gray">
          <a:xfrm>
            <a:off x="277813" y="1044750"/>
            <a:ext cx="3283807" cy="153888"/>
          </a:xfrm>
          <a:prstGeom prst="rect">
            <a:avLst/>
          </a:prstGeom>
          <a:noFill/>
        </p:spPr>
        <p:txBody>
          <a:bodyPr wrap="square" lIns="0" tIns="0" rIns="0" bIns="0" rtlCol="0">
            <a:spAutoFit/>
          </a:bodyPr>
          <a:lstStyle/>
          <a:p>
            <a:pPr defTabSz="713132"/>
            <a:r>
              <a:rPr lang="en-US" sz="1000" b="1" dirty="0">
                <a:cs typeface="Arial"/>
              </a:rPr>
              <a:t>Lack of Standards = Lack of Security</a:t>
            </a:r>
            <a:endParaRPr lang="en-US" sz="1000" dirty="0">
              <a:cs typeface="Arial"/>
            </a:endParaRPr>
          </a:p>
        </p:txBody>
      </p:sp>
      <p:cxnSp>
        <p:nvCxnSpPr>
          <p:cNvPr id="32" name="Elbow Connector 9">
            <a:extLst>
              <a:ext uri="{FF2B5EF4-FFF2-40B4-BE49-F238E27FC236}">
                <a16:creationId xmlns:a16="http://schemas.microsoft.com/office/drawing/2014/main" id="{CC46E8E5-A1F5-4518-BDF2-2DD16AD37E76}"/>
              </a:ext>
            </a:extLst>
          </p:cNvPr>
          <p:cNvCxnSpPr>
            <a:cxnSpLocks/>
          </p:cNvCxnSpPr>
          <p:nvPr/>
        </p:nvCxnSpPr>
        <p:spPr bwMode="gray">
          <a:xfrm rot="5400000" flipH="1" flipV="1">
            <a:off x="2092806" y="1485169"/>
            <a:ext cx="317972" cy="914400"/>
          </a:xfrm>
          <a:prstGeom prst="bentConnector2">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Elbow Connector 12">
            <a:extLst>
              <a:ext uri="{FF2B5EF4-FFF2-40B4-BE49-F238E27FC236}">
                <a16:creationId xmlns:a16="http://schemas.microsoft.com/office/drawing/2014/main" id="{3C5E62B8-FA45-49FD-B53B-BB959B6CF8E9}"/>
              </a:ext>
            </a:extLst>
          </p:cNvPr>
          <p:cNvCxnSpPr>
            <a:cxnSpLocks/>
          </p:cNvCxnSpPr>
          <p:nvPr/>
        </p:nvCxnSpPr>
        <p:spPr bwMode="gray">
          <a:xfrm rot="16200000" flipV="1">
            <a:off x="4002721" y="1485168"/>
            <a:ext cx="317974" cy="914400"/>
          </a:xfrm>
          <a:prstGeom prst="bentConnector2">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23DF1F6-6108-494D-A5A0-8542FA2A2CED}"/>
              </a:ext>
            </a:extLst>
          </p:cNvPr>
          <p:cNvSpPr/>
          <p:nvPr/>
        </p:nvSpPr>
        <p:spPr bwMode="gray">
          <a:xfrm>
            <a:off x="2986088" y="1561148"/>
            <a:ext cx="423862" cy="278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1" name="Picture 20" descr="A close up of a logo&#10;&#10;Description automatically generated">
            <a:extLst>
              <a:ext uri="{FF2B5EF4-FFF2-40B4-BE49-F238E27FC236}">
                <a16:creationId xmlns:a16="http://schemas.microsoft.com/office/drawing/2014/main" id="{379263F9-8D69-4957-80C6-E245CDD3DF0C}"/>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3056177" y="1576759"/>
            <a:ext cx="288445" cy="253832"/>
          </a:xfrm>
          <a:prstGeom prst="rect">
            <a:avLst/>
          </a:prstGeom>
        </p:spPr>
      </p:pic>
    </p:spTree>
    <p:extLst>
      <p:ext uri="{BB962C8B-B14F-4D97-AF65-F5344CB8AC3E}">
        <p14:creationId xmlns:p14="http://schemas.microsoft.com/office/powerpoint/2010/main" val="3313324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0A9F38-28D8-4A00-983A-CCB613BDE9CF}"/>
              </a:ext>
            </a:extLst>
          </p:cNvPr>
          <p:cNvSpPr>
            <a:spLocks noGrp="1"/>
          </p:cNvSpPr>
          <p:nvPr>
            <p:ph type="body" sz="quarter" idx="10"/>
          </p:nvPr>
        </p:nvSpPr>
        <p:spPr>
          <a:xfrm>
            <a:off x="262272" y="97401"/>
            <a:ext cx="2996185" cy="123111"/>
          </a:xfrm>
        </p:spPr>
        <p:txBody>
          <a:bodyPr/>
          <a:lstStyle/>
          <a:p>
            <a:r>
              <a:rPr lang="en-US" dirty="0"/>
              <a:t>How Does Siloed Data Management Affect Value?</a:t>
            </a:r>
          </a:p>
        </p:txBody>
      </p:sp>
      <p:sp>
        <p:nvSpPr>
          <p:cNvPr id="3" name="Text Placeholder 2">
            <a:extLst>
              <a:ext uri="{FF2B5EF4-FFF2-40B4-BE49-F238E27FC236}">
                <a16:creationId xmlns:a16="http://schemas.microsoft.com/office/drawing/2014/main" id="{2531D9E5-3808-43D2-9EBC-F412EA59CC71}"/>
              </a:ext>
            </a:extLst>
          </p:cNvPr>
          <p:cNvSpPr>
            <a:spLocks noGrp="1"/>
          </p:cNvSpPr>
          <p:nvPr>
            <p:ph type="body" sz="quarter" idx="11"/>
          </p:nvPr>
        </p:nvSpPr>
        <p:spPr>
          <a:xfrm>
            <a:off x="262272" y="670747"/>
            <a:ext cx="5867400" cy="184666"/>
          </a:xfrm>
        </p:spPr>
        <p:txBody>
          <a:bodyPr/>
          <a:lstStyle/>
          <a:p>
            <a:r>
              <a:rPr lang="en-US" dirty="0"/>
              <a:t>When Lack of Checks and Balances Lead to Incorrect Analyses</a:t>
            </a:r>
          </a:p>
        </p:txBody>
      </p:sp>
      <p:sp>
        <p:nvSpPr>
          <p:cNvPr id="4" name="Text Placeholder 3">
            <a:extLst>
              <a:ext uri="{FF2B5EF4-FFF2-40B4-BE49-F238E27FC236}">
                <a16:creationId xmlns:a16="http://schemas.microsoft.com/office/drawing/2014/main" id="{0ACAA1E1-B38C-4D98-A236-97EC603D58B2}"/>
              </a:ext>
            </a:extLst>
          </p:cNvPr>
          <p:cNvSpPr>
            <a:spLocks noGrp="1"/>
          </p:cNvSpPr>
          <p:nvPr>
            <p:ph type="body" sz="quarter" idx="12"/>
          </p:nvPr>
        </p:nvSpPr>
        <p:spPr/>
        <p:txBody>
          <a:bodyPr/>
          <a:lstStyle/>
          <a:p>
            <a:r>
              <a:rPr lang="en-US" dirty="0"/>
              <a:t>Bad Data Means Bad Decisions</a:t>
            </a:r>
          </a:p>
        </p:txBody>
      </p:sp>
      <p:sp>
        <p:nvSpPr>
          <p:cNvPr id="5" name="Text Placeholder 4">
            <a:extLst>
              <a:ext uri="{FF2B5EF4-FFF2-40B4-BE49-F238E27FC236}">
                <a16:creationId xmlns:a16="http://schemas.microsoft.com/office/drawing/2014/main" id="{4A164657-7B58-486F-9963-7A3AE91660ED}"/>
              </a:ext>
            </a:extLst>
          </p:cNvPr>
          <p:cNvSpPr>
            <a:spLocks noGrp="1"/>
          </p:cNvSpPr>
          <p:nvPr>
            <p:ph type="body" sz="quarter" idx="13"/>
          </p:nvPr>
        </p:nvSpPr>
        <p:spPr/>
        <p:txBody>
          <a:bodyPr/>
          <a:lstStyle/>
          <a:p>
            <a:pPr algn="r"/>
            <a:r>
              <a:rPr lang="en-US" dirty="0"/>
              <a:t>Dave </a:t>
            </a:r>
            <a:r>
              <a:rPr lang="en-US" dirty="0" err="1"/>
              <a:t>Breitenstein</a:t>
            </a:r>
            <a:r>
              <a:rPr lang="en-US" dirty="0"/>
              <a:t>, “Error Vaults FGCU to Top of U.S. News’ ‘Most Debt’ List,” The News-Press (2014); EAB interviews and analysis.</a:t>
            </a:r>
          </a:p>
        </p:txBody>
      </p:sp>
      <p:grpSp>
        <p:nvGrpSpPr>
          <p:cNvPr id="30" name="Group 29">
            <a:extLst>
              <a:ext uri="{FF2B5EF4-FFF2-40B4-BE49-F238E27FC236}">
                <a16:creationId xmlns:a16="http://schemas.microsoft.com/office/drawing/2014/main" id="{FEFAEA5A-0CA7-45D8-8DDE-6E4B80B99BB6}"/>
              </a:ext>
            </a:extLst>
          </p:cNvPr>
          <p:cNvGrpSpPr/>
          <p:nvPr/>
        </p:nvGrpSpPr>
        <p:grpSpPr>
          <a:xfrm>
            <a:off x="1112176" y="1187775"/>
            <a:ext cx="4186218" cy="1810606"/>
            <a:chOff x="1058721" y="1413020"/>
            <a:chExt cx="4186218" cy="1807939"/>
          </a:xfrm>
        </p:grpSpPr>
        <p:sp>
          <p:nvSpPr>
            <p:cNvPr id="14" name="Freeform 6">
              <a:extLst>
                <a:ext uri="{FF2B5EF4-FFF2-40B4-BE49-F238E27FC236}">
                  <a16:creationId xmlns:a16="http://schemas.microsoft.com/office/drawing/2014/main" id="{8DE0AF11-A81A-40C9-AE63-A0A80EE4F4A2}"/>
                </a:ext>
              </a:extLst>
            </p:cNvPr>
            <p:cNvSpPr/>
            <p:nvPr/>
          </p:nvSpPr>
          <p:spPr bwMode="gray">
            <a:xfrm>
              <a:off x="1058721" y="1448184"/>
              <a:ext cx="4182352" cy="1772775"/>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bg1"/>
            </a:solidFill>
            <a:ln w="6350" cap="flat" cmpd="sng" algn="ctr">
              <a:solidFill>
                <a:schemeClr val="bg1">
                  <a:lumMod val="50000"/>
                </a:schemeClr>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7" name="Use Crimson">
              <a:extLst>
                <a:ext uri="{FF2B5EF4-FFF2-40B4-BE49-F238E27FC236}">
                  <a16:creationId xmlns:a16="http://schemas.microsoft.com/office/drawing/2014/main" id="{602B58E3-E33B-4F6A-9163-C65692346106}"/>
                </a:ext>
              </a:extLst>
            </p:cNvPr>
            <p:cNvSpPr txBox="1"/>
            <p:nvPr/>
          </p:nvSpPr>
          <p:spPr bwMode="gray">
            <a:xfrm>
              <a:off x="1229706" y="1596379"/>
              <a:ext cx="3795777" cy="1077218"/>
            </a:xfrm>
            <a:prstGeom prst="rect">
              <a:avLst/>
            </a:prstGeom>
            <a:noFill/>
          </p:spPr>
          <p:txBody>
            <a:bodyPr wrap="square" lIns="0" tIns="0" rIns="0" bIns="0" rtlCol="0">
              <a:spAutoFit/>
            </a:bodyPr>
            <a:lstStyle/>
            <a:p>
              <a:pPr>
                <a:spcBef>
                  <a:spcPts val="500"/>
                </a:spcBef>
              </a:pPr>
              <a:r>
                <a:rPr lang="en-US" sz="1000" b="1" dirty="0"/>
                <a:t>Data Entry Error Causes University to Obtain Top U.S. News &amp; World Report Ranking… for ‘Most Debt’</a:t>
              </a:r>
              <a:br>
                <a:rPr lang="en-US" sz="1000" b="1" dirty="0"/>
              </a:br>
              <a:br>
                <a:rPr lang="en-US" sz="1000" dirty="0"/>
              </a:br>
              <a:r>
                <a:rPr lang="en-US" sz="1000" dirty="0"/>
                <a:t>A Florida Gulf Coast University employee’s error caused the university to submit an average debt of $56,208, over $30,000 off and discovered too late to update print publications.</a:t>
              </a:r>
            </a:p>
          </p:txBody>
        </p:sp>
        <p:pic>
          <p:nvPicPr>
            <p:cNvPr id="8" name="Picture 7" descr="L:\Public\Share\ABC Templates and Resources\EAB Templates and Resources\EAB Art Icons Logos\EAB Icons\Award.png">
              <a:extLst>
                <a:ext uri="{FF2B5EF4-FFF2-40B4-BE49-F238E27FC236}">
                  <a16:creationId xmlns:a16="http://schemas.microsoft.com/office/drawing/2014/main" id="{3735FE1B-A94C-4363-BEF8-41083ADE6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977" y="2683718"/>
              <a:ext cx="230506" cy="36576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E76B60BE-2D71-4287-AD66-90EF347DF2E7}"/>
                </a:ext>
              </a:extLst>
            </p:cNvPr>
            <p:cNvGrpSpPr/>
            <p:nvPr/>
          </p:nvGrpSpPr>
          <p:grpSpPr>
            <a:xfrm>
              <a:off x="1062587" y="1413020"/>
              <a:ext cx="4182352" cy="1772775"/>
              <a:chOff x="1062587" y="1413020"/>
              <a:chExt cx="4182352" cy="1772775"/>
            </a:xfrm>
          </p:grpSpPr>
          <p:sp>
            <p:nvSpPr>
              <p:cNvPr id="15" name="Freeform 6">
                <a:extLst>
                  <a:ext uri="{FF2B5EF4-FFF2-40B4-BE49-F238E27FC236}">
                    <a16:creationId xmlns:a16="http://schemas.microsoft.com/office/drawing/2014/main" id="{EDFDB5E0-213E-4D7F-9785-C8E51D71AF6C}"/>
                  </a:ext>
                </a:extLst>
              </p:cNvPr>
              <p:cNvSpPr/>
              <p:nvPr/>
            </p:nvSpPr>
            <p:spPr bwMode="gray">
              <a:xfrm>
                <a:off x="1062587" y="1413020"/>
                <a:ext cx="4182352" cy="1772775"/>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accent5"/>
              </a:solid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16" name="Use Crimson">
                <a:extLst>
                  <a:ext uri="{FF2B5EF4-FFF2-40B4-BE49-F238E27FC236}">
                    <a16:creationId xmlns:a16="http://schemas.microsoft.com/office/drawing/2014/main" id="{2C89D861-E68B-426F-9FAC-54000819D057}"/>
                  </a:ext>
                </a:extLst>
              </p:cNvPr>
              <p:cNvSpPr txBox="1"/>
              <p:nvPr/>
            </p:nvSpPr>
            <p:spPr bwMode="gray">
              <a:xfrm>
                <a:off x="1233548" y="1584980"/>
                <a:ext cx="3791935" cy="1229293"/>
              </a:xfrm>
              <a:prstGeom prst="rect">
                <a:avLst/>
              </a:prstGeom>
              <a:noFill/>
            </p:spPr>
            <p:txBody>
              <a:bodyPr wrap="square" lIns="0" tIns="0" rIns="0" bIns="0" rtlCol="0">
                <a:spAutoFit/>
              </a:bodyPr>
              <a:lstStyle/>
              <a:p>
                <a:pPr>
                  <a:spcBef>
                    <a:spcPts val="500"/>
                  </a:spcBef>
                </a:pPr>
                <a:r>
                  <a:rPr lang="en-US" sz="1000" b="1" dirty="0">
                    <a:solidFill>
                      <a:schemeClr val="bg1"/>
                    </a:solidFill>
                  </a:rPr>
                  <a:t>Data Entry Error Causes University to Obtain Top U.S. News &amp; World Report Ranking… for ‘Most Debt’</a:t>
                </a:r>
                <a:br>
                  <a:rPr lang="en-US" sz="1000" b="1" dirty="0">
                    <a:solidFill>
                      <a:schemeClr val="bg1"/>
                    </a:solidFill>
                  </a:rPr>
                </a:br>
                <a:br>
                  <a:rPr lang="en-US" sz="1000" dirty="0">
                    <a:solidFill>
                      <a:schemeClr val="bg1"/>
                    </a:solidFill>
                  </a:rPr>
                </a:br>
                <a:r>
                  <a:rPr lang="en-US" sz="1000" dirty="0">
                    <a:solidFill>
                      <a:schemeClr val="bg1"/>
                    </a:solidFill>
                  </a:rPr>
                  <a:t>A Florida Gulf Coast University employee’s error </a:t>
                </a:r>
                <a:br>
                  <a:rPr lang="en-US" sz="1000" dirty="0">
                    <a:solidFill>
                      <a:schemeClr val="bg1"/>
                    </a:solidFill>
                  </a:rPr>
                </a:br>
                <a:r>
                  <a:rPr lang="en-US" sz="1000" dirty="0">
                    <a:solidFill>
                      <a:schemeClr val="bg1"/>
                    </a:solidFill>
                  </a:rPr>
                  <a:t>caused the university to submit an average student </a:t>
                </a:r>
                <a:br>
                  <a:rPr lang="en-US" sz="1000" dirty="0">
                    <a:solidFill>
                      <a:schemeClr val="bg1"/>
                    </a:solidFill>
                  </a:rPr>
                </a:br>
                <a:r>
                  <a:rPr lang="en-US" sz="1000" dirty="0">
                    <a:solidFill>
                      <a:schemeClr val="bg1"/>
                    </a:solidFill>
                  </a:rPr>
                  <a:t>debt of $56,208 per student – over $30,000 off the </a:t>
                </a:r>
                <a:br>
                  <a:rPr lang="en-US" sz="1000" dirty="0">
                    <a:solidFill>
                      <a:schemeClr val="bg1"/>
                    </a:solidFill>
                  </a:rPr>
                </a:br>
                <a:r>
                  <a:rPr lang="en-US" sz="1000" dirty="0">
                    <a:solidFill>
                      <a:schemeClr val="bg1"/>
                    </a:solidFill>
                  </a:rPr>
                  <a:t>actual figure, and discovered too late to update </a:t>
                </a:r>
                <a:br>
                  <a:rPr lang="en-US" sz="1000" dirty="0">
                    <a:solidFill>
                      <a:schemeClr val="bg1"/>
                    </a:solidFill>
                  </a:rPr>
                </a:br>
                <a:r>
                  <a:rPr lang="en-US" sz="1000" dirty="0">
                    <a:solidFill>
                      <a:schemeClr val="bg1"/>
                    </a:solidFill>
                  </a:rPr>
                  <a:t>print publications.</a:t>
                </a:r>
              </a:p>
            </p:txBody>
          </p:sp>
        </p:grpSp>
        <p:pic>
          <p:nvPicPr>
            <p:cNvPr id="17" name="Picture 16" descr="L:\Public\Share\ABC Templates and Resources\EAB Templates and Resources\EAB Art Icons Logos\EAB Icons\Award.png">
              <a:extLst>
                <a:ext uri="{FF2B5EF4-FFF2-40B4-BE49-F238E27FC236}">
                  <a16:creationId xmlns:a16="http://schemas.microsoft.com/office/drawing/2014/main" id="{87684C69-A0DD-4299-A6CC-DB685EBF8845}"/>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4839582" y="2662198"/>
              <a:ext cx="23050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71304989-1E37-4144-BA6C-7CF05855EA56}"/>
              </a:ext>
            </a:extLst>
          </p:cNvPr>
          <p:cNvSpPr txBox="1"/>
          <p:nvPr/>
        </p:nvSpPr>
        <p:spPr bwMode="gray">
          <a:xfrm>
            <a:off x="2034619" y="3466023"/>
            <a:ext cx="2570507" cy="666880"/>
          </a:xfrm>
          <a:prstGeom prst="rect">
            <a:avLst/>
          </a:prstGeom>
          <a:noFill/>
          <a:ln w="12700">
            <a:noFill/>
            <a:miter lim="800000"/>
          </a:ln>
        </p:spPr>
        <p:txBody>
          <a:bodyPr wrap="square" lIns="137160" tIns="91440" rIns="137160" bIns="0" rtlCol="0">
            <a:noAutofit/>
          </a:bodyPr>
          <a:lstStyle/>
          <a:p>
            <a:r>
              <a:rPr lang="en-US" sz="900" dirty="0"/>
              <a:t>Without standard polices in place to verify the quality and accuracy of data, interpretation errors are common</a:t>
            </a:r>
          </a:p>
        </p:txBody>
      </p:sp>
      <p:sp>
        <p:nvSpPr>
          <p:cNvPr id="36" name="Right Arrow 10">
            <a:extLst>
              <a:ext uri="{FF2B5EF4-FFF2-40B4-BE49-F238E27FC236}">
                <a16:creationId xmlns:a16="http://schemas.microsoft.com/office/drawing/2014/main" id="{FB8954E0-2F29-40EE-973C-C0282039D075}"/>
              </a:ext>
            </a:extLst>
          </p:cNvPr>
          <p:cNvSpPr/>
          <p:nvPr/>
        </p:nvSpPr>
        <p:spPr bwMode="gray">
          <a:xfrm rot="5400000">
            <a:off x="3118273" y="3219352"/>
            <a:ext cx="182880" cy="182880"/>
          </a:xfrm>
          <a:prstGeom prst="right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pic>
        <p:nvPicPr>
          <p:cNvPr id="38" name="Picture 37" descr="A close up of a logo&#10;&#10;Description automatically generated">
            <a:extLst>
              <a:ext uri="{FF2B5EF4-FFF2-40B4-BE49-F238E27FC236}">
                <a16:creationId xmlns:a16="http://schemas.microsoft.com/office/drawing/2014/main" id="{B471B34A-C03D-4663-82E0-E37770EE06B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653299" y="3585560"/>
            <a:ext cx="415636" cy="365760"/>
          </a:xfrm>
          <a:prstGeom prst="rect">
            <a:avLst/>
          </a:prstGeom>
        </p:spPr>
      </p:pic>
    </p:spTree>
    <p:extLst>
      <p:ext uri="{BB962C8B-B14F-4D97-AF65-F5344CB8AC3E}">
        <p14:creationId xmlns:p14="http://schemas.microsoft.com/office/powerpoint/2010/main" val="210540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3"/>
          </p:nvPr>
        </p:nvSpPr>
        <p:spPr>
          <a:xfrm>
            <a:off x="1363152" y="1077311"/>
            <a:ext cx="3749040" cy="138499"/>
          </a:xfrm>
        </p:spPr>
        <p:txBody>
          <a:bodyPr/>
          <a:lstStyle/>
          <a:p>
            <a:r>
              <a:rPr lang="en-US" sz="900" dirty="0">
                <a:solidFill>
                  <a:schemeClr val="accent1"/>
                </a:solidFill>
                <a:latin typeface="+mn-lt"/>
              </a:rPr>
              <a:t>Higher Education’s Data Revolution</a:t>
            </a:r>
          </a:p>
        </p:txBody>
      </p:sp>
      <p:sp>
        <p:nvSpPr>
          <p:cNvPr id="22" name="Title 21"/>
          <p:cNvSpPr>
            <a:spLocks noGrp="1"/>
          </p:cNvSpPr>
          <p:nvPr>
            <p:ph type="title"/>
          </p:nvPr>
        </p:nvSpPr>
        <p:spPr/>
        <p:txBody>
          <a:bodyPr/>
          <a:lstStyle/>
          <a:p>
            <a:r>
              <a:rPr lang="en-US" dirty="0"/>
              <a:t>1</a:t>
            </a:r>
          </a:p>
        </p:txBody>
      </p:sp>
      <p:sp>
        <p:nvSpPr>
          <p:cNvPr id="24" name="Text Placeholder 23"/>
          <p:cNvSpPr>
            <a:spLocks noGrp="1"/>
          </p:cNvSpPr>
          <p:nvPr>
            <p:ph type="body" sz="quarter" idx="17"/>
          </p:nvPr>
        </p:nvSpPr>
        <p:spPr/>
        <p:txBody>
          <a:bodyPr/>
          <a:lstStyle/>
          <a:p>
            <a:r>
              <a:rPr lang="en-US" dirty="0"/>
              <a:t>2</a:t>
            </a:r>
          </a:p>
        </p:txBody>
      </p:sp>
      <p:sp>
        <p:nvSpPr>
          <p:cNvPr id="25" name="Text Placeholder 24"/>
          <p:cNvSpPr>
            <a:spLocks noGrp="1"/>
          </p:cNvSpPr>
          <p:nvPr>
            <p:ph type="body" sz="quarter" idx="18"/>
          </p:nvPr>
        </p:nvSpPr>
        <p:spPr/>
        <p:txBody>
          <a:bodyPr/>
          <a:lstStyle/>
          <a:p>
            <a:r>
              <a:rPr lang="en-US" dirty="0"/>
              <a:t>Data Governance: The Key to Turning Data into Insights</a:t>
            </a:r>
          </a:p>
        </p:txBody>
      </p:sp>
      <p:sp>
        <p:nvSpPr>
          <p:cNvPr id="26" name="Text Placeholder 25"/>
          <p:cNvSpPr>
            <a:spLocks noGrp="1"/>
          </p:cNvSpPr>
          <p:nvPr>
            <p:ph type="body" sz="quarter" idx="19"/>
          </p:nvPr>
        </p:nvSpPr>
        <p:spPr/>
        <p:txBody>
          <a:bodyPr/>
          <a:lstStyle/>
          <a:p>
            <a:r>
              <a:rPr lang="en-US" dirty="0"/>
              <a:t>3</a:t>
            </a:r>
          </a:p>
        </p:txBody>
      </p:sp>
      <p:sp>
        <p:nvSpPr>
          <p:cNvPr id="27" name="Text Placeholder 26"/>
          <p:cNvSpPr>
            <a:spLocks noGrp="1"/>
          </p:cNvSpPr>
          <p:nvPr>
            <p:ph type="body" sz="quarter" idx="20"/>
          </p:nvPr>
        </p:nvSpPr>
        <p:spPr/>
        <p:txBody>
          <a:bodyPr/>
          <a:lstStyle/>
          <a:p>
            <a:r>
              <a:rPr lang="en-US" dirty="0"/>
              <a:t>The Perils of a Data Wild West</a:t>
            </a:r>
          </a:p>
        </p:txBody>
      </p:sp>
      <p:sp>
        <p:nvSpPr>
          <p:cNvPr id="28" name="Text Placeholder 27"/>
          <p:cNvSpPr>
            <a:spLocks noGrp="1"/>
          </p:cNvSpPr>
          <p:nvPr>
            <p:ph type="body" sz="quarter" idx="21"/>
          </p:nvPr>
        </p:nvSpPr>
        <p:spPr/>
        <p:txBody>
          <a:bodyPr/>
          <a:lstStyle/>
          <a:p>
            <a:r>
              <a:rPr lang="en-US" dirty="0"/>
              <a:t>4</a:t>
            </a:r>
          </a:p>
        </p:txBody>
      </p:sp>
      <p:sp>
        <p:nvSpPr>
          <p:cNvPr id="29" name="Text Placeholder 28"/>
          <p:cNvSpPr>
            <a:spLocks noGrp="1"/>
          </p:cNvSpPr>
          <p:nvPr>
            <p:ph type="body" sz="quarter" idx="22"/>
          </p:nvPr>
        </p:nvSpPr>
        <p:spPr>
          <a:xfrm>
            <a:off x="1363152" y="2675931"/>
            <a:ext cx="4759836" cy="440649"/>
          </a:xfrm>
        </p:spPr>
        <p:txBody>
          <a:bodyPr/>
          <a:lstStyle/>
          <a:p>
            <a:r>
              <a:rPr lang="en-US" sz="1400" dirty="0">
                <a:solidFill>
                  <a:schemeClr val="bg1"/>
                </a:solidFill>
                <a:latin typeface="+mj-lt"/>
              </a:rPr>
              <a:t>A Better Way: Supporting Institutional Data Governance</a:t>
            </a:r>
          </a:p>
        </p:txBody>
      </p:sp>
    </p:spTree>
    <p:custDataLst>
      <p:tags r:id="rId1"/>
    </p:custDataLst>
    <p:extLst>
      <p:ext uri="{BB962C8B-B14F-4D97-AF65-F5344CB8AC3E}">
        <p14:creationId xmlns:p14="http://schemas.microsoft.com/office/powerpoint/2010/main" val="3241145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09E3E-C0D7-48AF-ABF1-C51DCC67C384}"/>
              </a:ext>
            </a:extLst>
          </p:cNvPr>
          <p:cNvSpPr>
            <a:spLocks noGrp="1"/>
          </p:cNvSpPr>
          <p:nvPr>
            <p:ph type="body" sz="quarter" idx="15"/>
          </p:nvPr>
        </p:nvSpPr>
        <p:spPr>
          <a:xfrm>
            <a:off x="280195" y="640267"/>
            <a:ext cx="5842794" cy="184666"/>
          </a:xfrm>
        </p:spPr>
        <p:txBody>
          <a:bodyPr/>
          <a:lstStyle/>
          <a:p>
            <a:r>
              <a:rPr lang="en-US" dirty="0"/>
              <a:t>Campus Leaders Must Work Together to Build Quality Enterprise Data</a:t>
            </a:r>
          </a:p>
        </p:txBody>
      </p:sp>
      <p:sp>
        <p:nvSpPr>
          <p:cNvPr id="3" name="Text Placeholder 2">
            <a:extLst>
              <a:ext uri="{FF2B5EF4-FFF2-40B4-BE49-F238E27FC236}">
                <a16:creationId xmlns:a16="http://schemas.microsoft.com/office/drawing/2014/main" id="{0D0BEA1E-66E5-4DF7-86C1-E57FDF7D77D3}"/>
              </a:ext>
            </a:extLst>
          </p:cNvPr>
          <p:cNvSpPr>
            <a:spLocks noGrp="1"/>
          </p:cNvSpPr>
          <p:nvPr>
            <p:ph type="body" sz="quarter" idx="16"/>
          </p:nvPr>
        </p:nvSpPr>
        <p:spPr/>
        <p:txBody>
          <a:bodyPr/>
          <a:lstStyle/>
          <a:p>
            <a:r>
              <a:rPr lang="en-US" dirty="0"/>
              <a:t>What Should We Do About It?</a:t>
            </a:r>
          </a:p>
        </p:txBody>
      </p:sp>
      <p:sp>
        <p:nvSpPr>
          <p:cNvPr id="5" name="Text Placeholder 4">
            <a:extLst>
              <a:ext uri="{FF2B5EF4-FFF2-40B4-BE49-F238E27FC236}">
                <a16:creationId xmlns:a16="http://schemas.microsoft.com/office/drawing/2014/main" id="{F9888C7A-8EAF-4D8C-89B1-B6DE22CC3E01}"/>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5E9E3DC4-BBFE-4FA4-85AD-4D25B5314660}"/>
              </a:ext>
            </a:extLst>
          </p:cNvPr>
          <p:cNvSpPr>
            <a:spLocks noGrp="1"/>
          </p:cNvSpPr>
          <p:nvPr>
            <p:ph type="title"/>
          </p:nvPr>
        </p:nvSpPr>
        <p:spPr>
          <a:xfrm>
            <a:off x="280194" y="317005"/>
            <a:ext cx="5663406" cy="249299"/>
          </a:xfrm>
        </p:spPr>
        <p:txBody>
          <a:bodyPr/>
          <a:lstStyle/>
          <a:p>
            <a:r>
              <a:rPr lang="en-US" dirty="0"/>
              <a:t>Create Collaborative Data Governance Capability</a:t>
            </a:r>
          </a:p>
        </p:txBody>
      </p:sp>
      <p:sp>
        <p:nvSpPr>
          <p:cNvPr id="7" name="Text Placeholder 14">
            <a:extLst>
              <a:ext uri="{FF2B5EF4-FFF2-40B4-BE49-F238E27FC236}">
                <a16:creationId xmlns:a16="http://schemas.microsoft.com/office/drawing/2014/main" id="{12AA55BE-344F-4034-91E2-E6D1D066B45E}"/>
              </a:ext>
            </a:extLst>
          </p:cNvPr>
          <p:cNvSpPr txBox="1">
            <a:spLocks/>
          </p:cNvSpPr>
          <p:nvPr/>
        </p:nvSpPr>
        <p:spPr bwMode="gray">
          <a:xfrm>
            <a:off x="5148072" y="4677489"/>
            <a:ext cx="1252728"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r"/>
            <a:r>
              <a:rPr lang="en-US"/>
              <a:t>Source: EAB interviews and analysis.</a:t>
            </a:r>
            <a:endParaRPr lang="en-US" dirty="0"/>
          </a:p>
        </p:txBody>
      </p:sp>
      <p:sp>
        <p:nvSpPr>
          <p:cNvPr id="8" name="Rectangle 7">
            <a:extLst>
              <a:ext uri="{FF2B5EF4-FFF2-40B4-BE49-F238E27FC236}">
                <a16:creationId xmlns:a16="http://schemas.microsoft.com/office/drawing/2014/main" id="{E01ABA4F-1E25-439F-A562-93B86A9D4257}"/>
              </a:ext>
            </a:extLst>
          </p:cNvPr>
          <p:cNvSpPr/>
          <p:nvPr/>
        </p:nvSpPr>
        <p:spPr bwMode="gray">
          <a:xfrm>
            <a:off x="679907" y="1626458"/>
            <a:ext cx="1721028" cy="358994"/>
          </a:xfrm>
          <a:prstGeom prst="rect">
            <a:avLst/>
          </a:prstGeom>
          <a:solidFill>
            <a:schemeClr val="bg2"/>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 name="Rectangle 8">
            <a:extLst>
              <a:ext uri="{FF2B5EF4-FFF2-40B4-BE49-F238E27FC236}">
                <a16:creationId xmlns:a16="http://schemas.microsoft.com/office/drawing/2014/main" id="{7B1912AF-D0D8-41B8-848B-16C8735C69D0}"/>
              </a:ext>
            </a:extLst>
          </p:cNvPr>
          <p:cNvSpPr/>
          <p:nvPr/>
        </p:nvSpPr>
        <p:spPr bwMode="gray">
          <a:xfrm>
            <a:off x="2733380" y="1476512"/>
            <a:ext cx="1626604" cy="358994"/>
          </a:xfrm>
          <a:prstGeom prst="rect">
            <a:avLst/>
          </a:prstGeom>
          <a:solidFill>
            <a:schemeClr val="bg2"/>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 name="Rectangle 9">
            <a:extLst>
              <a:ext uri="{FF2B5EF4-FFF2-40B4-BE49-F238E27FC236}">
                <a16:creationId xmlns:a16="http://schemas.microsoft.com/office/drawing/2014/main" id="{110D383C-F9BA-4767-A472-4A6F82669829}"/>
              </a:ext>
            </a:extLst>
          </p:cNvPr>
          <p:cNvSpPr/>
          <p:nvPr/>
        </p:nvSpPr>
        <p:spPr bwMode="gray">
          <a:xfrm>
            <a:off x="4538095" y="1789377"/>
            <a:ext cx="1596101" cy="358994"/>
          </a:xfrm>
          <a:prstGeom prst="rect">
            <a:avLst/>
          </a:prstGeom>
          <a:solidFill>
            <a:schemeClr val="bg2"/>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 name="Rectangle 10">
            <a:extLst>
              <a:ext uri="{FF2B5EF4-FFF2-40B4-BE49-F238E27FC236}">
                <a16:creationId xmlns:a16="http://schemas.microsoft.com/office/drawing/2014/main" id="{4701DA81-B86A-4A9C-A701-4A9E008E5F7F}"/>
              </a:ext>
            </a:extLst>
          </p:cNvPr>
          <p:cNvSpPr/>
          <p:nvPr/>
        </p:nvSpPr>
        <p:spPr bwMode="gray">
          <a:xfrm>
            <a:off x="2584046" y="4045068"/>
            <a:ext cx="1770552" cy="399767"/>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 name="Rectangle 11">
            <a:extLst>
              <a:ext uri="{FF2B5EF4-FFF2-40B4-BE49-F238E27FC236}">
                <a16:creationId xmlns:a16="http://schemas.microsoft.com/office/drawing/2014/main" id="{A7C7EAE1-5574-4755-9E68-90D462504F25}"/>
              </a:ext>
            </a:extLst>
          </p:cNvPr>
          <p:cNvSpPr/>
          <p:nvPr/>
        </p:nvSpPr>
        <p:spPr bwMode="gray">
          <a:xfrm>
            <a:off x="263524" y="3845413"/>
            <a:ext cx="1645575" cy="358994"/>
          </a:xfrm>
          <a:prstGeom prst="rect">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Rectangle 12">
            <a:extLst>
              <a:ext uri="{FF2B5EF4-FFF2-40B4-BE49-F238E27FC236}">
                <a16:creationId xmlns:a16="http://schemas.microsoft.com/office/drawing/2014/main" id="{0C3A006F-1505-49B0-996B-EC54EE3357D0}"/>
              </a:ext>
            </a:extLst>
          </p:cNvPr>
          <p:cNvSpPr/>
          <p:nvPr/>
        </p:nvSpPr>
        <p:spPr bwMode="gray">
          <a:xfrm>
            <a:off x="4556699" y="3686074"/>
            <a:ext cx="1572640" cy="358994"/>
          </a:xfrm>
          <a:prstGeom prst="rect">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Rectangle 13">
            <a:extLst>
              <a:ext uri="{FF2B5EF4-FFF2-40B4-BE49-F238E27FC236}">
                <a16:creationId xmlns:a16="http://schemas.microsoft.com/office/drawing/2014/main" id="{2569D836-8C22-4D61-9641-3B56D194FA1D}"/>
              </a:ext>
            </a:extLst>
          </p:cNvPr>
          <p:cNvSpPr/>
          <p:nvPr/>
        </p:nvSpPr>
        <p:spPr bwMode="gray">
          <a:xfrm>
            <a:off x="265704" y="2265241"/>
            <a:ext cx="1329437" cy="358994"/>
          </a:xfrm>
          <a:prstGeom prst="rect">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TextBox 14">
            <a:extLst>
              <a:ext uri="{FF2B5EF4-FFF2-40B4-BE49-F238E27FC236}">
                <a16:creationId xmlns:a16="http://schemas.microsoft.com/office/drawing/2014/main" id="{DC2C7EAD-8AE6-4610-B743-C25ED5768E41}"/>
              </a:ext>
            </a:extLst>
          </p:cNvPr>
          <p:cNvSpPr txBox="1"/>
          <p:nvPr/>
        </p:nvSpPr>
        <p:spPr bwMode="gray">
          <a:xfrm>
            <a:off x="263525" y="1021333"/>
            <a:ext cx="3975447" cy="153888"/>
          </a:xfrm>
          <a:prstGeom prst="rect">
            <a:avLst/>
          </a:prstGeom>
          <a:noFill/>
        </p:spPr>
        <p:txBody>
          <a:bodyPr wrap="none" lIns="0" tIns="0" rIns="0" bIns="0" rtlCol="0">
            <a:spAutoFit/>
          </a:bodyPr>
          <a:lstStyle/>
          <a:p>
            <a:pPr>
              <a:spcBef>
                <a:spcPts val="500"/>
              </a:spcBef>
            </a:pPr>
            <a:r>
              <a:rPr lang="en-US" sz="1000" b="1" dirty="0"/>
              <a:t>Data Governance the Bedrock of a Data-Driven Campus</a:t>
            </a:r>
          </a:p>
        </p:txBody>
      </p:sp>
      <p:cxnSp>
        <p:nvCxnSpPr>
          <p:cNvPr id="16" name="Straight Connector 15">
            <a:extLst>
              <a:ext uri="{FF2B5EF4-FFF2-40B4-BE49-F238E27FC236}">
                <a16:creationId xmlns:a16="http://schemas.microsoft.com/office/drawing/2014/main" id="{098E4D21-0337-4578-8514-A4AF37463097}"/>
              </a:ext>
            </a:extLst>
          </p:cNvPr>
          <p:cNvCxnSpPr/>
          <p:nvPr/>
        </p:nvCxnSpPr>
        <p:spPr bwMode="gray">
          <a:xfrm>
            <a:off x="2155825" y="1985452"/>
            <a:ext cx="0" cy="392281"/>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D4CAD-75E1-4095-9F5D-2B78EB07C3C2}"/>
              </a:ext>
            </a:extLst>
          </p:cNvPr>
          <p:cNvCxnSpPr/>
          <p:nvPr/>
        </p:nvCxnSpPr>
        <p:spPr bwMode="gray">
          <a:xfrm>
            <a:off x="5063373" y="2148836"/>
            <a:ext cx="1" cy="206672"/>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2A681A-C6CD-49CA-8F1D-4800166FCFCC}"/>
              </a:ext>
            </a:extLst>
          </p:cNvPr>
          <p:cNvCxnSpPr/>
          <p:nvPr/>
        </p:nvCxnSpPr>
        <p:spPr bwMode="gray">
          <a:xfrm>
            <a:off x="3632201" y="1833330"/>
            <a:ext cx="0" cy="855895"/>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 name="Diamond 18">
            <a:extLst>
              <a:ext uri="{FF2B5EF4-FFF2-40B4-BE49-F238E27FC236}">
                <a16:creationId xmlns:a16="http://schemas.microsoft.com/office/drawing/2014/main" id="{422AA6D5-4212-4056-A685-9FEEFD798D70}"/>
              </a:ext>
            </a:extLst>
          </p:cNvPr>
          <p:cNvSpPr/>
          <p:nvPr/>
        </p:nvSpPr>
        <p:spPr bwMode="gray">
          <a:xfrm>
            <a:off x="265705" y="3118912"/>
            <a:ext cx="5319423" cy="739471"/>
          </a:xfrm>
          <a:prstGeom prst="diamond">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0" name="Diamond 19">
            <a:extLst>
              <a:ext uri="{FF2B5EF4-FFF2-40B4-BE49-F238E27FC236}">
                <a16:creationId xmlns:a16="http://schemas.microsoft.com/office/drawing/2014/main" id="{6EAF7EB5-CAA9-4896-BCC6-490D6EB13805}"/>
              </a:ext>
            </a:extLst>
          </p:cNvPr>
          <p:cNvSpPr/>
          <p:nvPr/>
        </p:nvSpPr>
        <p:spPr bwMode="gray">
          <a:xfrm>
            <a:off x="535270" y="2761023"/>
            <a:ext cx="5319423" cy="739471"/>
          </a:xfrm>
          <a:prstGeom prst="diamond">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 name="Diamond 20">
            <a:extLst>
              <a:ext uri="{FF2B5EF4-FFF2-40B4-BE49-F238E27FC236}">
                <a16:creationId xmlns:a16="http://schemas.microsoft.com/office/drawing/2014/main" id="{68DC4D2C-AF9E-4CC2-9F71-D23FF026CBAF}"/>
              </a:ext>
            </a:extLst>
          </p:cNvPr>
          <p:cNvSpPr/>
          <p:nvPr/>
        </p:nvSpPr>
        <p:spPr bwMode="gray">
          <a:xfrm>
            <a:off x="804835" y="2403133"/>
            <a:ext cx="5319423" cy="739471"/>
          </a:xfrm>
          <a:prstGeom prst="diamond">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2" name="Picture 4" descr="http://abco.advisory.com/DSS/eab-icons/hospital_building.png">
            <a:extLst>
              <a:ext uri="{FF2B5EF4-FFF2-40B4-BE49-F238E27FC236}">
                <a16:creationId xmlns:a16="http://schemas.microsoft.com/office/drawing/2014/main" id="{F0705992-DD11-42FC-8E9A-05C5F7D1C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935" y="1974006"/>
            <a:ext cx="697865" cy="6815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abco.advisory.com/DSS/eab-icons/building_9.png">
            <a:extLst>
              <a:ext uri="{FF2B5EF4-FFF2-40B4-BE49-F238E27FC236}">
                <a16:creationId xmlns:a16="http://schemas.microsoft.com/office/drawing/2014/main" id="{B3EACA12-4E0F-4A46-BDF6-77D164354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826" y="2171061"/>
            <a:ext cx="582606" cy="4641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abco.advisory.com/DSS/eab-icons/university.png">
            <a:extLst>
              <a:ext uri="{FF2B5EF4-FFF2-40B4-BE49-F238E27FC236}">
                <a16:creationId xmlns:a16="http://schemas.microsoft.com/office/drawing/2014/main" id="{18902EF6-9F34-4D3B-A30F-0D8ECC38E8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498" y="1934732"/>
            <a:ext cx="880095" cy="8860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abco.advisory.com/DSS/eab-icons/community_college.png">
            <a:extLst>
              <a:ext uri="{FF2B5EF4-FFF2-40B4-BE49-F238E27FC236}">
                <a16:creationId xmlns:a16="http://schemas.microsoft.com/office/drawing/2014/main" id="{67BA135E-3F02-4DD8-BCBF-DF0DBC49C5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7100" y="2306328"/>
            <a:ext cx="705831" cy="35881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ttp://abco.advisory.com/DSS/eab-icons/museum.png">
            <a:extLst>
              <a:ext uri="{FF2B5EF4-FFF2-40B4-BE49-F238E27FC236}">
                <a16:creationId xmlns:a16="http://schemas.microsoft.com/office/drawing/2014/main" id="{4C61F220-A30C-4A1D-A271-E0EFB5B5EA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9860" y="2330282"/>
            <a:ext cx="799465" cy="38374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B0B15FA5-EAF8-4D5B-BF77-D4A2C95A68D0}"/>
              </a:ext>
            </a:extLst>
          </p:cNvPr>
          <p:cNvSpPr txBox="1"/>
          <p:nvPr/>
        </p:nvSpPr>
        <p:spPr bwMode="gray">
          <a:xfrm>
            <a:off x="316869" y="3886410"/>
            <a:ext cx="1538884" cy="276999"/>
          </a:xfrm>
          <a:prstGeom prst="rect">
            <a:avLst/>
          </a:prstGeom>
          <a:noFill/>
        </p:spPr>
        <p:txBody>
          <a:bodyPr wrap="none" lIns="0" tIns="0" rIns="0" bIns="0" rtlCol="0">
            <a:spAutoFit/>
          </a:bodyPr>
          <a:lstStyle/>
          <a:p>
            <a:pPr algn="ctr">
              <a:spcBef>
                <a:spcPts val="500"/>
              </a:spcBef>
            </a:pPr>
            <a:r>
              <a:rPr lang="en-US" sz="900" dirty="0">
                <a:solidFill>
                  <a:schemeClr val="bg1"/>
                </a:solidFill>
              </a:rPr>
              <a:t>Continuous data quality</a:t>
            </a:r>
            <a:br>
              <a:rPr lang="en-US" sz="900" dirty="0">
                <a:solidFill>
                  <a:schemeClr val="bg1"/>
                </a:solidFill>
              </a:rPr>
            </a:br>
            <a:r>
              <a:rPr lang="en-US" sz="900" dirty="0">
                <a:solidFill>
                  <a:schemeClr val="bg1"/>
                </a:solidFill>
              </a:rPr>
              <a:t>improvement mechanisms</a:t>
            </a:r>
          </a:p>
        </p:txBody>
      </p:sp>
      <p:sp>
        <p:nvSpPr>
          <p:cNvPr id="28" name="TextBox 27">
            <a:extLst>
              <a:ext uri="{FF2B5EF4-FFF2-40B4-BE49-F238E27FC236}">
                <a16:creationId xmlns:a16="http://schemas.microsoft.com/office/drawing/2014/main" id="{81D4C6AB-10B3-440D-89CF-15F3593A2AFE}"/>
              </a:ext>
            </a:extLst>
          </p:cNvPr>
          <p:cNvSpPr txBox="1"/>
          <p:nvPr/>
        </p:nvSpPr>
        <p:spPr bwMode="gray">
          <a:xfrm>
            <a:off x="4611269" y="3727071"/>
            <a:ext cx="1449752" cy="276999"/>
          </a:xfrm>
          <a:prstGeom prst="rect">
            <a:avLst/>
          </a:prstGeom>
          <a:noFill/>
        </p:spPr>
        <p:txBody>
          <a:bodyPr wrap="square" lIns="0" tIns="0" rIns="0" bIns="0" rtlCol="0">
            <a:spAutoFit/>
          </a:bodyPr>
          <a:lstStyle/>
          <a:p>
            <a:pPr algn="ctr">
              <a:spcBef>
                <a:spcPts val="500"/>
              </a:spcBef>
            </a:pPr>
            <a:r>
              <a:rPr lang="en-US" sz="900" dirty="0">
                <a:solidFill>
                  <a:schemeClr val="bg1"/>
                </a:solidFill>
              </a:rPr>
              <a:t>Common data definitions and data objects</a:t>
            </a:r>
          </a:p>
        </p:txBody>
      </p:sp>
      <p:sp>
        <p:nvSpPr>
          <p:cNvPr id="29" name="TextBox 28">
            <a:extLst>
              <a:ext uri="{FF2B5EF4-FFF2-40B4-BE49-F238E27FC236}">
                <a16:creationId xmlns:a16="http://schemas.microsoft.com/office/drawing/2014/main" id="{DD2A6346-FE98-4983-B5D4-FA5AEE0C67EE}"/>
              </a:ext>
            </a:extLst>
          </p:cNvPr>
          <p:cNvSpPr txBox="1"/>
          <p:nvPr/>
        </p:nvSpPr>
        <p:spPr bwMode="gray">
          <a:xfrm>
            <a:off x="2584046" y="4106452"/>
            <a:ext cx="1728181" cy="276999"/>
          </a:xfrm>
          <a:prstGeom prst="rect">
            <a:avLst/>
          </a:prstGeom>
          <a:noFill/>
        </p:spPr>
        <p:txBody>
          <a:bodyPr wrap="square" lIns="0" tIns="0" rIns="0" bIns="0" rtlCol="0">
            <a:spAutoFit/>
          </a:bodyPr>
          <a:lstStyle/>
          <a:p>
            <a:pPr algn="ctr">
              <a:spcBef>
                <a:spcPts val="500"/>
              </a:spcBef>
            </a:pPr>
            <a:r>
              <a:rPr lang="en-US" sz="900" dirty="0">
                <a:solidFill>
                  <a:schemeClr val="bg1"/>
                </a:solidFill>
              </a:rPr>
              <a:t>Shared oversight in </a:t>
            </a:r>
            <a:br>
              <a:rPr lang="en-US" sz="900" dirty="0">
                <a:solidFill>
                  <a:schemeClr val="bg1"/>
                </a:solidFill>
              </a:rPr>
            </a:br>
            <a:r>
              <a:rPr lang="en-US" sz="900" dirty="0">
                <a:solidFill>
                  <a:schemeClr val="bg1"/>
                </a:solidFill>
              </a:rPr>
              <a:t>governance committees</a:t>
            </a:r>
          </a:p>
        </p:txBody>
      </p:sp>
      <p:sp>
        <p:nvSpPr>
          <p:cNvPr id="30" name="TextBox 29">
            <a:extLst>
              <a:ext uri="{FF2B5EF4-FFF2-40B4-BE49-F238E27FC236}">
                <a16:creationId xmlns:a16="http://schemas.microsoft.com/office/drawing/2014/main" id="{872566C6-3249-42EA-A673-8F96AA0D13B1}"/>
              </a:ext>
            </a:extLst>
          </p:cNvPr>
          <p:cNvSpPr txBox="1"/>
          <p:nvPr/>
        </p:nvSpPr>
        <p:spPr bwMode="gray">
          <a:xfrm>
            <a:off x="287726" y="2299805"/>
            <a:ext cx="1262252" cy="276999"/>
          </a:xfrm>
          <a:prstGeom prst="rect">
            <a:avLst/>
          </a:prstGeom>
          <a:noFill/>
        </p:spPr>
        <p:txBody>
          <a:bodyPr wrap="square" lIns="0" tIns="0" rIns="0" bIns="0" rtlCol="0">
            <a:spAutoFit/>
          </a:bodyPr>
          <a:lstStyle/>
          <a:p>
            <a:pPr algn="ctr">
              <a:spcBef>
                <a:spcPts val="500"/>
              </a:spcBef>
            </a:pPr>
            <a:r>
              <a:rPr lang="en-US" sz="900" dirty="0">
                <a:solidFill>
                  <a:schemeClr val="bg1"/>
                </a:solidFill>
              </a:rPr>
              <a:t>Principled, automated access rights</a:t>
            </a:r>
          </a:p>
        </p:txBody>
      </p:sp>
      <p:sp>
        <p:nvSpPr>
          <p:cNvPr id="31" name="TextBox 30">
            <a:extLst>
              <a:ext uri="{FF2B5EF4-FFF2-40B4-BE49-F238E27FC236}">
                <a16:creationId xmlns:a16="http://schemas.microsoft.com/office/drawing/2014/main" id="{4296CDAC-FE1F-4886-B1E7-223061AD46B5}"/>
              </a:ext>
            </a:extLst>
          </p:cNvPr>
          <p:cNvSpPr txBox="1"/>
          <p:nvPr/>
        </p:nvSpPr>
        <p:spPr bwMode="gray">
          <a:xfrm>
            <a:off x="689007" y="1667455"/>
            <a:ext cx="1701355" cy="276999"/>
          </a:xfrm>
          <a:prstGeom prst="rect">
            <a:avLst/>
          </a:prstGeom>
          <a:noFill/>
        </p:spPr>
        <p:txBody>
          <a:bodyPr wrap="square" lIns="0" tIns="0" rIns="0" bIns="0" rtlCol="0">
            <a:spAutoFit/>
          </a:bodyPr>
          <a:lstStyle/>
          <a:p>
            <a:pPr algn="ctr">
              <a:spcBef>
                <a:spcPts val="500"/>
              </a:spcBef>
            </a:pPr>
            <a:r>
              <a:rPr lang="en-US" sz="900" dirty="0"/>
              <a:t>Cross-departmental analysis used to make decisions</a:t>
            </a:r>
          </a:p>
        </p:txBody>
      </p:sp>
      <p:sp>
        <p:nvSpPr>
          <p:cNvPr id="32" name="TextBox 31">
            <a:extLst>
              <a:ext uri="{FF2B5EF4-FFF2-40B4-BE49-F238E27FC236}">
                <a16:creationId xmlns:a16="http://schemas.microsoft.com/office/drawing/2014/main" id="{2E6FC05A-9F5C-40B6-996E-B42C0D2BD563}"/>
              </a:ext>
            </a:extLst>
          </p:cNvPr>
          <p:cNvSpPr txBox="1"/>
          <p:nvPr/>
        </p:nvSpPr>
        <p:spPr bwMode="gray">
          <a:xfrm>
            <a:off x="4556698" y="1830375"/>
            <a:ext cx="1572546" cy="276999"/>
          </a:xfrm>
          <a:prstGeom prst="rect">
            <a:avLst/>
          </a:prstGeom>
          <a:noFill/>
        </p:spPr>
        <p:txBody>
          <a:bodyPr wrap="none" lIns="0" tIns="0" rIns="0" bIns="0" rtlCol="0">
            <a:spAutoFit/>
          </a:bodyPr>
          <a:lstStyle/>
          <a:p>
            <a:pPr algn="ctr">
              <a:spcBef>
                <a:spcPts val="500"/>
              </a:spcBef>
            </a:pPr>
            <a:r>
              <a:rPr lang="en-US" sz="900" dirty="0"/>
              <a:t>Growing adoption of digital</a:t>
            </a:r>
            <a:br>
              <a:rPr lang="en-US" sz="900" dirty="0"/>
            </a:br>
            <a:r>
              <a:rPr lang="en-US" sz="900" dirty="0"/>
              <a:t>initiatives and services</a:t>
            </a:r>
          </a:p>
        </p:txBody>
      </p:sp>
      <p:sp>
        <p:nvSpPr>
          <p:cNvPr id="33" name="TextBox 32">
            <a:extLst>
              <a:ext uri="{FF2B5EF4-FFF2-40B4-BE49-F238E27FC236}">
                <a16:creationId xmlns:a16="http://schemas.microsoft.com/office/drawing/2014/main" id="{DB8FC970-6846-465B-B92F-23F59B9A24EF}"/>
              </a:ext>
            </a:extLst>
          </p:cNvPr>
          <p:cNvSpPr txBox="1"/>
          <p:nvPr/>
        </p:nvSpPr>
        <p:spPr bwMode="gray">
          <a:xfrm>
            <a:off x="2793749" y="1517510"/>
            <a:ext cx="1530868" cy="276999"/>
          </a:xfrm>
          <a:prstGeom prst="rect">
            <a:avLst/>
          </a:prstGeom>
          <a:noFill/>
        </p:spPr>
        <p:txBody>
          <a:bodyPr wrap="none" lIns="0" tIns="0" rIns="0" bIns="0" rtlCol="0">
            <a:spAutoFit/>
          </a:bodyPr>
          <a:lstStyle/>
          <a:p>
            <a:pPr algn="ctr">
              <a:spcBef>
                <a:spcPts val="500"/>
              </a:spcBef>
            </a:pPr>
            <a:r>
              <a:rPr lang="en-US" sz="900" dirty="0"/>
              <a:t>Self-service data available</a:t>
            </a:r>
            <a:br>
              <a:rPr lang="en-US" sz="900" dirty="0"/>
            </a:br>
            <a:r>
              <a:rPr lang="en-US" sz="900" dirty="0"/>
              <a:t>to campus, on-demand</a:t>
            </a:r>
          </a:p>
        </p:txBody>
      </p:sp>
      <p:cxnSp>
        <p:nvCxnSpPr>
          <p:cNvPr id="34" name="Straight Connector 33">
            <a:extLst>
              <a:ext uri="{FF2B5EF4-FFF2-40B4-BE49-F238E27FC236}">
                <a16:creationId xmlns:a16="http://schemas.microsoft.com/office/drawing/2014/main" id="{9DB87A12-2350-4E86-BF53-BD2135D2673C}"/>
              </a:ext>
            </a:extLst>
          </p:cNvPr>
          <p:cNvCxnSpPr>
            <a:cxnSpLocks/>
            <a:stCxn id="12" idx="0"/>
          </p:cNvCxnSpPr>
          <p:nvPr/>
        </p:nvCxnSpPr>
        <p:spPr bwMode="gray">
          <a:xfrm flipV="1">
            <a:off x="1086312" y="3487961"/>
            <a:ext cx="0" cy="357452"/>
          </a:xfrm>
          <a:prstGeom prst="line">
            <a:avLst/>
          </a:prstGeom>
          <a:ln w="12700">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989DD9-AEE4-46D2-B977-99EE8FDDDA7C}"/>
              </a:ext>
            </a:extLst>
          </p:cNvPr>
          <p:cNvCxnSpPr>
            <a:cxnSpLocks/>
            <a:stCxn id="11" idx="0"/>
          </p:cNvCxnSpPr>
          <p:nvPr/>
        </p:nvCxnSpPr>
        <p:spPr bwMode="gray">
          <a:xfrm flipH="1" flipV="1">
            <a:off x="3460392" y="3686074"/>
            <a:ext cx="8930" cy="358994"/>
          </a:xfrm>
          <a:prstGeom prst="line">
            <a:avLst/>
          </a:prstGeom>
          <a:ln w="12700">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638D43-5C55-4DE1-8712-9C322038690B}"/>
              </a:ext>
            </a:extLst>
          </p:cNvPr>
          <p:cNvCxnSpPr/>
          <p:nvPr/>
        </p:nvCxnSpPr>
        <p:spPr bwMode="gray">
          <a:xfrm flipH="1" flipV="1">
            <a:off x="5699771" y="3118912"/>
            <a:ext cx="1" cy="567162"/>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3541D0-620F-470C-B1E9-EDF561259C50}"/>
              </a:ext>
            </a:extLst>
          </p:cNvPr>
          <p:cNvCxnSpPr/>
          <p:nvPr/>
        </p:nvCxnSpPr>
        <p:spPr bwMode="gray">
          <a:xfrm>
            <a:off x="756960" y="2624235"/>
            <a:ext cx="0" cy="494677"/>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835DC39-4420-4C7A-A075-4B33B5FF2F77}"/>
              </a:ext>
            </a:extLst>
          </p:cNvPr>
          <p:cNvSpPr txBox="1"/>
          <p:nvPr/>
        </p:nvSpPr>
        <p:spPr bwMode="gray">
          <a:xfrm rot="483810">
            <a:off x="2220757" y="2892410"/>
            <a:ext cx="1333500" cy="137221"/>
          </a:xfrm>
          <a:prstGeom prst="rect">
            <a:avLst/>
          </a:prstGeom>
          <a:noFill/>
        </p:spPr>
        <p:txBody>
          <a:bodyPr wrap="square" lIns="0" tIns="0" rIns="0" bIns="0" rtlCol="0">
            <a:spAutoFit/>
          </a:bodyPr>
          <a:lstStyle/>
          <a:p>
            <a:pPr algn="ctr">
              <a:spcBef>
                <a:spcPts val="500"/>
              </a:spcBef>
            </a:pPr>
            <a:r>
              <a:rPr lang="en-US" sz="900" i="1" dirty="0">
                <a:solidFill>
                  <a:schemeClr val="bg1"/>
                </a:solidFill>
              </a:rPr>
              <a:t>Data-Driven Campus</a:t>
            </a:r>
          </a:p>
        </p:txBody>
      </p:sp>
      <p:sp>
        <p:nvSpPr>
          <p:cNvPr id="39" name="TextBox 38">
            <a:extLst>
              <a:ext uri="{FF2B5EF4-FFF2-40B4-BE49-F238E27FC236}">
                <a16:creationId xmlns:a16="http://schemas.microsoft.com/office/drawing/2014/main" id="{DBDE69AD-D4C8-4D5A-A1D4-E104155BF9C1}"/>
              </a:ext>
            </a:extLst>
          </p:cNvPr>
          <p:cNvSpPr txBox="1"/>
          <p:nvPr/>
        </p:nvSpPr>
        <p:spPr bwMode="gray">
          <a:xfrm rot="483810">
            <a:off x="1951517" y="3247732"/>
            <a:ext cx="1333500" cy="137221"/>
          </a:xfrm>
          <a:prstGeom prst="rect">
            <a:avLst/>
          </a:prstGeom>
          <a:noFill/>
        </p:spPr>
        <p:txBody>
          <a:bodyPr wrap="square" lIns="0" tIns="0" rIns="0" bIns="0" rtlCol="0">
            <a:spAutoFit/>
          </a:bodyPr>
          <a:lstStyle/>
          <a:p>
            <a:pPr algn="ctr">
              <a:spcBef>
                <a:spcPts val="500"/>
              </a:spcBef>
            </a:pPr>
            <a:r>
              <a:rPr lang="en-US" sz="900" i="1" dirty="0">
                <a:solidFill>
                  <a:schemeClr val="bg1"/>
                </a:solidFill>
              </a:rPr>
              <a:t>Enterprise Data</a:t>
            </a:r>
          </a:p>
        </p:txBody>
      </p:sp>
      <p:sp>
        <p:nvSpPr>
          <p:cNvPr id="40" name="TextBox 39">
            <a:extLst>
              <a:ext uri="{FF2B5EF4-FFF2-40B4-BE49-F238E27FC236}">
                <a16:creationId xmlns:a16="http://schemas.microsoft.com/office/drawing/2014/main" id="{E74B00E9-A357-4D30-8ECF-EE836E3AE19C}"/>
              </a:ext>
            </a:extLst>
          </p:cNvPr>
          <p:cNvSpPr txBox="1"/>
          <p:nvPr/>
        </p:nvSpPr>
        <p:spPr bwMode="gray">
          <a:xfrm rot="483810">
            <a:off x="1717202" y="3624663"/>
            <a:ext cx="1333500" cy="137221"/>
          </a:xfrm>
          <a:prstGeom prst="rect">
            <a:avLst/>
          </a:prstGeom>
          <a:noFill/>
        </p:spPr>
        <p:txBody>
          <a:bodyPr wrap="square" lIns="0" tIns="0" rIns="0" bIns="0" rtlCol="0">
            <a:spAutoFit/>
          </a:bodyPr>
          <a:lstStyle/>
          <a:p>
            <a:pPr algn="ctr">
              <a:spcBef>
                <a:spcPts val="500"/>
              </a:spcBef>
            </a:pPr>
            <a:r>
              <a:rPr lang="en-US" sz="900" i="1" dirty="0">
                <a:solidFill>
                  <a:schemeClr val="bg1"/>
                </a:solidFill>
              </a:rPr>
              <a:t>Data Governance</a:t>
            </a:r>
          </a:p>
        </p:txBody>
      </p:sp>
    </p:spTree>
    <p:extLst>
      <p:ext uri="{BB962C8B-B14F-4D97-AF65-F5344CB8AC3E}">
        <p14:creationId xmlns:p14="http://schemas.microsoft.com/office/powerpoint/2010/main" val="238255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9A00B6-D441-44F5-BE43-1E7E4DACF42B}"/>
              </a:ext>
            </a:extLst>
          </p:cNvPr>
          <p:cNvSpPr>
            <a:spLocks noGrp="1"/>
          </p:cNvSpPr>
          <p:nvPr>
            <p:ph type="body" sz="quarter" idx="15"/>
          </p:nvPr>
        </p:nvSpPr>
        <p:spPr/>
        <p:txBody>
          <a:bodyPr/>
          <a:lstStyle/>
          <a:p>
            <a:r>
              <a:rPr lang="en-US" dirty="0"/>
              <a:t>Multiple Enterprise Strengths Represented at High-Performing Universities</a:t>
            </a:r>
          </a:p>
        </p:txBody>
      </p:sp>
      <p:sp>
        <p:nvSpPr>
          <p:cNvPr id="3" name="Text Placeholder 2">
            <a:extLst>
              <a:ext uri="{FF2B5EF4-FFF2-40B4-BE49-F238E27FC236}">
                <a16:creationId xmlns:a16="http://schemas.microsoft.com/office/drawing/2014/main" id="{22CD6379-48D8-4914-B8D9-819DEC7F8427}"/>
              </a:ext>
            </a:extLst>
          </p:cNvPr>
          <p:cNvSpPr>
            <a:spLocks noGrp="1"/>
          </p:cNvSpPr>
          <p:nvPr>
            <p:ph type="body" sz="quarter" idx="16"/>
          </p:nvPr>
        </p:nvSpPr>
        <p:spPr/>
        <p:txBody>
          <a:bodyPr/>
          <a:lstStyle/>
          <a:p>
            <a:r>
              <a:rPr lang="en-US" dirty="0"/>
              <a:t>What Does Success Look Like?</a:t>
            </a:r>
          </a:p>
        </p:txBody>
      </p:sp>
      <p:sp>
        <p:nvSpPr>
          <p:cNvPr id="4" name="Text Placeholder 3">
            <a:extLst>
              <a:ext uri="{FF2B5EF4-FFF2-40B4-BE49-F238E27FC236}">
                <a16:creationId xmlns:a16="http://schemas.microsoft.com/office/drawing/2014/main" id="{E2628B2E-89D6-404C-A34D-A617C34C1888}"/>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6" name="Title 5">
            <a:extLst>
              <a:ext uri="{FF2B5EF4-FFF2-40B4-BE49-F238E27FC236}">
                <a16:creationId xmlns:a16="http://schemas.microsoft.com/office/drawing/2014/main" id="{3E4B0D52-59AB-4169-B8C0-7FD76D781683}"/>
              </a:ext>
            </a:extLst>
          </p:cNvPr>
          <p:cNvSpPr>
            <a:spLocks noGrp="1"/>
          </p:cNvSpPr>
          <p:nvPr>
            <p:ph type="title"/>
          </p:nvPr>
        </p:nvSpPr>
        <p:spPr/>
        <p:txBody>
          <a:bodyPr/>
          <a:lstStyle/>
          <a:p>
            <a:r>
              <a:rPr lang="en-US" dirty="0"/>
              <a:t>Effective Data Governance at a Glance</a:t>
            </a:r>
          </a:p>
        </p:txBody>
      </p:sp>
      <p:sp>
        <p:nvSpPr>
          <p:cNvPr id="23" name="Text Placeholder 2">
            <a:extLst>
              <a:ext uri="{FF2B5EF4-FFF2-40B4-BE49-F238E27FC236}">
                <a16:creationId xmlns:a16="http://schemas.microsoft.com/office/drawing/2014/main" id="{FE50908D-E3E9-45F9-B12B-967FEC7D8EDE}"/>
              </a:ext>
            </a:extLst>
          </p:cNvPr>
          <p:cNvSpPr txBox="1">
            <a:spLocks/>
          </p:cNvSpPr>
          <p:nvPr/>
        </p:nvSpPr>
        <p:spPr bwMode="gray">
          <a:xfrm>
            <a:off x="280194" y="1296760"/>
            <a:ext cx="3733072"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Five Key Pillars for Data Governance Success</a:t>
            </a:r>
          </a:p>
        </p:txBody>
      </p:sp>
      <p:grpSp>
        <p:nvGrpSpPr>
          <p:cNvPr id="80" name="Group 79">
            <a:extLst>
              <a:ext uri="{FF2B5EF4-FFF2-40B4-BE49-F238E27FC236}">
                <a16:creationId xmlns:a16="http://schemas.microsoft.com/office/drawing/2014/main" id="{3446FCE0-0C32-444A-A80F-EDBF573984DF}"/>
              </a:ext>
            </a:extLst>
          </p:cNvPr>
          <p:cNvGrpSpPr/>
          <p:nvPr/>
        </p:nvGrpSpPr>
        <p:grpSpPr>
          <a:xfrm>
            <a:off x="280638" y="1752511"/>
            <a:ext cx="1134120" cy="2047396"/>
            <a:chOff x="266990" y="1650379"/>
            <a:chExt cx="1134120" cy="2047396"/>
          </a:xfrm>
        </p:grpSpPr>
        <p:grpSp>
          <p:nvGrpSpPr>
            <p:cNvPr id="27" name="Group 26">
              <a:extLst>
                <a:ext uri="{FF2B5EF4-FFF2-40B4-BE49-F238E27FC236}">
                  <a16:creationId xmlns:a16="http://schemas.microsoft.com/office/drawing/2014/main" id="{B68370BD-D265-4543-9970-6E508F9F543D}"/>
                </a:ext>
              </a:extLst>
            </p:cNvPr>
            <p:cNvGrpSpPr/>
            <p:nvPr/>
          </p:nvGrpSpPr>
          <p:grpSpPr bwMode="gray">
            <a:xfrm>
              <a:off x="266990" y="1650379"/>
              <a:ext cx="452451" cy="2047396"/>
              <a:chOff x="2680009" y="1650379"/>
              <a:chExt cx="452451" cy="2047396"/>
            </a:xfrm>
          </p:grpSpPr>
          <p:sp>
            <p:nvSpPr>
              <p:cNvPr id="28" name="Rectangle 2">
                <a:extLst>
                  <a:ext uri="{FF2B5EF4-FFF2-40B4-BE49-F238E27FC236}">
                    <a16:creationId xmlns:a16="http://schemas.microsoft.com/office/drawing/2014/main" id="{D07141C1-D081-4A70-BB1D-5A6B754F2F87}"/>
                  </a:ext>
                </a:extLst>
              </p:cNvPr>
              <p:cNvSpPr/>
              <p:nvPr/>
            </p:nvSpPr>
            <p:spPr bwMode="gray">
              <a:xfrm>
                <a:off x="2680009" y="1650379"/>
                <a:ext cx="363229" cy="2004146"/>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9" name="Oval 28">
                <a:extLst>
                  <a:ext uri="{FF2B5EF4-FFF2-40B4-BE49-F238E27FC236}">
                    <a16:creationId xmlns:a16="http://schemas.microsoft.com/office/drawing/2014/main" id="{E7B7C9B9-D648-4E88-94B0-DF8C73204688}"/>
                  </a:ext>
                </a:extLst>
              </p:cNvPr>
              <p:cNvSpPr/>
              <p:nvPr/>
            </p:nvSpPr>
            <p:spPr bwMode="gray">
              <a:xfrm>
                <a:off x="3041972" y="3607287"/>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2310BF4D-9A47-455A-A939-F0A8F77161D7}"/>
                </a:ext>
              </a:extLst>
            </p:cNvPr>
            <p:cNvGrpSpPr/>
            <p:nvPr/>
          </p:nvGrpSpPr>
          <p:grpSpPr>
            <a:xfrm>
              <a:off x="359187" y="1651925"/>
              <a:ext cx="1041923" cy="1348684"/>
              <a:chOff x="563753" y="1676188"/>
              <a:chExt cx="1041923" cy="1348684"/>
            </a:xfrm>
          </p:grpSpPr>
          <p:sp>
            <p:nvSpPr>
              <p:cNvPr id="65" name="TextBox 64">
                <a:extLst>
                  <a:ext uri="{FF2B5EF4-FFF2-40B4-BE49-F238E27FC236}">
                    <a16:creationId xmlns:a16="http://schemas.microsoft.com/office/drawing/2014/main" id="{FEF95CF0-B031-48AB-AE29-93059F0EB608}"/>
                  </a:ext>
                </a:extLst>
              </p:cNvPr>
              <p:cNvSpPr txBox="1"/>
              <p:nvPr/>
            </p:nvSpPr>
            <p:spPr bwMode="gray">
              <a:xfrm>
                <a:off x="563754" y="2055376"/>
                <a:ext cx="1041922" cy="969496"/>
              </a:xfrm>
              <a:prstGeom prst="rect">
                <a:avLst/>
              </a:prstGeom>
              <a:noFill/>
            </p:spPr>
            <p:txBody>
              <a:bodyPr wrap="square" lIns="0" tIns="0" rIns="0" bIns="0" rtlCol="0">
                <a:spAutoFit/>
              </a:bodyPr>
              <a:lstStyle/>
              <a:p>
                <a:pPr>
                  <a:spcBef>
                    <a:spcPts val="500"/>
                  </a:spcBef>
                </a:pPr>
                <a:r>
                  <a:rPr lang="en-US" sz="900" dirty="0"/>
                  <a:t>Shared view of campus data and technology as a strategic asset by prioritizing efforts to standardize and manage data</a:t>
                </a:r>
              </a:p>
            </p:txBody>
          </p:sp>
          <p:sp>
            <p:nvSpPr>
              <p:cNvPr id="66" name="TextBox 65">
                <a:extLst>
                  <a:ext uri="{FF2B5EF4-FFF2-40B4-BE49-F238E27FC236}">
                    <a16:creationId xmlns:a16="http://schemas.microsoft.com/office/drawing/2014/main" id="{4CD6738B-1192-43EE-9DB4-5741D0291845}"/>
                  </a:ext>
                </a:extLst>
              </p:cNvPr>
              <p:cNvSpPr txBox="1"/>
              <p:nvPr/>
            </p:nvSpPr>
            <p:spPr bwMode="gray">
              <a:xfrm>
                <a:off x="563753" y="1676188"/>
                <a:ext cx="1041922"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Institutional Data Ownership</a:t>
                </a:r>
              </a:p>
            </p:txBody>
          </p:sp>
        </p:grpSp>
      </p:grpSp>
      <p:grpSp>
        <p:nvGrpSpPr>
          <p:cNvPr id="82" name="Group 81">
            <a:extLst>
              <a:ext uri="{FF2B5EF4-FFF2-40B4-BE49-F238E27FC236}">
                <a16:creationId xmlns:a16="http://schemas.microsoft.com/office/drawing/2014/main" id="{52A5D57E-E9CD-4599-B140-3694174A2A56}"/>
              </a:ext>
            </a:extLst>
          </p:cNvPr>
          <p:cNvGrpSpPr/>
          <p:nvPr/>
        </p:nvGrpSpPr>
        <p:grpSpPr>
          <a:xfrm>
            <a:off x="2705995" y="1752511"/>
            <a:ext cx="1134120" cy="2052704"/>
            <a:chOff x="2607337" y="1650379"/>
            <a:chExt cx="1134120" cy="2052704"/>
          </a:xfrm>
        </p:grpSpPr>
        <p:grpSp>
          <p:nvGrpSpPr>
            <p:cNvPr id="24" name="Group 23">
              <a:extLst>
                <a:ext uri="{FF2B5EF4-FFF2-40B4-BE49-F238E27FC236}">
                  <a16:creationId xmlns:a16="http://schemas.microsoft.com/office/drawing/2014/main" id="{F0DC5682-D70E-4516-9A3D-DFB6DAA8B15B}"/>
                </a:ext>
              </a:extLst>
            </p:cNvPr>
            <p:cNvGrpSpPr/>
            <p:nvPr/>
          </p:nvGrpSpPr>
          <p:grpSpPr bwMode="gray">
            <a:xfrm>
              <a:off x="2607337" y="1650379"/>
              <a:ext cx="452451" cy="2052704"/>
              <a:chOff x="2680009" y="1650379"/>
              <a:chExt cx="452451" cy="2052704"/>
            </a:xfrm>
          </p:grpSpPr>
          <p:sp>
            <p:nvSpPr>
              <p:cNvPr id="25" name="Rectangle 2">
                <a:extLst>
                  <a:ext uri="{FF2B5EF4-FFF2-40B4-BE49-F238E27FC236}">
                    <a16:creationId xmlns:a16="http://schemas.microsoft.com/office/drawing/2014/main" id="{EBC72C84-47E0-4480-AB50-7815AF6D526C}"/>
                  </a:ext>
                </a:extLst>
              </p:cNvPr>
              <p:cNvSpPr/>
              <p:nvPr/>
            </p:nvSpPr>
            <p:spPr bwMode="gray">
              <a:xfrm>
                <a:off x="2680009" y="1650379"/>
                <a:ext cx="363229" cy="2004148"/>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6" name="Oval 25">
                <a:extLst>
                  <a:ext uri="{FF2B5EF4-FFF2-40B4-BE49-F238E27FC236}">
                    <a16:creationId xmlns:a16="http://schemas.microsoft.com/office/drawing/2014/main" id="{500321E3-ED31-4B96-A024-264BAD4DA828}"/>
                  </a:ext>
                </a:extLst>
              </p:cNvPr>
              <p:cNvSpPr/>
              <p:nvPr/>
            </p:nvSpPr>
            <p:spPr bwMode="gray">
              <a:xfrm>
                <a:off x="3041972" y="3612595"/>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84EE9679-85D9-4572-A5D6-D7DAAE21A249}"/>
                </a:ext>
              </a:extLst>
            </p:cNvPr>
            <p:cNvGrpSpPr/>
            <p:nvPr/>
          </p:nvGrpSpPr>
          <p:grpSpPr>
            <a:xfrm>
              <a:off x="2699534" y="1656708"/>
              <a:ext cx="1041923" cy="1348684"/>
              <a:chOff x="563753" y="1676188"/>
              <a:chExt cx="1041923" cy="1348684"/>
            </a:xfrm>
          </p:grpSpPr>
          <p:sp>
            <p:nvSpPr>
              <p:cNvPr id="69" name="TextBox 68">
                <a:extLst>
                  <a:ext uri="{FF2B5EF4-FFF2-40B4-BE49-F238E27FC236}">
                    <a16:creationId xmlns:a16="http://schemas.microsoft.com/office/drawing/2014/main" id="{B27041D8-EAE3-49A7-A110-F405D2743F63}"/>
                  </a:ext>
                </a:extLst>
              </p:cNvPr>
              <p:cNvSpPr txBox="1"/>
              <p:nvPr/>
            </p:nvSpPr>
            <p:spPr bwMode="gray">
              <a:xfrm>
                <a:off x="563754" y="2055376"/>
                <a:ext cx="1041922" cy="969496"/>
              </a:xfrm>
              <a:prstGeom prst="rect">
                <a:avLst/>
              </a:prstGeom>
              <a:noFill/>
            </p:spPr>
            <p:txBody>
              <a:bodyPr wrap="square" lIns="0" tIns="0" rIns="0" bIns="0" rtlCol="0">
                <a:spAutoFit/>
              </a:bodyPr>
              <a:lstStyle/>
              <a:p>
                <a:pPr>
                  <a:spcBef>
                    <a:spcPts val="500"/>
                  </a:spcBef>
                </a:pPr>
                <a:r>
                  <a:rPr lang="en-US" sz="900" dirty="0"/>
                  <a:t>Leverages data for institutional use with data dictionaries and metadata accessible to all stakeholders</a:t>
                </a:r>
              </a:p>
            </p:txBody>
          </p:sp>
          <p:sp>
            <p:nvSpPr>
              <p:cNvPr id="70" name="TextBox 69">
                <a:extLst>
                  <a:ext uri="{FF2B5EF4-FFF2-40B4-BE49-F238E27FC236}">
                    <a16:creationId xmlns:a16="http://schemas.microsoft.com/office/drawing/2014/main" id="{47C30708-5F80-4CD1-9259-05A6402F166F}"/>
                  </a:ext>
                </a:extLst>
              </p:cNvPr>
              <p:cNvSpPr txBox="1"/>
              <p:nvPr/>
            </p:nvSpPr>
            <p:spPr bwMode="gray">
              <a:xfrm>
                <a:off x="563753" y="1676188"/>
                <a:ext cx="874528"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Enterprise Data Value</a:t>
                </a:r>
              </a:p>
            </p:txBody>
          </p:sp>
        </p:grpSp>
      </p:grpSp>
      <p:grpSp>
        <p:nvGrpSpPr>
          <p:cNvPr id="83" name="Group 82">
            <a:extLst>
              <a:ext uri="{FF2B5EF4-FFF2-40B4-BE49-F238E27FC236}">
                <a16:creationId xmlns:a16="http://schemas.microsoft.com/office/drawing/2014/main" id="{32D34706-FCF9-462E-931A-557FD7E20C60}"/>
              </a:ext>
            </a:extLst>
          </p:cNvPr>
          <p:cNvGrpSpPr/>
          <p:nvPr/>
        </p:nvGrpSpPr>
        <p:grpSpPr>
          <a:xfrm>
            <a:off x="3891344" y="1752510"/>
            <a:ext cx="1134120" cy="2047397"/>
            <a:chOff x="3771974" y="1650378"/>
            <a:chExt cx="1134120" cy="2047397"/>
          </a:xfrm>
        </p:grpSpPr>
        <p:grpSp>
          <p:nvGrpSpPr>
            <p:cNvPr id="33" name="Group 32">
              <a:extLst>
                <a:ext uri="{FF2B5EF4-FFF2-40B4-BE49-F238E27FC236}">
                  <a16:creationId xmlns:a16="http://schemas.microsoft.com/office/drawing/2014/main" id="{8B64F41F-F0FF-406D-B72A-FB4CF0D7807A}"/>
                </a:ext>
              </a:extLst>
            </p:cNvPr>
            <p:cNvGrpSpPr/>
            <p:nvPr/>
          </p:nvGrpSpPr>
          <p:grpSpPr bwMode="gray">
            <a:xfrm>
              <a:off x="3771974" y="1650378"/>
              <a:ext cx="453084" cy="2047397"/>
              <a:chOff x="2680009" y="1650378"/>
              <a:chExt cx="453084" cy="2047397"/>
            </a:xfrm>
          </p:grpSpPr>
          <p:sp>
            <p:nvSpPr>
              <p:cNvPr id="34" name="Rectangle 2">
                <a:extLst>
                  <a:ext uri="{FF2B5EF4-FFF2-40B4-BE49-F238E27FC236}">
                    <a16:creationId xmlns:a16="http://schemas.microsoft.com/office/drawing/2014/main" id="{BA0594E3-EFED-41AD-A271-F7BF70D0BDBE}"/>
                  </a:ext>
                </a:extLst>
              </p:cNvPr>
              <p:cNvSpPr/>
              <p:nvPr/>
            </p:nvSpPr>
            <p:spPr bwMode="gray">
              <a:xfrm>
                <a:off x="2680009" y="1650378"/>
                <a:ext cx="363229" cy="2004149"/>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5" name="Oval 34">
                <a:extLst>
                  <a:ext uri="{FF2B5EF4-FFF2-40B4-BE49-F238E27FC236}">
                    <a16:creationId xmlns:a16="http://schemas.microsoft.com/office/drawing/2014/main" id="{CF0A5795-6337-46BB-8130-B6ABB81E5DB6}"/>
                  </a:ext>
                </a:extLst>
              </p:cNvPr>
              <p:cNvSpPr/>
              <p:nvPr/>
            </p:nvSpPr>
            <p:spPr bwMode="gray">
              <a:xfrm>
                <a:off x="3042605" y="3607287"/>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61470CCA-F143-41F1-A0B8-26C0AAC3785C}"/>
                </a:ext>
              </a:extLst>
            </p:cNvPr>
            <p:cNvGrpSpPr/>
            <p:nvPr/>
          </p:nvGrpSpPr>
          <p:grpSpPr>
            <a:xfrm>
              <a:off x="3864171" y="1656708"/>
              <a:ext cx="1041923" cy="1348684"/>
              <a:chOff x="563753" y="1676188"/>
              <a:chExt cx="1041923" cy="1348684"/>
            </a:xfrm>
          </p:grpSpPr>
          <p:sp>
            <p:nvSpPr>
              <p:cNvPr id="72" name="TextBox 71">
                <a:extLst>
                  <a:ext uri="{FF2B5EF4-FFF2-40B4-BE49-F238E27FC236}">
                    <a16:creationId xmlns:a16="http://schemas.microsoft.com/office/drawing/2014/main" id="{0014ECBB-80C9-42E7-8A79-9334E89B74C9}"/>
                  </a:ext>
                </a:extLst>
              </p:cNvPr>
              <p:cNvSpPr txBox="1"/>
              <p:nvPr/>
            </p:nvSpPr>
            <p:spPr bwMode="gray">
              <a:xfrm>
                <a:off x="563754" y="2055376"/>
                <a:ext cx="1041922" cy="969496"/>
              </a:xfrm>
              <a:prstGeom prst="rect">
                <a:avLst/>
              </a:prstGeom>
              <a:noFill/>
            </p:spPr>
            <p:txBody>
              <a:bodyPr wrap="square" lIns="0" tIns="0" rIns="0" bIns="0" rtlCol="0">
                <a:spAutoFit/>
              </a:bodyPr>
              <a:lstStyle/>
              <a:p>
                <a:pPr>
                  <a:spcBef>
                    <a:spcPts val="500"/>
                  </a:spcBef>
                </a:pPr>
                <a:r>
                  <a:rPr lang="en-US" sz="900" dirty="0"/>
                  <a:t>Strategy to ensure data quality through data stewards and monitoring compliance with set standards</a:t>
                </a:r>
              </a:p>
            </p:txBody>
          </p:sp>
          <p:sp>
            <p:nvSpPr>
              <p:cNvPr id="73" name="TextBox 72">
                <a:extLst>
                  <a:ext uri="{FF2B5EF4-FFF2-40B4-BE49-F238E27FC236}">
                    <a16:creationId xmlns:a16="http://schemas.microsoft.com/office/drawing/2014/main" id="{27C7066E-C31F-4EE4-A4D3-7D30E1F3B725}"/>
                  </a:ext>
                </a:extLst>
              </p:cNvPr>
              <p:cNvSpPr txBox="1"/>
              <p:nvPr/>
            </p:nvSpPr>
            <p:spPr bwMode="gray">
              <a:xfrm>
                <a:off x="563753" y="1676188"/>
                <a:ext cx="874528"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Data Quality Assurance</a:t>
                </a:r>
              </a:p>
            </p:txBody>
          </p:sp>
        </p:grpSp>
      </p:grpSp>
      <p:grpSp>
        <p:nvGrpSpPr>
          <p:cNvPr id="81" name="Group 80">
            <a:extLst>
              <a:ext uri="{FF2B5EF4-FFF2-40B4-BE49-F238E27FC236}">
                <a16:creationId xmlns:a16="http://schemas.microsoft.com/office/drawing/2014/main" id="{413E78B7-5651-46FD-A96B-7F24B00B5EE5}"/>
              </a:ext>
            </a:extLst>
          </p:cNvPr>
          <p:cNvGrpSpPr/>
          <p:nvPr/>
        </p:nvGrpSpPr>
        <p:grpSpPr>
          <a:xfrm>
            <a:off x="1465987" y="1752510"/>
            <a:ext cx="1226317" cy="2047397"/>
            <a:chOff x="1440840" y="1650378"/>
            <a:chExt cx="1226317" cy="2047397"/>
          </a:xfrm>
        </p:grpSpPr>
        <p:grpSp>
          <p:nvGrpSpPr>
            <p:cNvPr id="30" name="Group 29">
              <a:extLst>
                <a:ext uri="{FF2B5EF4-FFF2-40B4-BE49-F238E27FC236}">
                  <a16:creationId xmlns:a16="http://schemas.microsoft.com/office/drawing/2014/main" id="{A8D89EDB-3389-482F-9F7F-E32AC032F97F}"/>
                </a:ext>
              </a:extLst>
            </p:cNvPr>
            <p:cNvGrpSpPr/>
            <p:nvPr/>
          </p:nvGrpSpPr>
          <p:grpSpPr bwMode="gray">
            <a:xfrm>
              <a:off x="1440840" y="1650378"/>
              <a:ext cx="435170" cy="2047397"/>
              <a:chOff x="2680009" y="1650378"/>
              <a:chExt cx="435170" cy="2047397"/>
            </a:xfrm>
          </p:grpSpPr>
          <p:sp>
            <p:nvSpPr>
              <p:cNvPr id="31" name="Rectangle 2">
                <a:extLst>
                  <a:ext uri="{FF2B5EF4-FFF2-40B4-BE49-F238E27FC236}">
                    <a16:creationId xmlns:a16="http://schemas.microsoft.com/office/drawing/2014/main" id="{249E0531-3AEA-4760-98D9-B694AD7E17A7}"/>
                  </a:ext>
                </a:extLst>
              </p:cNvPr>
              <p:cNvSpPr/>
              <p:nvPr/>
            </p:nvSpPr>
            <p:spPr bwMode="gray">
              <a:xfrm>
                <a:off x="2680009" y="1650378"/>
                <a:ext cx="363229" cy="200414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2" name="Oval 31">
                <a:extLst>
                  <a:ext uri="{FF2B5EF4-FFF2-40B4-BE49-F238E27FC236}">
                    <a16:creationId xmlns:a16="http://schemas.microsoft.com/office/drawing/2014/main" id="{07DB47F7-6875-44FE-AEB3-D505DB046A1A}"/>
                  </a:ext>
                </a:extLst>
              </p:cNvPr>
              <p:cNvSpPr/>
              <p:nvPr/>
            </p:nvSpPr>
            <p:spPr bwMode="gray">
              <a:xfrm>
                <a:off x="3024691" y="3607287"/>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423379-6969-436A-8540-B0F898519D78}"/>
                </a:ext>
              </a:extLst>
            </p:cNvPr>
            <p:cNvGrpSpPr/>
            <p:nvPr/>
          </p:nvGrpSpPr>
          <p:grpSpPr>
            <a:xfrm>
              <a:off x="1533037" y="1650379"/>
              <a:ext cx="1134120" cy="1348684"/>
              <a:chOff x="563753" y="1676188"/>
              <a:chExt cx="1134120" cy="1348684"/>
            </a:xfrm>
          </p:grpSpPr>
          <p:sp>
            <p:nvSpPr>
              <p:cNvPr id="75" name="TextBox 74">
                <a:extLst>
                  <a:ext uri="{FF2B5EF4-FFF2-40B4-BE49-F238E27FC236}">
                    <a16:creationId xmlns:a16="http://schemas.microsoft.com/office/drawing/2014/main" id="{2C3381C7-B888-45BF-9129-163F9820EE55}"/>
                  </a:ext>
                </a:extLst>
              </p:cNvPr>
              <p:cNvSpPr txBox="1"/>
              <p:nvPr/>
            </p:nvSpPr>
            <p:spPr bwMode="gray">
              <a:xfrm>
                <a:off x="563753" y="2055376"/>
                <a:ext cx="1093151" cy="969496"/>
              </a:xfrm>
              <a:prstGeom prst="rect">
                <a:avLst/>
              </a:prstGeom>
              <a:noFill/>
            </p:spPr>
            <p:txBody>
              <a:bodyPr wrap="square" lIns="0" tIns="0" rIns="0" bIns="0" rtlCol="0">
                <a:spAutoFit/>
              </a:bodyPr>
              <a:lstStyle/>
              <a:p>
                <a:pPr>
                  <a:spcBef>
                    <a:spcPts val="500"/>
                  </a:spcBef>
                </a:pPr>
                <a:r>
                  <a:rPr lang="en-US" sz="900" dirty="0"/>
                  <a:t>Strong shared governance structures for strategy and implementation that align expertise to tasks</a:t>
                </a:r>
              </a:p>
            </p:txBody>
          </p:sp>
          <p:sp>
            <p:nvSpPr>
              <p:cNvPr id="76" name="TextBox 75">
                <a:extLst>
                  <a:ext uri="{FF2B5EF4-FFF2-40B4-BE49-F238E27FC236}">
                    <a16:creationId xmlns:a16="http://schemas.microsoft.com/office/drawing/2014/main" id="{D5C2912A-BD06-40B5-A092-6B04181F6A46}"/>
                  </a:ext>
                </a:extLst>
              </p:cNvPr>
              <p:cNvSpPr txBox="1"/>
              <p:nvPr/>
            </p:nvSpPr>
            <p:spPr bwMode="gray">
              <a:xfrm>
                <a:off x="563753" y="1676188"/>
                <a:ext cx="1134120"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Data Governance Structures</a:t>
                </a:r>
              </a:p>
            </p:txBody>
          </p:sp>
        </p:grpSp>
      </p:grpSp>
      <p:grpSp>
        <p:nvGrpSpPr>
          <p:cNvPr id="84" name="Group 83">
            <a:extLst>
              <a:ext uri="{FF2B5EF4-FFF2-40B4-BE49-F238E27FC236}">
                <a16:creationId xmlns:a16="http://schemas.microsoft.com/office/drawing/2014/main" id="{2AE06449-4082-4AF3-ACFE-A1DEF917735C}"/>
              </a:ext>
            </a:extLst>
          </p:cNvPr>
          <p:cNvGrpSpPr/>
          <p:nvPr/>
        </p:nvGrpSpPr>
        <p:grpSpPr>
          <a:xfrm>
            <a:off x="5076694" y="1752511"/>
            <a:ext cx="1185350" cy="2047396"/>
            <a:chOff x="5035750" y="1650379"/>
            <a:chExt cx="1185350" cy="2047396"/>
          </a:xfrm>
        </p:grpSpPr>
        <p:grpSp>
          <p:nvGrpSpPr>
            <p:cNvPr id="36" name="Group 35">
              <a:extLst>
                <a:ext uri="{FF2B5EF4-FFF2-40B4-BE49-F238E27FC236}">
                  <a16:creationId xmlns:a16="http://schemas.microsoft.com/office/drawing/2014/main" id="{E1D8E96A-0794-4AE9-A3C6-E61D5518A597}"/>
                </a:ext>
              </a:extLst>
            </p:cNvPr>
            <p:cNvGrpSpPr/>
            <p:nvPr/>
          </p:nvGrpSpPr>
          <p:grpSpPr bwMode="gray">
            <a:xfrm>
              <a:off x="5035750" y="1650379"/>
              <a:ext cx="453717" cy="2047396"/>
              <a:chOff x="2680009" y="1650379"/>
              <a:chExt cx="453717" cy="2047396"/>
            </a:xfrm>
          </p:grpSpPr>
          <p:sp>
            <p:nvSpPr>
              <p:cNvPr id="37" name="Rectangle 2">
                <a:extLst>
                  <a:ext uri="{FF2B5EF4-FFF2-40B4-BE49-F238E27FC236}">
                    <a16:creationId xmlns:a16="http://schemas.microsoft.com/office/drawing/2014/main" id="{F0F255E8-1B6F-4EE1-8938-89E9B0BA9164}"/>
                  </a:ext>
                </a:extLst>
              </p:cNvPr>
              <p:cNvSpPr/>
              <p:nvPr/>
            </p:nvSpPr>
            <p:spPr bwMode="gray">
              <a:xfrm>
                <a:off x="2680009" y="1650379"/>
                <a:ext cx="363229" cy="2004148"/>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8" name="Oval 37">
                <a:extLst>
                  <a:ext uri="{FF2B5EF4-FFF2-40B4-BE49-F238E27FC236}">
                    <a16:creationId xmlns:a16="http://schemas.microsoft.com/office/drawing/2014/main" id="{1B21EC1D-82DC-4FFA-9492-6C00CD4B52EE}"/>
                  </a:ext>
                </a:extLst>
              </p:cNvPr>
              <p:cNvSpPr/>
              <p:nvPr/>
            </p:nvSpPr>
            <p:spPr bwMode="gray">
              <a:xfrm>
                <a:off x="3043238" y="3607287"/>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28203771-489A-4C60-8FCF-8259ADD19AA5}"/>
                </a:ext>
              </a:extLst>
            </p:cNvPr>
            <p:cNvGrpSpPr/>
            <p:nvPr/>
          </p:nvGrpSpPr>
          <p:grpSpPr>
            <a:xfrm>
              <a:off x="5127947" y="1650379"/>
              <a:ext cx="1093153" cy="1348684"/>
              <a:chOff x="563753" y="1676188"/>
              <a:chExt cx="1093153" cy="1348684"/>
            </a:xfrm>
          </p:grpSpPr>
          <p:sp>
            <p:nvSpPr>
              <p:cNvPr id="78" name="TextBox 77">
                <a:extLst>
                  <a:ext uri="{FF2B5EF4-FFF2-40B4-BE49-F238E27FC236}">
                    <a16:creationId xmlns:a16="http://schemas.microsoft.com/office/drawing/2014/main" id="{7909B17F-D120-4DE3-A5D2-5CE0D9E2EE56}"/>
                  </a:ext>
                </a:extLst>
              </p:cNvPr>
              <p:cNvSpPr txBox="1"/>
              <p:nvPr/>
            </p:nvSpPr>
            <p:spPr bwMode="gray">
              <a:xfrm>
                <a:off x="563754" y="2055376"/>
                <a:ext cx="1093152" cy="969496"/>
              </a:xfrm>
              <a:prstGeom prst="rect">
                <a:avLst/>
              </a:prstGeom>
              <a:noFill/>
            </p:spPr>
            <p:txBody>
              <a:bodyPr wrap="square" lIns="0" tIns="0" rIns="0" bIns="0" rtlCol="0">
                <a:spAutoFit/>
              </a:bodyPr>
              <a:lstStyle/>
              <a:p>
                <a:pPr>
                  <a:spcBef>
                    <a:spcPts val="500"/>
                  </a:spcBef>
                </a:pPr>
                <a:r>
                  <a:rPr lang="en-US" sz="900" dirty="0"/>
                  <a:t>Grants data access on a principled, (semi-) automated basis, segmenting confidential data from public data</a:t>
                </a:r>
              </a:p>
            </p:txBody>
          </p:sp>
          <p:sp>
            <p:nvSpPr>
              <p:cNvPr id="79" name="TextBox 78">
                <a:extLst>
                  <a:ext uri="{FF2B5EF4-FFF2-40B4-BE49-F238E27FC236}">
                    <a16:creationId xmlns:a16="http://schemas.microsoft.com/office/drawing/2014/main" id="{1A86CFDB-57FE-49D5-AA73-E74EFB0A05F9}"/>
                  </a:ext>
                </a:extLst>
              </p:cNvPr>
              <p:cNvSpPr txBox="1"/>
              <p:nvPr/>
            </p:nvSpPr>
            <p:spPr bwMode="gray">
              <a:xfrm>
                <a:off x="563753" y="1676188"/>
                <a:ext cx="874528"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Data Access Controls</a:t>
                </a:r>
              </a:p>
            </p:txBody>
          </p:sp>
        </p:grpSp>
      </p:grpSp>
      <p:pic>
        <p:nvPicPr>
          <p:cNvPr id="86" name="Picture 85">
            <a:extLst>
              <a:ext uri="{FF2B5EF4-FFF2-40B4-BE49-F238E27FC236}">
                <a16:creationId xmlns:a16="http://schemas.microsoft.com/office/drawing/2014/main" id="{DF69C201-5974-467D-A6CC-C5560762D585}"/>
              </a:ext>
            </a:extLst>
          </p:cNvPr>
          <p:cNvPicPr>
            <a:picLocks noChangeAspect="1"/>
          </p:cNvPicPr>
          <p:nvPr/>
        </p:nvPicPr>
        <p:blipFill>
          <a:blip r:embed="rId3"/>
          <a:stretch>
            <a:fillRect/>
          </a:stretch>
        </p:blipFill>
        <p:spPr>
          <a:xfrm>
            <a:off x="325936" y="3307290"/>
            <a:ext cx="317907" cy="320040"/>
          </a:xfrm>
          <a:prstGeom prst="rect">
            <a:avLst/>
          </a:prstGeom>
        </p:spPr>
      </p:pic>
      <p:pic>
        <p:nvPicPr>
          <p:cNvPr id="88" name="Picture 87" descr="A picture containing building, silhouette&#10;&#10;Description automatically generated">
            <a:extLst>
              <a:ext uri="{FF2B5EF4-FFF2-40B4-BE49-F238E27FC236}">
                <a16:creationId xmlns:a16="http://schemas.microsoft.com/office/drawing/2014/main" id="{6D593A6D-4F7D-4493-B9C3-56B4D31F1716}"/>
              </a:ext>
            </a:extLst>
          </p:cNvPr>
          <p:cNvPicPr>
            <a:picLocks noChangeAspect="1"/>
          </p:cNvPicPr>
          <p:nvPr/>
        </p:nvPicPr>
        <p:blipFill>
          <a:blip r:embed="rId4"/>
          <a:stretch>
            <a:fillRect/>
          </a:stretch>
        </p:blipFill>
        <p:spPr>
          <a:xfrm>
            <a:off x="1504152" y="3347118"/>
            <a:ext cx="353202" cy="274320"/>
          </a:xfrm>
          <a:prstGeom prst="rect">
            <a:avLst/>
          </a:prstGeom>
        </p:spPr>
      </p:pic>
      <p:pic>
        <p:nvPicPr>
          <p:cNvPr id="90" name="Picture 89">
            <a:extLst>
              <a:ext uri="{FF2B5EF4-FFF2-40B4-BE49-F238E27FC236}">
                <a16:creationId xmlns:a16="http://schemas.microsoft.com/office/drawing/2014/main" id="{1E5BED98-18B1-4317-B605-4BFEE75ABBEB}"/>
              </a:ext>
            </a:extLst>
          </p:cNvPr>
          <p:cNvPicPr>
            <a:picLocks noChangeAspect="1"/>
          </p:cNvPicPr>
          <p:nvPr/>
        </p:nvPicPr>
        <p:blipFill>
          <a:blip r:embed="rId5"/>
          <a:stretch>
            <a:fillRect/>
          </a:stretch>
        </p:blipFill>
        <p:spPr>
          <a:xfrm>
            <a:off x="5116372" y="3354632"/>
            <a:ext cx="292868" cy="274320"/>
          </a:xfrm>
          <a:prstGeom prst="rect">
            <a:avLst/>
          </a:prstGeom>
        </p:spPr>
      </p:pic>
      <p:pic>
        <p:nvPicPr>
          <p:cNvPr id="92" name="Picture 91">
            <a:extLst>
              <a:ext uri="{FF2B5EF4-FFF2-40B4-BE49-F238E27FC236}">
                <a16:creationId xmlns:a16="http://schemas.microsoft.com/office/drawing/2014/main" id="{D7A0952D-07A4-4ABB-80B4-E4CC74E9597E}"/>
              </a:ext>
            </a:extLst>
          </p:cNvPr>
          <p:cNvPicPr>
            <a:picLocks noChangeAspect="1"/>
          </p:cNvPicPr>
          <p:nvPr/>
        </p:nvPicPr>
        <p:blipFill>
          <a:blip r:embed="rId6"/>
          <a:stretch>
            <a:fillRect/>
          </a:stretch>
        </p:blipFill>
        <p:spPr>
          <a:xfrm>
            <a:off x="3931023" y="3314398"/>
            <a:ext cx="365760" cy="314554"/>
          </a:xfrm>
          <a:prstGeom prst="rect">
            <a:avLst/>
          </a:prstGeom>
        </p:spPr>
      </p:pic>
      <p:pic>
        <p:nvPicPr>
          <p:cNvPr id="94" name="Picture 93" descr="A close up of a logo&#10;&#10;Description automatically generated">
            <a:extLst>
              <a:ext uri="{FF2B5EF4-FFF2-40B4-BE49-F238E27FC236}">
                <a16:creationId xmlns:a16="http://schemas.microsoft.com/office/drawing/2014/main" id="{A7748233-7BBD-42A2-974A-A59421173B76}"/>
              </a:ext>
            </a:extLst>
          </p:cNvPr>
          <p:cNvPicPr>
            <a:picLocks noChangeAspect="1"/>
          </p:cNvPicPr>
          <p:nvPr/>
        </p:nvPicPr>
        <p:blipFill>
          <a:blip r:embed="rId7"/>
          <a:stretch>
            <a:fillRect/>
          </a:stretch>
        </p:blipFill>
        <p:spPr>
          <a:xfrm>
            <a:off x="2746939" y="3347118"/>
            <a:ext cx="269748" cy="274320"/>
          </a:xfrm>
          <a:prstGeom prst="rect">
            <a:avLst/>
          </a:prstGeom>
        </p:spPr>
      </p:pic>
    </p:spTree>
    <p:extLst>
      <p:ext uri="{BB962C8B-B14F-4D97-AF65-F5344CB8AC3E}">
        <p14:creationId xmlns:p14="http://schemas.microsoft.com/office/powerpoint/2010/main" val="154805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25C64-0C36-4AB4-B715-7058525A6CC4}"/>
              </a:ext>
            </a:extLst>
          </p:cNvPr>
          <p:cNvSpPr>
            <a:spLocks noGrp="1"/>
          </p:cNvSpPr>
          <p:nvPr>
            <p:ph type="body" sz="quarter" idx="15"/>
          </p:nvPr>
        </p:nvSpPr>
        <p:spPr/>
        <p:txBody>
          <a:bodyPr/>
          <a:lstStyle/>
          <a:p>
            <a:r>
              <a:rPr lang="en-US" dirty="0"/>
              <a:t>Focus on Enabling Capabilities to Drive Continuous Improvement Cycle</a:t>
            </a:r>
          </a:p>
        </p:txBody>
      </p:sp>
      <p:sp>
        <p:nvSpPr>
          <p:cNvPr id="3" name="Text Placeholder 2">
            <a:extLst>
              <a:ext uri="{FF2B5EF4-FFF2-40B4-BE49-F238E27FC236}">
                <a16:creationId xmlns:a16="http://schemas.microsoft.com/office/drawing/2014/main" id="{81347F89-3339-4EC6-9C23-C8C6291E6AE8}"/>
              </a:ext>
            </a:extLst>
          </p:cNvPr>
          <p:cNvSpPr>
            <a:spLocks noGrp="1"/>
          </p:cNvSpPr>
          <p:nvPr>
            <p:ph type="body" sz="quarter" idx="16"/>
          </p:nvPr>
        </p:nvSpPr>
        <p:spPr/>
        <p:txBody>
          <a:bodyPr/>
          <a:lstStyle/>
          <a:p>
            <a:r>
              <a:rPr lang="en-US" dirty="0"/>
              <a:t>How Do We Get There?</a:t>
            </a:r>
          </a:p>
        </p:txBody>
      </p:sp>
      <p:sp>
        <p:nvSpPr>
          <p:cNvPr id="4" name="Text Placeholder 3">
            <a:extLst>
              <a:ext uri="{FF2B5EF4-FFF2-40B4-BE49-F238E27FC236}">
                <a16:creationId xmlns:a16="http://schemas.microsoft.com/office/drawing/2014/main" id="{21D24D61-A3AD-44C5-AFA8-55337E4CCB78}"/>
              </a:ext>
            </a:extLst>
          </p:cNvPr>
          <p:cNvSpPr>
            <a:spLocks noGrp="1"/>
          </p:cNvSpPr>
          <p:nvPr>
            <p:ph type="body" sz="quarter" idx="18"/>
          </p:nvPr>
        </p:nvSpPr>
        <p:spPr>
          <a:xfrm>
            <a:off x="5180520" y="4663639"/>
            <a:ext cx="1252728" cy="123111"/>
          </a:xfrm>
        </p:spPr>
        <p:txBody>
          <a:bodyPr/>
          <a:lstStyle/>
          <a:p>
            <a:r>
              <a:rPr lang="en-US" dirty="0"/>
              <a:t>Source: EAB interviews and analysis.</a:t>
            </a:r>
          </a:p>
        </p:txBody>
      </p:sp>
      <p:sp>
        <p:nvSpPr>
          <p:cNvPr id="6" name="Title 5">
            <a:extLst>
              <a:ext uri="{FF2B5EF4-FFF2-40B4-BE49-F238E27FC236}">
                <a16:creationId xmlns:a16="http://schemas.microsoft.com/office/drawing/2014/main" id="{1F340A0C-1584-49E6-A883-7C82D5B39459}"/>
              </a:ext>
            </a:extLst>
          </p:cNvPr>
          <p:cNvSpPr>
            <a:spLocks noGrp="1"/>
          </p:cNvSpPr>
          <p:nvPr>
            <p:ph type="title"/>
          </p:nvPr>
        </p:nvSpPr>
        <p:spPr>
          <a:xfrm>
            <a:off x="280193" y="327973"/>
            <a:ext cx="5989977" cy="249299"/>
          </a:xfrm>
        </p:spPr>
        <p:txBody>
          <a:bodyPr/>
          <a:lstStyle/>
          <a:p>
            <a:r>
              <a:rPr lang="en-US" dirty="0"/>
              <a:t>Agile, Iterative Data Governance</a:t>
            </a:r>
          </a:p>
        </p:txBody>
      </p:sp>
      <p:grpSp>
        <p:nvGrpSpPr>
          <p:cNvPr id="48" name="Group 47">
            <a:extLst>
              <a:ext uri="{FF2B5EF4-FFF2-40B4-BE49-F238E27FC236}">
                <a16:creationId xmlns:a16="http://schemas.microsoft.com/office/drawing/2014/main" id="{B70EFB68-850D-483C-B765-B111A0D7701D}"/>
              </a:ext>
            </a:extLst>
          </p:cNvPr>
          <p:cNvGrpSpPr/>
          <p:nvPr/>
        </p:nvGrpSpPr>
        <p:grpSpPr>
          <a:xfrm>
            <a:off x="607287" y="965197"/>
            <a:ext cx="1536063" cy="894460"/>
            <a:chOff x="1147911" y="486848"/>
            <a:chExt cx="1536063" cy="894460"/>
          </a:xfrm>
        </p:grpSpPr>
        <p:sp>
          <p:nvSpPr>
            <p:cNvPr id="27" name="TextBox 26">
              <a:extLst>
                <a:ext uri="{FF2B5EF4-FFF2-40B4-BE49-F238E27FC236}">
                  <a16:creationId xmlns:a16="http://schemas.microsoft.com/office/drawing/2014/main" id="{949B73FF-1EB1-470F-90AB-B46E8A661D1D}"/>
                </a:ext>
              </a:extLst>
            </p:cNvPr>
            <p:cNvSpPr txBox="1"/>
            <p:nvPr/>
          </p:nvSpPr>
          <p:spPr bwMode="gray">
            <a:xfrm>
              <a:off x="1147911" y="486848"/>
              <a:ext cx="125034" cy="276999"/>
            </a:xfrm>
            <a:prstGeom prst="rect">
              <a:avLst/>
            </a:prstGeom>
            <a:noFill/>
          </p:spPr>
          <p:txBody>
            <a:bodyPr wrap="none" lIns="0" tIns="0" rIns="0" bIns="0" rtlCol="0">
              <a:spAutoFit/>
            </a:bodyPr>
            <a:lstStyle/>
            <a:p>
              <a:r>
                <a:rPr lang="en-US" sz="1800" dirty="0">
                  <a:solidFill>
                    <a:schemeClr val="tx2"/>
                  </a:solidFill>
                  <a:latin typeface="+mj-lt"/>
                </a:rPr>
                <a:t>1</a:t>
              </a:r>
            </a:p>
          </p:txBody>
        </p:sp>
        <p:sp>
          <p:nvSpPr>
            <p:cNvPr id="28" name="TextBox 27">
              <a:extLst>
                <a:ext uri="{FF2B5EF4-FFF2-40B4-BE49-F238E27FC236}">
                  <a16:creationId xmlns:a16="http://schemas.microsoft.com/office/drawing/2014/main" id="{4AA182C6-B422-400E-AC21-539C9913F419}"/>
                </a:ext>
              </a:extLst>
            </p:cNvPr>
            <p:cNvSpPr txBox="1"/>
            <p:nvPr/>
          </p:nvSpPr>
          <p:spPr bwMode="gray">
            <a:xfrm>
              <a:off x="1147912" y="1011976"/>
              <a:ext cx="1477418" cy="369332"/>
            </a:xfrm>
            <a:prstGeom prst="rect">
              <a:avLst/>
            </a:prstGeom>
            <a:noFill/>
          </p:spPr>
          <p:txBody>
            <a:bodyPr vert="horz" wrap="square" lIns="0" tIns="0" rIns="0" bIns="0" rtlCol="0">
              <a:spAutoFit/>
            </a:bodyPr>
            <a:lstStyle/>
            <a:p>
              <a:pPr>
                <a:spcBef>
                  <a:spcPts val="500"/>
                </a:spcBef>
                <a:buClr>
                  <a:schemeClr val="bg1"/>
                </a:buClr>
              </a:pPr>
              <a:r>
                <a:rPr lang="en-US" sz="800" dirty="0"/>
                <a:t>Campus leaders determine areas of focus for data governance work </a:t>
              </a:r>
            </a:p>
          </p:txBody>
        </p:sp>
        <p:cxnSp>
          <p:nvCxnSpPr>
            <p:cNvPr id="29" name="Straight Connector 28">
              <a:extLst>
                <a:ext uri="{FF2B5EF4-FFF2-40B4-BE49-F238E27FC236}">
                  <a16:creationId xmlns:a16="http://schemas.microsoft.com/office/drawing/2014/main" id="{735D960D-8249-4BB2-9FDD-241011D76EC8}"/>
                </a:ext>
              </a:extLst>
            </p:cNvPr>
            <p:cNvCxnSpPr>
              <a:cxnSpLocks/>
            </p:cNvCxnSpPr>
            <p:nvPr/>
          </p:nvCxnSpPr>
          <p:spPr bwMode="gray">
            <a:xfrm>
              <a:off x="1147911" y="954655"/>
              <a:ext cx="153606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EF21D53-9231-46CA-9463-A0093AA2601D}"/>
                </a:ext>
              </a:extLst>
            </p:cNvPr>
            <p:cNvSpPr txBox="1"/>
            <p:nvPr/>
          </p:nvSpPr>
          <p:spPr bwMode="gray">
            <a:xfrm>
              <a:off x="1147911" y="766809"/>
              <a:ext cx="1223836" cy="138499"/>
            </a:xfrm>
            <a:prstGeom prst="rect">
              <a:avLst/>
            </a:prstGeom>
            <a:noFill/>
          </p:spPr>
          <p:txBody>
            <a:bodyPr wrap="square" lIns="0" tIns="0" rIns="0" bIns="0" rtlCol="0">
              <a:spAutoFit/>
            </a:bodyPr>
            <a:lstStyle/>
            <a:p>
              <a:pPr>
                <a:spcBef>
                  <a:spcPts val="500"/>
                </a:spcBef>
              </a:pPr>
              <a:r>
                <a:rPr lang="en-US" sz="900" b="1" dirty="0"/>
                <a:t>Setting Strategy</a:t>
              </a:r>
            </a:p>
          </p:txBody>
        </p:sp>
      </p:grpSp>
      <p:grpSp>
        <p:nvGrpSpPr>
          <p:cNvPr id="49" name="Group 48">
            <a:extLst>
              <a:ext uri="{FF2B5EF4-FFF2-40B4-BE49-F238E27FC236}">
                <a16:creationId xmlns:a16="http://schemas.microsoft.com/office/drawing/2014/main" id="{3F33FE9C-66EA-4F30-8B03-21844E771FB5}"/>
              </a:ext>
            </a:extLst>
          </p:cNvPr>
          <p:cNvGrpSpPr/>
          <p:nvPr/>
        </p:nvGrpSpPr>
        <p:grpSpPr>
          <a:xfrm>
            <a:off x="4412488" y="961303"/>
            <a:ext cx="1689071" cy="894460"/>
            <a:chOff x="3961558" y="486848"/>
            <a:chExt cx="1689071" cy="894460"/>
          </a:xfrm>
        </p:grpSpPr>
        <p:sp>
          <p:nvSpPr>
            <p:cNvPr id="31" name="TextBox 30">
              <a:extLst>
                <a:ext uri="{FF2B5EF4-FFF2-40B4-BE49-F238E27FC236}">
                  <a16:creationId xmlns:a16="http://schemas.microsoft.com/office/drawing/2014/main" id="{45DF16BF-F293-4AA9-8D36-2B225799234A}"/>
                </a:ext>
              </a:extLst>
            </p:cNvPr>
            <p:cNvSpPr txBox="1"/>
            <p:nvPr/>
          </p:nvSpPr>
          <p:spPr bwMode="gray">
            <a:xfrm>
              <a:off x="3961559" y="486848"/>
              <a:ext cx="125034" cy="276999"/>
            </a:xfrm>
            <a:prstGeom prst="rect">
              <a:avLst/>
            </a:prstGeom>
            <a:noFill/>
          </p:spPr>
          <p:txBody>
            <a:bodyPr wrap="none" lIns="0" tIns="0" rIns="0" bIns="0" rtlCol="0">
              <a:spAutoFit/>
            </a:bodyPr>
            <a:lstStyle/>
            <a:p>
              <a:r>
                <a:rPr lang="en-US" sz="1800" dirty="0">
                  <a:solidFill>
                    <a:schemeClr val="tx2"/>
                  </a:solidFill>
                  <a:latin typeface="+mj-lt"/>
                </a:rPr>
                <a:t>2</a:t>
              </a:r>
            </a:p>
          </p:txBody>
        </p:sp>
        <p:sp>
          <p:nvSpPr>
            <p:cNvPr id="32" name="TextBox 31">
              <a:extLst>
                <a:ext uri="{FF2B5EF4-FFF2-40B4-BE49-F238E27FC236}">
                  <a16:creationId xmlns:a16="http://schemas.microsoft.com/office/drawing/2014/main" id="{AD5E2CF0-B652-40A3-8211-9E19E00040B1}"/>
                </a:ext>
              </a:extLst>
            </p:cNvPr>
            <p:cNvSpPr txBox="1"/>
            <p:nvPr/>
          </p:nvSpPr>
          <p:spPr bwMode="gray">
            <a:xfrm>
              <a:off x="3961560" y="1011976"/>
              <a:ext cx="1477418" cy="369332"/>
            </a:xfrm>
            <a:prstGeom prst="rect">
              <a:avLst/>
            </a:prstGeom>
            <a:noFill/>
          </p:spPr>
          <p:txBody>
            <a:bodyPr vert="horz" wrap="square" lIns="0" tIns="0" rIns="0" bIns="0" rtlCol="0">
              <a:spAutoFit/>
            </a:bodyPr>
            <a:lstStyle/>
            <a:p>
              <a:pPr>
                <a:spcBef>
                  <a:spcPts val="500"/>
                </a:spcBef>
                <a:buClr>
                  <a:schemeClr val="bg1"/>
                </a:buClr>
              </a:pPr>
              <a:r>
                <a:rPr lang="en-US" sz="800" dirty="0"/>
                <a:t>Data governance workflows identify and define enterprise data objects </a:t>
              </a:r>
            </a:p>
          </p:txBody>
        </p:sp>
        <p:cxnSp>
          <p:nvCxnSpPr>
            <p:cNvPr id="33" name="Straight Connector 32">
              <a:extLst>
                <a:ext uri="{FF2B5EF4-FFF2-40B4-BE49-F238E27FC236}">
                  <a16:creationId xmlns:a16="http://schemas.microsoft.com/office/drawing/2014/main" id="{A8DFB37A-490A-47E7-87B4-2F3C835C9FD7}"/>
                </a:ext>
              </a:extLst>
            </p:cNvPr>
            <p:cNvCxnSpPr>
              <a:cxnSpLocks/>
            </p:cNvCxnSpPr>
            <p:nvPr/>
          </p:nvCxnSpPr>
          <p:spPr bwMode="gray">
            <a:xfrm>
              <a:off x="3961559" y="954655"/>
              <a:ext cx="153606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902892A-57B4-42CD-9813-4A962ABA2F7B}"/>
                </a:ext>
              </a:extLst>
            </p:cNvPr>
            <p:cNvSpPr txBox="1"/>
            <p:nvPr/>
          </p:nvSpPr>
          <p:spPr bwMode="gray">
            <a:xfrm>
              <a:off x="3961558" y="766809"/>
              <a:ext cx="1689071" cy="138499"/>
            </a:xfrm>
            <a:prstGeom prst="rect">
              <a:avLst/>
            </a:prstGeom>
            <a:noFill/>
          </p:spPr>
          <p:txBody>
            <a:bodyPr wrap="square" lIns="0" tIns="0" rIns="0" bIns="0" rtlCol="0">
              <a:spAutoFit/>
            </a:bodyPr>
            <a:lstStyle/>
            <a:p>
              <a:pPr>
                <a:spcBef>
                  <a:spcPts val="500"/>
                </a:spcBef>
              </a:pPr>
              <a:r>
                <a:rPr lang="en-US" sz="900" b="1" dirty="0"/>
                <a:t>Standardizing Data</a:t>
              </a:r>
            </a:p>
          </p:txBody>
        </p:sp>
      </p:grpSp>
      <p:grpSp>
        <p:nvGrpSpPr>
          <p:cNvPr id="51" name="Group 50">
            <a:extLst>
              <a:ext uri="{FF2B5EF4-FFF2-40B4-BE49-F238E27FC236}">
                <a16:creationId xmlns:a16="http://schemas.microsoft.com/office/drawing/2014/main" id="{B5F3D69E-CD15-434F-8835-15ED07AFA81B}"/>
              </a:ext>
            </a:extLst>
          </p:cNvPr>
          <p:cNvGrpSpPr/>
          <p:nvPr/>
        </p:nvGrpSpPr>
        <p:grpSpPr>
          <a:xfrm>
            <a:off x="607287" y="3216731"/>
            <a:ext cx="1536063" cy="894460"/>
            <a:chOff x="1147911" y="3588822"/>
            <a:chExt cx="1536063" cy="894460"/>
          </a:xfrm>
        </p:grpSpPr>
        <p:sp>
          <p:nvSpPr>
            <p:cNvPr id="35" name="TextBox 34">
              <a:extLst>
                <a:ext uri="{FF2B5EF4-FFF2-40B4-BE49-F238E27FC236}">
                  <a16:creationId xmlns:a16="http://schemas.microsoft.com/office/drawing/2014/main" id="{9BC85FA4-BB54-437E-80A4-C54580736AA7}"/>
                </a:ext>
              </a:extLst>
            </p:cNvPr>
            <p:cNvSpPr txBox="1"/>
            <p:nvPr/>
          </p:nvSpPr>
          <p:spPr bwMode="gray">
            <a:xfrm>
              <a:off x="1147911" y="3588822"/>
              <a:ext cx="125034" cy="276999"/>
            </a:xfrm>
            <a:prstGeom prst="rect">
              <a:avLst/>
            </a:prstGeom>
            <a:noFill/>
          </p:spPr>
          <p:txBody>
            <a:bodyPr wrap="none" lIns="0" tIns="0" rIns="0" bIns="0" rtlCol="0">
              <a:spAutoFit/>
            </a:bodyPr>
            <a:lstStyle/>
            <a:p>
              <a:r>
                <a:rPr lang="en-US" sz="1800" dirty="0">
                  <a:solidFill>
                    <a:schemeClr val="tx2"/>
                  </a:solidFill>
                  <a:latin typeface="+mj-lt"/>
                </a:rPr>
                <a:t>4</a:t>
              </a:r>
            </a:p>
          </p:txBody>
        </p:sp>
        <p:sp>
          <p:nvSpPr>
            <p:cNvPr id="36" name="TextBox 35">
              <a:extLst>
                <a:ext uri="{FF2B5EF4-FFF2-40B4-BE49-F238E27FC236}">
                  <a16:creationId xmlns:a16="http://schemas.microsoft.com/office/drawing/2014/main" id="{F735EDD2-D80D-4206-B19D-9804A1B0F1C4}"/>
                </a:ext>
              </a:extLst>
            </p:cNvPr>
            <p:cNvSpPr txBox="1"/>
            <p:nvPr/>
          </p:nvSpPr>
          <p:spPr bwMode="gray">
            <a:xfrm>
              <a:off x="1147912" y="4113950"/>
              <a:ext cx="1477418" cy="369332"/>
            </a:xfrm>
            <a:prstGeom prst="rect">
              <a:avLst/>
            </a:prstGeom>
            <a:noFill/>
          </p:spPr>
          <p:txBody>
            <a:bodyPr vert="horz" wrap="square" lIns="0" tIns="0" rIns="0" bIns="0" rtlCol="0">
              <a:spAutoFit/>
            </a:bodyPr>
            <a:lstStyle/>
            <a:p>
              <a:pPr>
                <a:spcBef>
                  <a:spcPts val="500"/>
                </a:spcBef>
                <a:buClr>
                  <a:schemeClr val="bg1"/>
                </a:buClr>
              </a:pPr>
              <a:r>
                <a:rPr lang="en-US" sz="800" dirty="0"/>
                <a:t>Usage issues and emerging needs provide new areas of focus for data governance</a:t>
              </a:r>
            </a:p>
          </p:txBody>
        </p:sp>
        <p:cxnSp>
          <p:nvCxnSpPr>
            <p:cNvPr id="37" name="Straight Connector 36">
              <a:extLst>
                <a:ext uri="{FF2B5EF4-FFF2-40B4-BE49-F238E27FC236}">
                  <a16:creationId xmlns:a16="http://schemas.microsoft.com/office/drawing/2014/main" id="{285ECBE6-9F02-49EE-9280-EFB0A45ACAEE}"/>
                </a:ext>
              </a:extLst>
            </p:cNvPr>
            <p:cNvCxnSpPr>
              <a:cxnSpLocks/>
            </p:cNvCxnSpPr>
            <p:nvPr/>
          </p:nvCxnSpPr>
          <p:spPr bwMode="gray">
            <a:xfrm>
              <a:off x="1147911" y="4056629"/>
              <a:ext cx="153606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2609193-C1DA-48E2-8225-97FDB1D93C34}"/>
                </a:ext>
              </a:extLst>
            </p:cNvPr>
            <p:cNvSpPr txBox="1"/>
            <p:nvPr/>
          </p:nvSpPr>
          <p:spPr bwMode="gray">
            <a:xfrm>
              <a:off x="1147911" y="3868783"/>
              <a:ext cx="1223836" cy="138499"/>
            </a:xfrm>
            <a:prstGeom prst="rect">
              <a:avLst/>
            </a:prstGeom>
            <a:noFill/>
          </p:spPr>
          <p:txBody>
            <a:bodyPr wrap="square" lIns="0" tIns="0" rIns="0" bIns="0" rtlCol="0">
              <a:spAutoFit/>
            </a:bodyPr>
            <a:lstStyle/>
            <a:p>
              <a:pPr>
                <a:spcBef>
                  <a:spcPts val="500"/>
                </a:spcBef>
              </a:pPr>
              <a:r>
                <a:rPr lang="en-US" sz="900" b="1" dirty="0"/>
                <a:t>Improving Quality</a:t>
              </a:r>
            </a:p>
          </p:txBody>
        </p:sp>
      </p:grpSp>
      <p:grpSp>
        <p:nvGrpSpPr>
          <p:cNvPr id="50" name="Group 49">
            <a:extLst>
              <a:ext uri="{FF2B5EF4-FFF2-40B4-BE49-F238E27FC236}">
                <a16:creationId xmlns:a16="http://schemas.microsoft.com/office/drawing/2014/main" id="{BDE607F6-5846-4F4E-8510-82523F649122}"/>
              </a:ext>
            </a:extLst>
          </p:cNvPr>
          <p:cNvGrpSpPr/>
          <p:nvPr/>
        </p:nvGrpSpPr>
        <p:grpSpPr>
          <a:xfrm>
            <a:off x="4414374" y="3221757"/>
            <a:ext cx="1536064" cy="894460"/>
            <a:chOff x="3961558" y="3588822"/>
            <a:chExt cx="1536064" cy="894460"/>
          </a:xfrm>
        </p:grpSpPr>
        <p:sp>
          <p:nvSpPr>
            <p:cNvPr id="39" name="TextBox 38">
              <a:extLst>
                <a:ext uri="{FF2B5EF4-FFF2-40B4-BE49-F238E27FC236}">
                  <a16:creationId xmlns:a16="http://schemas.microsoft.com/office/drawing/2014/main" id="{13894DC1-5457-49A4-8400-99B62A2DF108}"/>
                </a:ext>
              </a:extLst>
            </p:cNvPr>
            <p:cNvSpPr txBox="1"/>
            <p:nvPr/>
          </p:nvSpPr>
          <p:spPr bwMode="gray">
            <a:xfrm>
              <a:off x="3961559" y="3588822"/>
              <a:ext cx="125034" cy="276999"/>
            </a:xfrm>
            <a:prstGeom prst="rect">
              <a:avLst/>
            </a:prstGeom>
            <a:noFill/>
          </p:spPr>
          <p:txBody>
            <a:bodyPr wrap="none" lIns="0" tIns="0" rIns="0" bIns="0" rtlCol="0">
              <a:spAutoFit/>
            </a:bodyPr>
            <a:lstStyle/>
            <a:p>
              <a:r>
                <a:rPr lang="en-US" sz="1800" dirty="0">
                  <a:solidFill>
                    <a:schemeClr val="tx2"/>
                  </a:solidFill>
                  <a:latin typeface="+mj-lt"/>
                </a:rPr>
                <a:t>3</a:t>
              </a:r>
            </a:p>
          </p:txBody>
        </p:sp>
        <p:sp>
          <p:nvSpPr>
            <p:cNvPr id="40" name="TextBox 39">
              <a:extLst>
                <a:ext uri="{FF2B5EF4-FFF2-40B4-BE49-F238E27FC236}">
                  <a16:creationId xmlns:a16="http://schemas.microsoft.com/office/drawing/2014/main" id="{B3F70497-636E-4BD2-9A62-679C230239F1}"/>
                </a:ext>
              </a:extLst>
            </p:cNvPr>
            <p:cNvSpPr txBox="1"/>
            <p:nvPr/>
          </p:nvSpPr>
          <p:spPr bwMode="gray">
            <a:xfrm>
              <a:off x="3961559" y="4113950"/>
              <a:ext cx="1536061" cy="369332"/>
            </a:xfrm>
            <a:prstGeom prst="rect">
              <a:avLst/>
            </a:prstGeom>
            <a:noFill/>
          </p:spPr>
          <p:txBody>
            <a:bodyPr vert="horz" wrap="square" lIns="0" tIns="0" rIns="0" bIns="0" rtlCol="0">
              <a:spAutoFit/>
            </a:bodyPr>
            <a:lstStyle/>
            <a:p>
              <a:pPr>
                <a:spcBef>
                  <a:spcPts val="500"/>
                </a:spcBef>
                <a:buClr>
                  <a:schemeClr val="bg1"/>
                </a:buClr>
              </a:pPr>
              <a:r>
                <a:rPr lang="en-US" sz="800" dirty="0"/>
                <a:t>Enterprise data and metadata are made available to end users for decision making </a:t>
              </a:r>
            </a:p>
          </p:txBody>
        </p:sp>
        <p:cxnSp>
          <p:nvCxnSpPr>
            <p:cNvPr id="41" name="Straight Connector 40">
              <a:extLst>
                <a:ext uri="{FF2B5EF4-FFF2-40B4-BE49-F238E27FC236}">
                  <a16:creationId xmlns:a16="http://schemas.microsoft.com/office/drawing/2014/main" id="{CA5D8207-D38A-482F-9F6A-325EAC89F873}"/>
                </a:ext>
              </a:extLst>
            </p:cNvPr>
            <p:cNvCxnSpPr>
              <a:cxnSpLocks/>
            </p:cNvCxnSpPr>
            <p:nvPr/>
          </p:nvCxnSpPr>
          <p:spPr bwMode="gray">
            <a:xfrm>
              <a:off x="3961559" y="4056629"/>
              <a:ext cx="153606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2999553-DD4C-4ABC-BB0A-43FBBB172E8F}"/>
                </a:ext>
              </a:extLst>
            </p:cNvPr>
            <p:cNvSpPr txBox="1"/>
            <p:nvPr/>
          </p:nvSpPr>
          <p:spPr bwMode="gray">
            <a:xfrm>
              <a:off x="3961558" y="3868783"/>
              <a:ext cx="1536063" cy="138499"/>
            </a:xfrm>
            <a:prstGeom prst="rect">
              <a:avLst/>
            </a:prstGeom>
            <a:noFill/>
          </p:spPr>
          <p:txBody>
            <a:bodyPr wrap="square" lIns="0" tIns="0" rIns="0" bIns="0" rtlCol="0">
              <a:spAutoFit/>
            </a:bodyPr>
            <a:lstStyle/>
            <a:p>
              <a:pPr>
                <a:spcBef>
                  <a:spcPts val="500"/>
                </a:spcBef>
              </a:pPr>
              <a:r>
                <a:rPr lang="en-US" sz="900" b="1" dirty="0"/>
                <a:t>Enabling User Access</a:t>
              </a:r>
            </a:p>
          </p:txBody>
        </p:sp>
      </p:grpSp>
      <p:grpSp>
        <p:nvGrpSpPr>
          <p:cNvPr id="43" name="Group 42">
            <a:extLst>
              <a:ext uri="{FF2B5EF4-FFF2-40B4-BE49-F238E27FC236}">
                <a16:creationId xmlns:a16="http://schemas.microsoft.com/office/drawing/2014/main" id="{C0F72A92-D8CD-4917-B681-8850CA51FC6B}"/>
              </a:ext>
            </a:extLst>
          </p:cNvPr>
          <p:cNvGrpSpPr/>
          <p:nvPr/>
        </p:nvGrpSpPr>
        <p:grpSpPr>
          <a:xfrm rot="2768423">
            <a:off x="1555089" y="1018941"/>
            <a:ext cx="3226973" cy="3229892"/>
            <a:chOff x="2009702" y="1743535"/>
            <a:chExt cx="2114906" cy="2101399"/>
          </a:xfrm>
        </p:grpSpPr>
        <p:sp>
          <p:nvSpPr>
            <p:cNvPr id="45" name="Bottom Right">
              <a:extLst>
                <a:ext uri="{FF2B5EF4-FFF2-40B4-BE49-F238E27FC236}">
                  <a16:creationId xmlns:a16="http://schemas.microsoft.com/office/drawing/2014/main" id="{A972461D-B9CC-462A-A1D9-C2E9F04B3C6B}"/>
                </a:ext>
              </a:extLst>
            </p:cNvPr>
            <p:cNvSpPr/>
            <p:nvPr/>
          </p:nvSpPr>
          <p:spPr bwMode="gray">
            <a:xfrm rot="4672445">
              <a:off x="2040116" y="1756056"/>
              <a:ext cx="2075500" cy="2075498"/>
            </a:xfrm>
            <a:prstGeom prst="arc">
              <a:avLst>
                <a:gd name="adj1" fmla="val 18666299"/>
                <a:gd name="adj2" fmla="val 20310947"/>
              </a:avLst>
            </a:prstGeom>
            <a:noFill/>
            <a:ln w="12700" cap="flat" cmpd="sng" algn="ctr">
              <a:solidFill>
                <a:schemeClr val="tx2"/>
              </a:solidFill>
              <a:prstDash val="dash"/>
              <a:round/>
              <a:headEnd type="none" w="med" len="med"/>
              <a:tailEnd type="triangle"/>
            </a:ln>
            <a:effectLst/>
          </p:spPr>
          <p:txBody>
            <a:bodyPr rtlCol="0" anchor="ctr"/>
            <a:lstStyle/>
            <a:p>
              <a:pPr algn="ctr"/>
              <a:endParaRPr lang="en-US"/>
            </a:p>
          </p:txBody>
        </p:sp>
        <p:sp>
          <p:nvSpPr>
            <p:cNvPr id="46" name="Bottom Left">
              <a:extLst>
                <a:ext uri="{FF2B5EF4-FFF2-40B4-BE49-F238E27FC236}">
                  <a16:creationId xmlns:a16="http://schemas.microsoft.com/office/drawing/2014/main" id="{0D84F9D3-5FE3-46E5-BE7A-10BBE02675A1}"/>
                </a:ext>
              </a:extLst>
            </p:cNvPr>
            <p:cNvSpPr/>
            <p:nvPr/>
          </p:nvSpPr>
          <p:spPr bwMode="gray">
            <a:xfrm rot="10172819">
              <a:off x="2009702" y="1743535"/>
              <a:ext cx="2075498" cy="2075500"/>
            </a:xfrm>
            <a:prstGeom prst="arc">
              <a:avLst>
                <a:gd name="adj1" fmla="val 18882992"/>
                <a:gd name="adj2" fmla="val 20620812"/>
              </a:avLst>
            </a:prstGeom>
            <a:noFill/>
            <a:ln w="12700" cap="flat" cmpd="sng" algn="ctr">
              <a:solidFill>
                <a:schemeClr val="tx2"/>
              </a:solidFill>
              <a:prstDash val="dash"/>
              <a:round/>
              <a:headEnd type="none" w="med" len="med"/>
              <a:tailEnd type="triangle"/>
            </a:ln>
            <a:effectLst/>
          </p:spPr>
          <p:txBody>
            <a:bodyPr rtlCol="0" anchor="ctr"/>
            <a:lstStyle/>
            <a:p>
              <a:pPr algn="ctr"/>
              <a:endParaRPr lang="en-US"/>
            </a:p>
          </p:txBody>
        </p:sp>
        <p:sp>
          <p:nvSpPr>
            <p:cNvPr id="47" name="Top Left">
              <a:extLst>
                <a:ext uri="{FF2B5EF4-FFF2-40B4-BE49-F238E27FC236}">
                  <a16:creationId xmlns:a16="http://schemas.microsoft.com/office/drawing/2014/main" id="{97465EA1-6101-4B09-8B49-EBADD0315AF4}"/>
                </a:ext>
              </a:extLst>
            </p:cNvPr>
            <p:cNvSpPr/>
            <p:nvPr/>
          </p:nvSpPr>
          <p:spPr bwMode="gray">
            <a:xfrm rot="15572819">
              <a:off x="2049109" y="1769435"/>
              <a:ext cx="2075500" cy="2075498"/>
            </a:xfrm>
            <a:prstGeom prst="arc">
              <a:avLst>
                <a:gd name="adj1" fmla="val 18819597"/>
                <a:gd name="adj2" fmla="val 20361951"/>
              </a:avLst>
            </a:prstGeom>
            <a:noFill/>
            <a:ln w="12700" cap="flat" cmpd="sng" algn="ctr">
              <a:solidFill>
                <a:schemeClr val="tx2"/>
              </a:solidFill>
              <a:prstDash val="dash"/>
              <a:round/>
              <a:headEnd type="none" w="med" len="med"/>
              <a:tailEnd type="triangle"/>
            </a:ln>
            <a:effectLst/>
          </p:spPr>
          <p:txBody>
            <a:bodyPr rtlCol="0" anchor="ctr"/>
            <a:lstStyle/>
            <a:p>
              <a:pPr algn="ctr"/>
              <a:endParaRPr lang="en-US"/>
            </a:p>
          </p:txBody>
        </p:sp>
      </p:grpSp>
      <p:grpSp>
        <p:nvGrpSpPr>
          <p:cNvPr id="57" name="Group 56">
            <a:extLst>
              <a:ext uri="{FF2B5EF4-FFF2-40B4-BE49-F238E27FC236}">
                <a16:creationId xmlns:a16="http://schemas.microsoft.com/office/drawing/2014/main" id="{7FC61F65-C688-4F11-A554-B184DFF05F5F}"/>
              </a:ext>
            </a:extLst>
          </p:cNvPr>
          <p:cNvGrpSpPr/>
          <p:nvPr/>
        </p:nvGrpSpPr>
        <p:grpSpPr>
          <a:xfrm>
            <a:off x="1931951" y="1379908"/>
            <a:ext cx="2536898" cy="2491581"/>
            <a:chOff x="1916113" y="1270540"/>
            <a:chExt cx="2536898" cy="2491581"/>
          </a:xfrm>
        </p:grpSpPr>
        <p:sp>
          <p:nvSpPr>
            <p:cNvPr id="8" name="Oval 7">
              <a:extLst>
                <a:ext uri="{FF2B5EF4-FFF2-40B4-BE49-F238E27FC236}">
                  <a16:creationId xmlns:a16="http://schemas.microsoft.com/office/drawing/2014/main" id="{B019BBB7-6D6A-487E-A1BB-20CA9FAC4107}"/>
                </a:ext>
              </a:extLst>
            </p:cNvPr>
            <p:cNvSpPr/>
            <p:nvPr/>
          </p:nvSpPr>
          <p:spPr bwMode="gray">
            <a:xfrm>
              <a:off x="2557652" y="1835447"/>
              <a:ext cx="1283721" cy="128372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9D9A2F8-30F0-4919-A5E3-EB09B431B4F2}"/>
                </a:ext>
              </a:extLst>
            </p:cNvPr>
            <p:cNvSpPr/>
            <p:nvPr/>
          </p:nvSpPr>
          <p:spPr bwMode="gray">
            <a:xfrm>
              <a:off x="2145622" y="1442537"/>
              <a:ext cx="2121408" cy="210348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4DE13A6B-0545-44F3-B399-09C9D6B45897}"/>
                </a:ext>
              </a:extLst>
            </p:cNvPr>
            <p:cNvSpPr/>
            <p:nvPr/>
          </p:nvSpPr>
          <p:spPr bwMode="gray">
            <a:xfrm>
              <a:off x="4056556" y="2311397"/>
              <a:ext cx="36576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C151F4F1-3ECE-44FD-B3F3-A60BD5112F10}"/>
                </a:ext>
              </a:extLst>
            </p:cNvPr>
            <p:cNvSpPr/>
            <p:nvPr/>
          </p:nvSpPr>
          <p:spPr bwMode="gray">
            <a:xfrm>
              <a:off x="2985249" y="3329914"/>
              <a:ext cx="432207" cy="432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92EAE641-A3F3-4D31-A035-4AB3E53991F3}"/>
                </a:ext>
              </a:extLst>
            </p:cNvPr>
            <p:cNvSpPr/>
            <p:nvPr/>
          </p:nvSpPr>
          <p:spPr bwMode="gray">
            <a:xfrm>
              <a:off x="2977726" y="1270540"/>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40">
              <a:extLst>
                <a:ext uri="{FF2B5EF4-FFF2-40B4-BE49-F238E27FC236}">
                  <a16:creationId xmlns:a16="http://schemas.microsoft.com/office/drawing/2014/main" id="{9623F015-3C41-4C73-BB16-7B5A604EB57A}"/>
                </a:ext>
              </a:extLst>
            </p:cNvPr>
            <p:cNvSpPr/>
            <p:nvPr/>
          </p:nvSpPr>
          <p:spPr bwMode="gray">
            <a:xfrm>
              <a:off x="2026882" y="1379543"/>
              <a:ext cx="2358888" cy="2229469"/>
            </a:xfrm>
            <a:custGeom>
              <a:avLst/>
              <a:gdLst>
                <a:gd name="connsiteX0" fmla="*/ 2038599 w 2358888"/>
                <a:gd name="connsiteY0" fmla="*/ 1385599 h 2229469"/>
                <a:gd name="connsiteX1" fmla="*/ 2294006 w 2358888"/>
                <a:gd name="connsiteY1" fmla="*/ 1498229 h 2229469"/>
                <a:gd name="connsiteX2" fmla="*/ 2266202 w 2358888"/>
                <a:gd name="connsiteY2" fmla="*/ 1574196 h 2229469"/>
                <a:gd name="connsiteX3" fmla="*/ 1690782 w 2358888"/>
                <a:gd name="connsiteY3" fmla="*/ 2178241 h 2229469"/>
                <a:gd name="connsiteX4" fmla="*/ 1560765 w 2358888"/>
                <a:gd name="connsiteY4" fmla="*/ 2229469 h 2229469"/>
                <a:gd name="connsiteX5" fmla="*/ 1448449 w 2358888"/>
                <a:gd name="connsiteY5" fmla="*/ 1974770 h 2229469"/>
                <a:gd name="connsiteX6" fmla="*/ 1569902 w 2358888"/>
                <a:gd name="connsiteY6" fmla="*/ 1926917 h 2229469"/>
                <a:gd name="connsiteX7" fmla="*/ 2009294 w 2358888"/>
                <a:gd name="connsiteY7" fmla="*/ 1465667 h 2229469"/>
                <a:gd name="connsiteX8" fmla="*/ 320290 w 2358888"/>
                <a:gd name="connsiteY8" fmla="*/ 1385599 h 2229469"/>
                <a:gd name="connsiteX9" fmla="*/ 349595 w 2358888"/>
                <a:gd name="connsiteY9" fmla="*/ 1465667 h 2229469"/>
                <a:gd name="connsiteX10" fmla="*/ 788987 w 2358888"/>
                <a:gd name="connsiteY10" fmla="*/ 1926917 h 2229469"/>
                <a:gd name="connsiteX11" fmla="*/ 910440 w 2358888"/>
                <a:gd name="connsiteY11" fmla="*/ 1974770 h 2229469"/>
                <a:gd name="connsiteX12" fmla="*/ 798123 w 2358888"/>
                <a:gd name="connsiteY12" fmla="*/ 2229469 h 2229469"/>
                <a:gd name="connsiteX13" fmla="*/ 668107 w 2358888"/>
                <a:gd name="connsiteY13" fmla="*/ 2178241 h 2229469"/>
                <a:gd name="connsiteX14" fmla="*/ 92687 w 2358888"/>
                <a:gd name="connsiteY14" fmla="*/ 1574196 h 2229469"/>
                <a:gd name="connsiteX15" fmla="*/ 64882 w 2358888"/>
                <a:gd name="connsiteY15" fmla="*/ 1498228 h 2229469"/>
                <a:gd name="connsiteX16" fmla="*/ 585 w 2358888"/>
                <a:gd name="connsiteY16" fmla="*/ 1107371 h 2229469"/>
                <a:gd name="connsiteX17" fmla="*/ 585 w 2358888"/>
                <a:gd name="connsiteY17" fmla="*/ 1126688 h 2229469"/>
                <a:gd name="connsiteX18" fmla="*/ 0 w 2358888"/>
                <a:gd name="connsiteY18" fmla="*/ 1115103 h 2229469"/>
                <a:gd name="connsiteX19" fmla="*/ 2358302 w 2358888"/>
                <a:gd name="connsiteY19" fmla="*/ 1107358 h 2229469"/>
                <a:gd name="connsiteX20" fmla="*/ 2358888 w 2358888"/>
                <a:gd name="connsiteY20" fmla="*/ 1115103 h 2229469"/>
                <a:gd name="connsiteX21" fmla="*/ 2358302 w 2358888"/>
                <a:gd name="connsiteY21" fmla="*/ 1126708 h 2229469"/>
                <a:gd name="connsiteX22" fmla="*/ 1561090 w 2358888"/>
                <a:gd name="connsiteY22" fmla="*/ 0 h 2229469"/>
                <a:gd name="connsiteX23" fmla="*/ 1638537 w 2358888"/>
                <a:gd name="connsiteY23" fmla="*/ 28346 h 2229469"/>
                <a:gd name="connsiteX24" fmla="*/ 2242582 w 2358888"/>
                <a:gd name="connsiteY24" fmla="*/ 603765 h 2229469"/>
                <a:gd name="connsiteX25" fmla="*/ 2293233 w 2358888"/>
                <a:gd name="connsiteY25" fmla="*/ 732317 h 2229469"/>
                <a:gd name="connsiteX26" fmla="*/ 2038534 w 2358888"/>
                <a:gd name="connsiteY26" fmla="*/ 844633 h 2229469"/>
                <a:gd name="connsiteX27" fmla="*/ 1991258 w 2358888"/>
                <a:gd name="connsiteY27" fmla="*/ 724645 h 2229469"/>
                <a:gd name="connsiteX28" fmla="*/ 1530008 w 2358888"/>
                <a:gd name="connsiteY28" fmla="*/ 285254 h 2229469"/>
                <a:gd name="connsiteX29" fmla="*/ 1448461 w 2358888"/>
                <a:gd name="connsiteY29" fmla="*/ 255407 h 2229469"/>
                <a:gd name="connsiteX30" fmla="*/ 797798 w 2358888"/>
                <a:gd name="connsiteY30" fmla="*/ 0 h 2229469"/>
                <a:gd name="connsiteX31" fmla="*/ 910428 w 2358888"/>
                <a:gd name="connsiteY31" fmla="*/ 255407 h 2229469"/>
                <a:gd name="connsiteX32" fmla="*/ 828881 w 2358888"/>
                <a:gd name="connsiteY32" fmla="*/ 285254 h 2229469"/>
                <a:gd name="connsiteX33" fmla="*/ 367631 w 2358888"/>
                <a:gd name="connsiteY33" fmla="*/ 724645 h 2229469"/>
                <a:gd name="connsiteX34" fmla="*/ 320354 w 2358888"/>
                <a:gd name="connsiteY34" fmla="*/ 844634 h 2229469"/>
                <a:gd name="connsiteX35" fmla="*/ 65656 w 2358888"/>
                <a:gd name="connsiteY35" fmla="*/ 732317 h 2229469"/>
                <a:gd name="connsiteX36" fmla="*/ 116306 w 2358888"/>
                <a:gd name="connsiteY36" fmla="*/ 603765 h 2229469"/>
                <a:gd name="connsiteX37" fmla="*/ 720351 w 2358888"/>
                <a:gd name="connsiteY37" fmla="*/ 28346 h 2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58888" h="2229469">
                  <a:moveTo>
                    <a:pt x="2038599" y="1385599"/>
                  </a:moveTo>
                  <a:lnTo>
                    <a:pt x="2294006" y="1498229"/>
                  </a:lnTo>
                  <a:lnTo>
                    <a:pt x="2266202" y="1574196"/>
                  </a:lnTo>
                  <a:cubicBezTo>
                    <a:pt x="2154296" y="1838771"/>
                    <a:pt x="1948594" y="2054014"/>
                    <a:pt x="1690782" y="2178241"/>
                  </a:cubicBezTo>
                  <a:lnTo>
                    <a:pt x="1560765" y="2229469"/>
                  </a:lnTo>
                  <a:lnTo>
                    <a:pt x="1448449" y="1974770"/>
                  </a:lnTo>
                  <a:lnTo>
                    <a:pt x="1569902" y="1926917"/>
                  </a:lnTo>
                  <a:cubicBezTo>
                    <a:pt x="1766768" y="1832057"/>
                    <a:pt x="1923842" y="1667697"/>
                    <a:pt x="2009294" y="1465667"/>
                  </a:cubicBezTo>
                  <a:close/>
                  <a:moveTo>
                    <a:pt x="320290" y="1385599"/>
                  </a:moveTo>
                  <a:lnTo>
                    <a:pt x="349595" y="1465667"/>
                  </a:lnTo>
                  <a:cubicBezTo>
                    <a:pt x="435046" y="1667697"/>
                    <a:pt x="592121" y="1832057"/>
                    <a:pt x="788987" y="1926917"/>
                  </a:cubicBezTo>
                  <a:lnTo>
                    <a:pt x="910440" y="1974770"/>
                  </a:lnTo>
                  <a:lnTo>
                    <a:pt x="798123" y="2229469"/>
                  </a:lnTo>
                  <a:lnTo>
                    <a:pt x="668107" y="2178241"/>
                  </a:lnTo>
                  <a:cubicBezTo>
                    <a:pt x="410295" y="2054014"/>
                    <a:pt x="204593" y="1838771"/>
                    <a:pt x="92687" y="1574196"/>
                  </a:cubicBezTo>
                  <a:lnTo>
                    <a:pt x="64882" y="1498228"/>
                  </a:lnTo>
                  <a:close/>
                  <a:moveTo>
                    <a:pt x="585" y="1107371"/>
                  </a:moveTo>
                  <a:lnTo>
                    <a:pt x="585" y="1126688"/>
                  </a:lnTo>
                  <a:lnTo>
                    <a:pt x="0" y="1115103"/>
                  </a:lnTo>
                  <a:close/>
                  <a:moveTo>
                    <a:pt x="2358302" y="1107358"/>
                  </a:moveTo>
                  <a:lnTo>
                    <a:pt x="2358888" y="1115103"/>
                  </a:lnTo>
                  <a:lnTo>
                    <a:pt x="2358302" y="1126708"/>
                  </a:lnTo>
                  <a:close/>
                  <a:moveTo>
                    <a:pt x="1561090" y="0"/>
                  </a:moveTo>
                  <a:lnTo>
                    <a:pt x="1638537" y="28346"/>
                  </a:lnTo>
                  <a:cubicBezTo>
                    <a:pt x="1903112" y="140252"/>
                    <a:pt x="2118356" y="345953"/>
                    <a:pt x="2242582" y="603765"/>
                  </a:cubicBezTo>
                  <a:lnTo>
                    <a:pt x="2293233" y="732317"/>
                  </a:lnTo>
                  <a:lnTo>
                    <a:pt x="2038534" y="844633"/>
                  </a:lnTo>
                  <a:lnTo>
                    <a:pt x="1991258" y="724645"/>
                  </a:lnTo>
                  <a:cubicBezTo>
                    <a:pt x="1896398" y="527779"/>
                    <a:pt x="1732038" y="370705"/>
                    <a:pt x="1530008" y="285254"/>
                  </a:cubicBezTo>
                  <a:lnTo>
                    <a:pt x="1448461" y="255407"/>
                  </a:lnTo>
                  <a:close/>
                  <a:moveTo>
                    <a:pt x="797798" y="0"/>
                  </a:moveTo>
                  <a:lnTo>
                    <a:pt x="910428" y="255407"/>
                  </a:lnTo>
                  <a:lnTo>
                    <a:pt x="828881" y="285254"/>
                  </a:lnTo>
                  <a:cubicBezTo>
                    <a:pt x="626851" y="370705"/>
                    <a:pt x="462491" y="527779"/>
                    <a:pt x="367631" y="724645"/>
                  </a:cubicBezTo>
                  <a:lnTo>
                    <a:pt x="320354" y="844634"/>
                  </a:lnTo>
                  <a:lnTo>
                    <a:pt x="65656" y="732317"/>
                  </a:lnTo>
                  <a:lnTo>
                    <a:pt x="116306" y="603765"/>
                  </a:lnTo>
                  <a:cubicBezTo>
                    <a:pt x="240533" y="345953"/>
                    <a:pt x="455776" y="140252"/>
                    <a:pt x="720351" y="2834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a:extLst>
                <a:ext uri="{FF2B5EF4-FFF2-40B4-BE49-F238E27FC236}">
                  <a16:creationId xmlns:a16="http://schemas.microsoft.com/office/drawing/2014/main" id="{8A2C2953-7FDC-4DA3-811D-A32E29A1B5C1}"/>
                </a:ext>
              </a:extLst>
            </p:cNvPr>
            <p:cNvSpPr txBox="1"/>
            <p:nvPr/>
          </p:nvSpPr>
          <p:spPr bwMode="gray">
            <a:xfrm rot="2686161">
              <a:off x="3531333" y="1734618"/>
              <a:ext cx="717682" cy="197635"/>
            </a:xfrm>
            <a:prstGeom prst="rect">
              <a:avLst/>
            </a:prstGeom>
            <a:noFill/>
          </p:spPr>
          <p:txBody>
            <a:bodyPr wrap="square" lIns="0" tIns="0" rIns="0" bIns="0" rtlCol="0">
              <a:prstTxWarp prst="textArchUp">
                <a:avLst>
                  <a:gd name="adj" fmla="val 12072026"/>
                </a:avLst>
              </a:prstTxWarp>
              <a:spAutoFit/>
            </a:bodyPr>
            <a:lstStyle/>
            <a:p>
              <a:pPr algn="ctr">
                <a:spcBef>
                  <a:spcPts val="500"/>
                </a:spcBef>
              </a:pPr>
              <a:r>
                <a:rPr lang="en-US" sz="850" dirty="0">
                  <a:solidFill>
                    <a:schemeClr val="bg1"/>
                  </a:solidFill>
                </a:rPr>
                <a:t>Definition</a:t>
              </a:r>
            </a:p>
          </p:txBody>
        </p:sp>
        <p:sp>
          <p:nvSpPr>
            <p:cNvPr id="17" name="TextBox 16">
              <a:extLst>
                <a:ext uri="{FF2B5EF4-FFF2-40B4-BE49-F238E27FC236}">
                  <a16:creationId xmlns:a16="http://schemas.microsoft.com/office/drawing/2014/main" id="{C30CA666-168F-4251-9AB3-845F5FFDA071}"/>
                </a:ext>
              </a:extLst>
            </p:cNvPr>
            <p:cNvSpPr txBox="1"/>
            <p:nvPr/>
          </p:nvSpPr>
          <p:spPr bwMode="gray">
            <a:xfrm rot="2637211">
              <a:off x="2163270" y="3069369"/>
              <a:ext cx="780616" cy="181865"/>
            </a:xfrm>
            <a:prstGeom prst="rect">
              <a:avLst/>
            </a:prstGeom>
            <a:noFill/>
          </p:spPr>
          <p:txBody>
            <a:bodyPr wrap="square" lIns="0" tIns="0" rIns="0" bIns="0" rtlCol="0">
              <a:prstTxWarp prst="textArchDown">
                <a:avLst/>
              </a:prstTxWarp>
              <a:spAutoFit/>
            </a:bodyPr>
            <a:lstStyle/>
            <a:p>
              <a:pPr algn="ctr">
                <a:spcBef>
                  <a:spcPts val="500"/>
                </a:spcBef>
              </a:pPr>
              <a:r>
                <a:rPr lang="en-US" sz="850" dirty="0">
                  <a:solidFill>
                    <a:schemeClr val="bg1"/>
                  </a:solidFill>
                </a:rPr>
                <a:t>Improvement</a:t>
              </a:r>
            </a:p>
          </p:txBody>
        </p:sp>
        <p:sp>
          <p:nvSpPr>
            <p:cNvPr id="18" name="TextBox 17">
              <a:extLst>
                <a:ext uri="{FF2B5EF4-FFF2-40B4-BE49-F238E27FC236}">
                  <a16:creationId xmlns:a16="http://schemas.microsoft.com/office/drawing/2014/main" id="{68AD486A-E6E4-4A52-95A5-C647D293780C}"/>
                </a:ext>
              </a:extLst>
            </p:cNvPr>
            <p:cNvSpPr txBox="1"/>
            <p:nvPr/>
          </p:nvSpPr>
          <p:spPr bwMode="gray">
            <a:xfrm rot="18776713">
              <a:off x="3495671" y="3076817"/>
              <a:ext cx="780616" cy="161566"/>
            </a:xfrm>
            <a:prstGeom prst="rect">
              <a:avLst/>
            </a:prstGeom>
            <a:noFill/>
          </p:spPr>
          <p:txBody>
            <a:bodyPr wrap="square" lIns="0" tIns="0" rIns="0" bIns="0" rtlCol="0">
              <a:prstTxWarp prst="textArchDown">
                <a:avLst>
                  <a:gd name="adj" fmla="val 166860"/>
                </a:avLst>
              </a:prstTxWarp>
              <a:spAutoFit/>
            </a:bodyPr>
            <a:lstStyle/>
            <a:p>
              <a:pPr algn="ctr">
                <a:spcBef>
                  <a:spcPts val="500"/>
                </a:spcBef>
              </a:pPr>
              <a:r>
                <a:rPr lang="en-US" sz="900" dirty="0">
                  <a:solidFill>
                    <a:schemeClr val="bg1"/>
                  </a:solidFill>
                </a:rPr>
                <a:t>Distribution</a:t>
              </a:r>
            </a:p>
          </p:txBody>
        </p:sp>
        <p:pic>
          <p:nvPicPr>
            <p:cNvPr id="19" name="Picture 18">
              <a:extLst>
                <a:ext uri="{FF2B5EF4-FFF2-40B4-BE49-F238E27FC236}">
                  <a16:creationId xmlns:a16="http://schemas.microsoft.com/office/drawing/2014/main" id="{DB0EE9A3-BE57-444E-88C2-81013F479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016416" y="3401311"/>
              <a:ext cx="365760" cy="293828"/>
            </a:xfrm>
            <a:prstGeom prst="rect">
              <a:avLst/>
            </a:prstGeom>
          </p:spPr>
        </p:pic>
        <p:sp>
          <p:nvSpPr>
            <p:cNvPr id="21" name="TextBox 20">
              <a:extLst>
                <a:ext uri="{FF2B5EF4-FFF2-40B4-BE49-F238E27FC236}">
                  <a16:creationId xmlns:a16="http://schemas.microsoft.com/office/drawing/2014/main" id="{88DE9AB2-BEE6-436E-8C27-E1D17029F212}"/>
                </a:ext>
              </a:extLst>
            </p:cNvPr>
            <p:cNvSpPr txBox="1"/>
            <p:nvPr/>
          </p:nvSpPr>
          <p:spPr bwMode="gray">
            <a:xfrm>
              <a:off x="2772727" y="2052497"/>
              <a:ext cx="887133" cy="276999"/>
            </a:xfrm>
            <a:prstGeom prst="rect">
              <a:avLst/>
            </a:prstGeom>
            <a:noFill/>
          </p:spPr>
          <p:txBody>
            <a:bodyPr wrap="square" lIns="0" tIns="0" rIns="0" bIns="0" rtlCol="0">
              <a:spAutoFit/>
            </a:bodyPr>
            <a:lstStyle/>
            <a:p>
              <a:pPr algn="ctr">
                <a:spcBef>
                  <a:spcPts val="500"/>
                </a:spcBef>
              </a:pPr>
              <a:r>
                <a:rPr lang="en-US" sz="900" b="1" dirty="0">
                  <a:solidFill>
                    <a:schemeClr val="bg1"/>
                  </a:solidFill>
                </a:rPr>
                <a:t>Data Governance</a:t>
              </a:r>
            </a:p>
          </p:txBody>
        </p:sp>
        <p:cxnSp>
          <p:nvCxnSpPr>
            <p:cNvPr id="22" name="Straight Connector 21">
              <a:extLst>
                <a:ext uri="{FF2B5EF4-FFF2-40B4-BE49-F238E27FC236}">
                  <a16:creationId xmlns:a16="http://schemas.microsoft.com/office/drawing/2014/main" id="{69A23FDF-24BE-4DA9-9FFB-8A89AB391C72}"/>
                </a:ext>
              </a:extLst>
            </p:cNvPr>
            <p:cNvCxnSpPr/>
            <p:nvPr/>
          </p:nvCxnSpPr>
          <p:spPr bwMode="gray">
            <a:xfrm>
              <a:off x="2804814" y="2363653"/>
              <a:ext cx="82296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B79F6A-223D-4445-B157-7A52E7534335}"/>
                </a:ext>
              </a:extLst>
            </p:cNvPr>
            <p:cNvSpPr txBox="1"/>
            <p:nvPr/>
          </p:nvSpPr>
          <p:spPr bwMode="gray">
            <a:xfrm>
              <a:off x="2659990" y="2439123"/>
              <a:ext cx="1092672" cy="492443"/>
            </a:xfrm>
            <a:prstGeom prst="rect">
              <a:avLst/>
            </a:prstGeom>
            <a:noFill/>
          </p:spPr>
          <p:txBody>
            <a:bodyPr wrap="square" lIns="0" tIns="0" rIns="0" bIns="0" rtlCol="0">
              <a:spAutoFit/>
            </a:bodyPr>
            <a:lstStyle/>
            <a:p>
              <a:pPr algn="ctr">
                <a:spcBef>
                  <a:spcPts val="500"/>
                </a:spcBef>
              </a:pPr>
              <a:r>
                <a:rPr lang="en-US" sz="800" i="1" dirty="0">
                  <a:solidFill>
                    <a:schemeClr val="bg1"/>
                  </a:solidFill>
                </a:rPr>
                <a:t>Capability Oversight Designed to Guide Continual Campus Progress</a:t>
              </a:r>
            </a:p>
          </p:txBody>
        </p:sp>
        <p:sp>
          <p:nvSpPr>
            <p:cNvPr id="24" name="TextBox 23">
              <a:extLst>
                <a:ext uri="{FF2B5EF4-FFF2-40B4-BE49-F238E27FC236}">
                  <a16:creationId xmlns:a16="http://schemas.microsoft.com/office/drawing/2014/main" id="{FD902946-83CD-4619-90F7-CCA051FE1CFF}"/>
                </a:ext>
              </a:extLst>
            </p:cNvPr>
            <p:cNvSpPr txBox="1"/>
            <p:nvPr/>
          </p:nvSpPr>
          <p:spPr bwMode="gray">
            <a:xfrm rot="18783910">
              <a:off x="2166859" y="1728268"/>
              <a:ext cx="717682" cy="197635"/>
            </a:xfrm>
            <a:prstGeom prst="rect">
              <a:avLst/>
            </a:prstGeom>
            <a:noFill/>
          </p:spPr>
          <p:txBody>
            <a:bodyPr wrap="square" lIns="0" tIns="0" rIns="0" bIns="0" rtlCol="0">
              <a:prstTxWarp prst="textArchUp">
                <a:avLst>
                  <a:gd name="adj" fmla="val 12072026"/>
                </a:avLst>
              </a:prstTxWarp>
              <a:spAutoFit/>
            </a:bodyPr>
            <a:lstStyle/>
            <a:p>
              <a:pPr algn="ctr">
                <a:spcBef>
                  <a:spcPts val="500"/>
                </a:spcBef>
              </a:pPr>
              <a:r>
                <a:rPr lang="en-US" sz="850" dirty="0">
                  <a:solidFill>
                    <a:schemeClr val="bg1"/>
                  </a:solidFill>
                </a:rPr>
                <a:t>Prioritization</a:t>
              </a:r>
            </a:p>
          </p:txBody>
        </p:sp>
        <p:pic>
          <p:nvPicPr>
            <p:cNvPr id="25" name="Picture 24">
              <a:extLst>
                <a:ext uri="{FF2B5EF4-FFF2-40B4-BE49-F238E27FC236}">
                  <a16:creationId xmlns:a16="http://schemas.microsoft.com/office/drawing/2014/main" id="{BD22C683-DF99-436C-AEC6-6D0CDF200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434" y="1303059"/>
              <a:ext cx="349717" cy="303088"/>
            </a:xfrm>
            <a:prstGeom prst="rect">
              <a:avLst/>
            </a:prstGeom>
          </p:spPr>
        </p:pic>
        <p:pic>
          <p:nvPicPr>
            <p:cNvPr id="26" name="Picture 25">
              <a:extLst>
                <a:ext uri="{FF2B5EF4-FFF2-40B4-BE49-F238E27FC236}">
                  <a16:creationId xmlns:a16="http://schemas.microsoft.com/office/drawing/2014/main" id="{39E05FFB-9A99-4599-AE9F-84C27B87EB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88" y="2329744"/>
              <a:ext cx="366223" cy="318614"/>
            </a:xfrm>
            <a:prstGeom prst="rect">
              <a:avLst/>
            </a:prstGeom>
          </p:spPr>
        </p:pic>
        <p:sp>
          <p:nvSpPr>
            <p:cNvPr id="14" name="Rectangle 13">
              <a:extLst>
                <a:ext uri="{FF2B5EF4-FFF2-40B4-BE49-F238E27FC236}">
                  <a16:creationId xmlns:a16="http://schemas.microsoft.com/office/drawing/2014/main" id="{2194621F-AB02-4DF2-9740-0EB1F262ADA5}"/>
                </a:ext>
              </a:extLst>
            </p:cNvPr>
            <p:cNvSpPr/>
            <p:nvPr/>
          </p:nvSpPr>
          <p:spPr bwMode="gray">
            <a:xfrm>
              <a:off x="1935738" y="2315685"/>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6" name="Picture 55">
              <a:extLst>
                <a:ext uri="{FF2B5EF4-FFF2-40B4-BE49-F238E27FC236}">
                  <a16:creationId xmlns:a16="http://schemas.microsoft.com/office/drawing/2014/main" id="{C5EE352E-34BB-4B54-A66E-1518687C88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1916113" y="2366009"/>
              <a:ext cx="457200" cy="280416"/>
            </a:xfrm>
            <a:prstGeom prst="rect">
              <a:avLst/>
            </a:prstGeom>
          </p:spPr>
        </p:pic>
      </p:grpSp>
      <p:sp>
        <p:nvSpPr>
          <p:cNvPr id="58" name="Bottom Left">
            <a:extLst>
              <a:ext uri="{FF2B5EF4-FFF2-40B4-BE49-F238E27FC236}">
                <a16:creationId xmlns:a16="http://schemas.microsoft.com/office/drawing/2014/main" id="{F4B84538-AF32-4FAA-AA6D-5724CC53F264}"/>
              </a:ext>
            </a:extLst>
          </p:cNvPr>
          <p:cNvSpPr/>
          <p:nvPr/>
        </p:nvSpPr>
        <p:spPr bwMode="gray">
          <a:xfrm rot="1728187">
            <a:off x="1653830" y="991632"/>
            <a:ext cx="3166843" cy="3190085"/>
          </a:xfrm>
          <a:prstGeom prst="arc">
            <a:avLst>
              <a:gd name="adj1" fmla="val 18882992"/>
              <a:gd name="adj2" fmla="val 20620812"/>
            </a:avLst>
          </a:prstGeom>
          <a:noFill/>
          <a:ln w="12700" cap="flat" cmpd="sng" algn="ctr">
            <a:solidFill>
              <a:schemeClr val="tx2"/>
            </a:solidFill>
            <a:prstDash val="dash"/>
            <a:round/>
            <a:headEnd type="none" w="med" len="med"/>
            <a:tailEnd type="triangle"/>
          </a:ln>
          <a:effectLst/>
        </p:spPr>
        <p:txBody>
          <a:bodyPr rtlCol="0" anchor="ctr"/>
          <a:lstStyle/>
          <a:p>
            <a:pPr algn="ctr"/>
            <a:endParaRPr lang="en-US"/>
          </a:p>
        </p:txBody>
      </p:sp>
    </p:spTree>
    <p:extLst>
      <p:ext uri="{BB962C8B-B14F-4D97-AF65-F5344CB8AC3E}">
        <p14:creationId xmlns:p14="http://schemas.microsoft.com/office/powerpoint/2010/main" val="371096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3"/>
          </p:nvPr>
        </p:nvSpPr>
        <p:spPr/>
        <p:txBody>
          <a:bodyPr/>
          <a:lstStyle/>
          <a:p>
            <a:r>
              <a:rPr lang="en-US" dirty="0"/>
              <a:t>Higher Education’s Data Revolution</a:t>
            </a:r>
          </a:p>
        </p:txBody>
      </p:sp>
      <p:sp>
        <p:nvSpPr>
          <p:cNvPr id="22" name="Title 21"/>
          <p:cNvSpPr>
            <a:spLocks noGrp="1"/>
          </p:cNvSpPr>
          <p:nvPr>
            <p:ph type="title"/>
          </p:nvPr>
        </p:nvSpPr>
        <p:spPr/>
        <p:txBody>
          <a:bodyPr/>
          <a:lstStyle/>
          <a:p>
            <a:r>
              <a:rPr lang="en-US" dirty="0"/>
              <a:t>1</a:t>
            </a:r>
          </a:p>
        </p:txBody>
      </p:sp>
      <p:sp>
        <p:nvSpPr>
          <p:cNvPr id="24" name="Text Placeholder 23"/>
          <p:cNvSpPr>
            <a:spLocks noGrp="1"/>
          </p:cNvSpPr>
          <p:nvPr>
            <p:ph type="body" sz="quarter" idx="17"/>
          </p:nvPr>
        </p:nvSpPr>
        <p:spPr/>
        <p:txBody>
          <a:bodyPr/>
          <a:lstStyle/>
          <a:p>
            <a:r>
              <a:rPr lang="en-US" dirty="0"/>
              <a:t>2</a:t>
            </a:r>
          </a:p>
        </p:txBody>
      </p:sp>
      <p:sp>
        <p:nvSpPr>
          <p:cNvPr id="25" name="Text Placeholder 24"/>
          <p:cNvSpPr>
            <a:spLocks noGrp="1"/>
          </p:cNvSpPr>
          <p:nvPr>
            <p:ph type="body" sz="quarter" idx="18"/>
          </p:nvPr>
        </p:nvSpPr>
        <p:spPr/>
        <p:txBody>
          <a:bodyPr/>
          <a:lstStyle/>
          <a:p>
            <a:r>
              <a:rPr lang="en-US" dirty="0"/>
              <a:t>Data Governance: The Key to Turning Data into Value</a:t>
            </a:r>
          </a:p>
        </p:txBody>
      </p:sp>
      <p:sp>
        <p:nvSpPr>
          <p:cNvPr id="26" name="Text Placeholder 25"/>
          <p:cNvSpPr>
            <a:spLocks noGrp="1"/>
          </p:cNvSpPr>
          <p:nvPr>
            <p:ph type="body" sz="quarter" idx="19"/>
          </p:nvPr>
        </p:nvSpPr>
        <p:spPr/>
        <p:txBody>
          <a:bodyPr/>
          <a:lstStyle/>
          <a:p>
            <a:r>
              <a:rPr lang="en-US" dirty="0"/>
              <a:t>3</a:t>
            </a:r>
          </a:p>
        </p:txBody>
      </p:sp>
      <p:sp>
        <p:nvSpPr>
          <p:cNvPr id="27" name="Text Placeholder 26"/>
          <p:cNvSpPr>
            <a:spLocks noGrp="1"/>
          </p:cNvSpPr>
          <p:nvPr>
            <p:ph type="body" sz="quarter" idx="20"/>
          </p:nvPr>
        </p:nvSpPr>
        <p:spPr/>
        <p:txBody>
          <a:bodyPr/>
          <a:lstStyle/>
          <a:p>
            <a:r>
              <a:rPr lang="en-US" dirty="0"/>
              <a:t>The Perils of a Data Wild West</a:t>
            </a:r>
          </a:p>
        </p:txBody>
      </p:sp>
      <p:sp>
        <p:nvSpPr>
          <p:cNvPr id="28" name="Text Placeholder 27"/>
          <p:cNvSpPr>
            <a:spLocks noGrp="1"/>
          </p:cNvSpPr>
          <p:nvPr>
            <p:ph type="body" sz="quarter" idx="21"/>
          </p:nvPr>
        </p:nvSpPr>
        <p:spPr/>
        <p:txBody>
          <a:bodyPr/>
          <a:lstStyle/>
          <a:p>
            <a:r>
              <a:rPr lang="en-US" dirty="0"/>
              <a:t>4</a:t>
            </a:r>
          </a:p>
        </p:txBody>
      </p:sp>
      <p:sp>
        <p:nvSpPr>
          <p:cNvPr id="29" name="Text Placeholder 28"/>
          <p:cNvSpPr>
            <a:spLocks noGrp="1"/>
          </p:cNvSpPr>
          <p:nvPr>
            <p:ph type="body" sz="quarter" idx="22"/>
          </p:nvPr>
        </p:nvSpPr>
        <p:spPr/>
        <p:txBody>
          <a:bodyPr/>
          <a:lstStyle/>
          <a:p>
            <a:r>
              <a:rPr lang="en-US" dirty="0"/>
              <a:t>A Better Way: Supporting Institutional Data Governance</a:t>
            </a:r>
          </a:p>
        </p:txBody>
      </p:sp>
    </p:spTree>
    <p:custDataLst>
      <p:tags r:id="rId1"/>
    </p:custDataLst>
    <p:extLst>
      <p:ext uri="{BB962C8B-B14F-4D97-AF65-F5344CB8AC3E}">
        <p14:creationId xmlns:p14="http://schemas.microsoft.com/office/powerpoint/2010/main" val="1640788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57BF5-CFB2-4020-A98E-AE7AD56F65AE}"/>
              </a:ext>
            </a:extLst>
          </p:cNvPr>
          <p:cNvSpPr>
            <a:spLocks noGrp="1"/>
          </p:cNvSpPr>
          <p:nvPr>
            <p:ph type="body" sz="quarter" idx="15"/>
          </p:nvPr>
        </p:nvSpPr>
        <p:spPr>
          <a:xfrm>
            <a:off x="280194" y="640267"/>
            <a:ext cx="5930105" cy="369332"/>
          </a:xfrm>
        </p:spPr>
        <p:txBody>
          <a:bodyPr/>
          <a:lstStyle/>
          <a:p>
            <a:r>
              <a:rPr lang="en-US" dirty="0"/>
              <a:t>Campus Community Must Embrace Strategy and Workflows to Drive Change</a:t>
            </a:r>
          </a:p>
        </p:txBody>
      </p:sp>
      <p:sp>
        <p:nvSpPr>
          <p:cNvPr id="3" name="Text Placeholder 2">
            <a:extLst>
              <a:ext uri="{FF2B5EF4-FFF2-40B4-BE49-F238E27FC236}">
                <a16:creationId xmlns:a16="http://schemas.microsoft.com/office/drawing/2014/main" id="{8B9A293B-FD61-48E1-8CC7-A80E64F6478F}"/>
              </a:ext>
            </a:extLst>
          </p:cNvPr>
          <p:cNvSpPr>
            <a:spLocks noGrp="1"/>
          </p:cNvSpPr>
          <p:nvPr>
            <p:ph type="body" sz="quarter" idx="16"/>
          </p:nvPr>
        </p:nvSpPr>
        <p:spPr/>
        <p:txBody>
          <a:bodyPr/>
          <a:lstStyle/>
          <a:p>
            <a:r>
              <a:rPr lang="en-US" dirty="0"/>
              <a:t>What Can We Do to Support Change?</a:t>
            </a:r>
          </a:p>
        </p:txBody>
      </p:sp>
      <p:sp>
        <p:nvSpPr>
          <p:cNvPr id="4" name="Text Placeholder 3">
            <a:extLst>
              <a:ext uri="{FF2B5EF4-FFF2-40B4-BE49-F238E27FC236}">
                <a16:creationId xmlns:a16="http://schemas.microsoft.com/office/drawing/2014/main" id="{297E7A30-E006-4E26-93D2-D0927B632B3C}"/>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93AA24E4-86BF-460B-84E7-75B0E2558DFC}"/>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39F65D00-077F-4D45-A83C-76B5E6AA2CAF}"/>
              </a:ext>
            </a:extLst>
          </p:cNvPr>
          <p:cNvSpPr>
            <a:spLocks noGrp="1"/>
          </p:cNvSpPr>
          <p:nvPr>
            <p:ph type="title"/>
          </p:nvPr>
        </p:nvSpPr>
        <p:spPr/>
        <p:txBody>
          <a:bodyPr/>
          <a:lstStyle/>
          <a:p>
            <a:r>
              <a:rPr lang="en-US" dirty="0"/>
              <a:t>Advocate for Standards, Support Working Groups</a:t>
            </a:r>
          </a:p>
        </p:txBody>
      </p:sp>
      <p:sp>
        <p:nvSpPr>
          <p:cNvPr id="46" name="Text Placeholder 1">
            <a:extLst>
              <a:ext uri="{FF2B5EF4-FFF2-40B4-BE49-F238E27FC236}">
                <a16:creationId xmlns:a16="http://schemas.microsoft.com/office/drawing/2014/main" id="{C484F63D-47B6-4ADB-958D-1BDD2C933AF9}"/>
              </a:ext>
            </a:extLst>
          </p:cNvPr>
          <p:cNvSpPr txBox="1">
            <a:spLocks/>
          </p:cNvSpPr>
          <p:nvPr/>
        </p:nvSpPr>
        <p:spPr bwMode="gray">
          <a:xfrm>
            <a:off x="510332" y="1963781"/>
            <a:ext cx="2347861" cy="109773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Promote all campus data as a shared institutional asset</a:t>
            </a:r>
          </a:p>
          <a:p>
            <a:r>
              <a:rPr lang="en-US" dirty="0"/>
              <a:t>Advocate for campus-wide data strategy with institutional peers </a:t>
            </a:r>
          </a:p>
          <a:p>
            <a:r>
              <a:rPr lang="en-US" dirty="0"/>
              <a:t>Communicate data quality feedback and emerging data needs to governance groups</a:t>
            </a:r>
          </a:p>
        </p:txBody>
      </p:sp>
      <p:sp>
        <p:nvSpPr>
          <p:cNvPr id="47" name="Text Placeholder 1">
            <a:extLst>
              <a:ext uri="{FF2B5EF4-FFF2-40B4-BE49-F238E27FC236}">
                <a16:creationId xmlns:a16="http://schemas.microsoft.com/office/drawing/2014/main" id="{F82B71B4-675F-43CB-82CA-141454EEAF57}"/>
              </a:ext>
            </a:extLst>
          </p:cNvPr>
          <p:cNvSpPr txBox="1">
            <a:spLocks/>
          </p:cNvSpPr>
          <p:nvPr/>
        </p:nvSpPr>
        <p:spPr bwMode="gray">
          <a:xfrm>
            <a:off x="3660249" y="1960006"/>
            <a:ext cx="2230219" cy="109773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Partner with data governance group to provide insight into business logic, existing data definitions</a:t>
            </a:r>
          </a:p>
          <a:p>
            <a:r>
              <a:rPr lang="en-US" dirty="0"/>
              <a:t>Adopt central definitions for unit-level analyses, decision-making</a:t>
            </a:r>
          </a:p>
          <a:p>
            <a:r>
              <a:rPr lang="en-US" dirty="0"/>
              <a:t>Promote better data hygiene for data collection and input</a:t>
            </a:r>
          </a:p>
        </p:txBody>
      </p:sp>
      <p:sp>
        <p:nvSpPr>
          <p:cNvPr id="48" name="Chord 47">
            <a:extLst>
              <a:ext uri="{FF2B5EF4-FFF2-40B4-BE49-F238E27FC236}">
                <a16:creationId xmlns:a16="http://schemas.microsoft.com/office/drawing/2014/main" id="{38EE7EB3-43B1-4F1A-8942-24099146FF4A}"/>
              </a:ext>
            </a:extLst>
          </p:cNvPr>
          <p:cNvSpPr/>
          <p:nvPr/>
        </p:nvSpPr>
        <p:spPr bwMode="gray">
          <a:xfrm>
            <a:off x="2699588" y="2933736"/>
            <a:ext cx="996997" cy="994809"/>
          </a:xfrm>
          <a:prstGeom prst="chord">
            <a:avLst>
              <a:gd name="adj1" fmla="val 5460909"/>
              <a:gd name="adj2" fmla="val 16121543"/>
            </a:avLst>
          </a:prstGeom>
          <a:solidFill>
            <a:schemeClr val="accent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9" name="Chord 48">
            <a:extLst>
              <a:ext uri="{FF2B5EF4-FFF2-40B4-BE49-F238E27FC236}">
                <a16:creationId xmlns:a16="http://schemas.microsoft.com/office/drawing/2014/main" id="{3906129B-7D91-442F-8C2B-C7617778FF04}"/>
              </a:ext>
            </a:extLst>
          </p:cNvPr>
          <p:cNvSpPr/>
          <p:nvPr/>
        </p:nvSpPr>
        <p:spPr bwMode="gray">
          <a:xfrm flipH="1">
            <a:off x="2699588" y="2933736"/>
            <a:ext cx="996997" cy="994809"/>
          </a:xfrm>
          <a:prstGeom prst="chord">
            <a:avLst>
              <a:gd name="adj1" fmla="val 5460909"/>
              <a:gd name="adj2" fmla="val 16121543"/>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0" name="Rectangle 49">
            <a:extLst>
              <a:ext uri="{FF2B5EF4-FFF2-40B4-BE49-F238E27FC236}">
                <a16:creationId xmlns:a16="http://schemas.microsoft.com/office/drawing/2014/main" id="{8A06F89D-30F5-4187-A8DB-4F8A994A4035}"/>
              </a:ext>
            </a:extLst>
          </p:cNvPr>
          <p:cNvSpPr/>
          <p:nvPr/>
        </p:nvSpPr>
        <p:spPr bwMode="gray">
          <a:xfrm>
            <a:off x="287796" y="1361774"/>
            <a:ext cx="45719" cy="21771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BE197E53-0866-4FB1-AC05-EE0346DC62B1}"/>
              </a:ext>
            </a:extLst>
          </p:cNvPr>
          <p:cNvSpPr/>
          <p:nvPr/>
        </p:nvSpPr>
        <p:spPr bwMode="gray">
          <a:xfrm>
            <a:off x="6077269" y="1361772"/>
            <a:ext cx="45719" cy="21771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52119B31-66DB-4E1A-AF80-596BEDCEBA04}"/>
              </a:ext>
            </a:extLst>
          </p:cNvPr>
          <p:cNvSpPr/>
          <p:nvPr/>
        </p:nvSpPr>
        <p:spPr bwMode="gray">
          <a:xfrm rot="10800000" flipH="1" flipV="1">
            <a:off x="2752835" y="2983738"/>
            <a:ext cx="894805" cy="894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entagon 11">
            <a:extLst>
              <a:ext uri="{FF2B5EF4-FFF2-40B4-BE49-F238E27FC236}">
                <a16:creationId xmlns:a16="http://schemas.microsoft.com/office/drawing/2014/main" id="{5655D588-E4B5-421E-AEC1-4B6B7536E8B4}"/>
              </a:ext>
            </a:extLst>
          </p:cNvPr>
          <p:cNvSpPr/>
          <p:nvPr/>
        </p:nvSpPr>
        <p:spPr bwMode="gray">
          <a:xfrm rot="10800000">
            <a:off x="3535047" y="3323400"/>
            <a:ext cx="2542222" cy="215473"/>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Pentagon 12">
            <a:extLst>
              <a:ext uri="{FF2B5EF4-FFF2-40B4-BE49-F238E27FC236}">
                <a16:creationId xmlns:a16="http://schemas.microsoft.com/office/drawing/2014/main" id="{B99A0848-EAA4-4C38-A510-FA24E5F8D7A5}"/>
              </a:ext>
            </a:extLst>
          </p:cNvPr>
          <p:cNvSpPr/>
          <p:nvPr/>
        </p:nvSpPr>
        <p:spPr bwMode="gray">
          <a:xfrm>
            <a:off x="328350" y="3323404"/>
            <a:ext cx="2541310" cy="21547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A9956EB-3DFE-441B-A89E-D9D1010F86AE}"/>
              </a:ext>
            </a:extLst>
          </p:cNvPr>
          <p:cNvSpPr txBox="1"/>
          <p:nvPr/>
        </p:nvSpPr>
        <p:spPr bwMode="gray">
          <a:xfrm>
            <a:off x="3649595" y="3351853"/>
            <a:ext cx="2370551" cy="153888"/>
          </a:xfrm>
          <a:prstGeom prst="rect">
            <a:avLst/>
          </a:prstGeom>
          <a:noFill/>
        </p:spPr>
        <p:txBody>
          <a:bodyPr wrap="square" lIns="0" tIns="0" rIns="0" bIns="0" rtlCol="0">
            <a:spAutoFit/>
          </a:bodyPr>
          <a:lstStyle/>
          <a:p>
            <a:pPr algn="ctr"/>
            <a:r>
              <a:rPr lang="en-US" sz="1000" b="1" dirty="0">
                <a:solidFill>
                  <a:schemeClr val="bg1"/>
                </a:solidFill>
              </a:rPr>
              <a:t>Data Governance Work</a:t>
            </a:r>
          </a:p>
        </p:txBody>
      </p:sp>
      <p:sp>
        <p:nvSpPr>
          <p:cNvPr id="56" name="TextBox 55">
            <a:extLst>
              <a:ext uri="{FF2B5EF4-FFF2-40B4-BE49-F238E27FC236}">
                <a16:creationId xmlns:a16="http://schemas.microsoft.com/office/drawing/2014/main" id="{125CD441-E5D9-460D-A1AC-8503AC1E183B}"/>
              </a:ext>
            </a:extLst>
          </p:cNvPr>
          <p:cNvSpPr txBox="1"/>
          <p:nvPr/>
        </p:nvSpPr>
        <p:spPr bwMode="gray">
          <a:xfrm>
            <a:off x="375650" y="3351853"/>
            <a:ext cx="2360563" cy="153888"/>
          </a:xfrm>
          <a:prstGeom prst="rect">
            <a:avLst/>
          </a:prstGeom>
          <a:noFill/>
        </p:spPr>
        <p:txBody>
          <a:bodyPr wrap="square" lIns="0" tIns="0" rIns="0" bIns="0" rtlCol="0">
            <a:spAutoFit/>
          </a:bodyPr>
          <a:lstStyle/>
          <a:p>
            <a:pPr algn="ctr"/>
            <a:r>
              <a:rPr lang="en-US" sz="1000" b="1" dirty="0">
                <a:solidFill>
                  <a:schemeClr val="bg1"/>
                </a:solidFill>
              </a:rPr>
              <a:t>Data Governance Strategy</a:t>
            </a:r>
          </a:p>
        </p:txBody>
      </p:sp>
      <p:pic>
        <p:nvPicPr>
          <p:cNvPr id="58" name="Picture 4">
            <a:extLst>
              <a:ext uri="{FF2B5EF4-FFF2-40B4-BE49-F238E27FC236}">
                <a16:creationId xmlns:a16="http://schemas.microsoft.com/office/drawing/2014/main" id="{A0FB104B-7EBD-4796-9126-5E9AFFD552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3659310" y="1483525"/>
            <a:ext cx="298704" cy="365760"/>
          </a:xfrm>
          <a:prstGeom prst="rect">
            <a:avLst/>
          </a:prstGeom>
          <a:noFill/>
          <a:extLst>
            <a:ext uri="{909E8E84-426E-40DD-AFC4-6F175D3DCCD1}">
              <a14:hiddenFill xmlns:a14="http://schemas.microsoft.com/office/drawing/2010/main">
                <a:solidFill>
                  <a:srgbClr val="FFFFFF"/>
                </a:solidFill>
              </a14:hiddenFill>
            </a:ext>
          </a:extLst>
        </p:spPr>
      </p:pic>
      <p:sp>
        <p:nvSpPr>
          <p:cNvPr id="60" name="Text Placeholder 3">
            <a:extLst>
              <a:ext uri="{FF2B5EF4-FFF2-40B4-BE49-F238E27FC236}">
                <a16:creationId xmlns:a16="http://schemas.microsoft.com/office/drawing/2014/main" id="{2C0AFAA0-B46C-43B1-983A-C57AB3C66EC8}"/>
              </a:ext>
            </a:extLst>
          </p:cNvPr>
          <p:cNvSpPr txBox="1">
            <a:spLocks/>
          </p:cNvSpPr>
          <p:nvPr/>
        </p:nvSpPr>
        <p:spPr bwMode="gray">
          <a:xfrm>
            <a:off x="1037337" y="1512517"/>
            <a:ext cx="1591301" cy="3077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Embrace Institutional Data Strategy</a:t>
            </a:r>
          </a:p>
        </p:txBody>
      </p:sp>
      <p:sp>
        <p:nvSpPr>
          <p:cNvPr id="61" name="Text Placeholder 4">
            <a:extLst>
              <a:ext uri="{FF2B5EF4-FFF2-40B4-BE49-F238E27FC236}">
                <a16:creationId xmlns:a16="http://schemas.microsoft.com/office/drawing/2014/main" id="{0A13E403-6F0E-4C6C-904E-33BEE9634F3C}"/>
              </a:ext>
            </a:extLst>
          </p:cNvPr>
          <p:cNvSpPr txBox="1">
            <a:spLocks/>
          </p:cNvSpPr>
          <p:nvPr/>
        </p:nvSpPr>
        <p:spPr bwMode="gray">
          <a:xfrm>
            <a:off x="4064977" y="1512517"/>
            <a:ext cx="1711335" cy="3077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Support Data Quality Improvement Efforts</a:t>
            </a:r>
          </a:p>
        </p:txBody>
      </p:sp>
      <p:cxnSp>
        <p:nvCxnSpPr>
          <p:cNvPr id="62" name="Straight Arrow Connector 61">
            <a:extLst>
              <a:ext uri="{FF2B5EF4-FFF2-40B4-BE49-F238E27FC236}">
                <a16:creationId xmlns:a16="http://schemas.microsoft.com/office/drawing/2014/main" id="{E04380C8-C10A-414D-A5F3-E9BE5A76B2B4}"/>
              </a:ext>
            </a:extLst>
          </p:cNvPr>
          <p:cNvCxnSpPr/>
          <p:nvPr/>
        </p:nvCxnSpPr>
        <p:spPr bwMode="gray">
          <a:xfrm>
            <a:off x="2877502" y="1666405"/>
            <a:ext cx="475296" cy="0"/>
          </a:xfrm>
          <a:prstGeom prst="straightConnector1">
            <a:avLst/>
          </a:prstGeom>
          <a:ln w="12700">
            <a:solidFill>
              <a:schemeClr val="tx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pic>
        <p:nvPicPr>
          <p:cNvPr id="68" name="Picture 67">
            <a:extLst>
              <a:ext uri="{FF2B5EF4-FFF2-40B4-BE49-F238E27FC236}">
                <a16:creationId xmlns:a16="http://schemas.microsoft.com/office/drawing/2014/main" id="{850B19C0-FBD5-4B08-BC21-1C10E0493EDC}"/>
              </a:ext>
            </a:extLst>
          </p:cNvPr>
          <p:cNvPicPr>
            <a:picLocks noChangeAspect="1"/>
          </p:cNvPicPr>
          <p:nvPr/>
        </p:nvPicPr>
        <p:blipFill>
          <a:blip r:embed="rId4"/>
          <a:stretch>
            <a:fillRect/>
          </a:stretch>
        </p:blipFill>
        <p:spPr>
          <a:xfrm>
            <a:off x="2887497" y="3122987"/>
            <a:ext cx="611619" cy="611619"/>
          </a:xfrm>
          <a:prstGeom prst="rect">
            <a:avLst/>
          </a:prstGeom>
        </p:spPr>
      </p:pic>
      <p:pic>
        <p:nvPicPr>
          <p:cNvPr id="70" name="Picture 69">
            <a:extLst>
              <a:ext uri="{FF2B5EF4-FFF2-40B4-BE49-F238E27FC236}">
                <a16:creationId xmlns:a16="http://schemas.microsoft.com/office/drawing/2014/main" id="{AAA21673-950B-424D-A05A-75737B1D3E0C}"/>
              </a:ext>
            </a:extLst>
          </p:cNvPr>
          <p:cNvPicPr>
            <a:picLocks noChangeAspect="1"/>
          </p:cNvPicPr>
          <p:nvPr/>
        </p:nvPicPr>
        <p:blipFill>
          <a:blip r:embed="rId5"/>
          <a:stretch>
            <a:fillRect/>
          </a:stretch>
        </p:blipFill>
        <p:spPr>
          <a:xfrm>
            <a:off x="510332" y="1482971"/>
            <a:ext cx="427884" cy="370833"/>
          </a:xfrm>
          <a:prstGeom prst="rect">
            <a:avLst/>
          </a:prstGeom>
        </p:spPr>
      </p:pic>
    </p:spTree>
    <p:extLst>
      <p:ext uri="{BB962C8B-B14F-4D97-AF65-F5344CB8AC3E}">
        <p14:creationId xmlns:p14="http://schemas.microsoft.com/office/powerpoint/2010/main" val="3714430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D453A2-6285-4613-92B3-2A4C2325A763}"/>
              </a:ext>
            </a:extLst>
          </p:cNvPr>
          <p:cNvSpPr>
            <a:spLocks noGrp="1"/>
          </p:cNvSpPr>
          <p:nvPr>
            <p:ph type="body" sz="quarter" idx="15"/>
          </p:nvPr>
        </p:nvSpPr>
        <p:spPr>
          <a:xfrm>
            <a:off x="280195" y="640267"/>
            <a:ext cx="5842794" cy="184666"/>
          </a:xfrm>
        </p:spPr>
        <p:txBody>
          <a:bodyPr/>
          <a:lstStyle/>
          <a:p>
            <a:r>
              <a:rPr lang="en-US" dirty="0"/>
              <a:t>End-to-End Support for Establishing Agile, Sustainable Data Governance</a:t>
            </a:r>
          </a:p>
        </p:txBody>
      </p:sp>
      <p:sp>
        <p:nvSpPr>
          <p:cNvPr id="3" name="Text Placeholder 2">
            <a:extLst>
              <a:ext uri="{FF2B5EF4-FFF2-40B4-BE49-F238E27FC236}">
                <a16:creationId xmlns:a16="http://schemas.microsoft.com/office/drawing/2014/main" id="{44E53250-C600-4D32-9A31-C8CC8C8D52C9}"/>
              </a:ext>
            </a:extLst>
          </p:cNvPr>
          <p:cNvSpPr>
            <a:spLocks noGrp="1"/>
          </p:cNvSpPr>
          <p:nvPr>
            <p:ph type="body" sz="quarter" idx="16"/>
          </p:nvPr>
        </p:nvSpPr>
        <p:spPr/>
        <p:txBody>
          <a:bodyPr/>
          <a:lstStyle/>
          <a:p>
            <a:r>
              <a:rPr lang="en-US" dirty="0"/>
              <a:t>How Can EAB Help?</a:t>
            </a:r>
          </a:p>
        </p:txBody>
      </p:sp>
      <p:sp>
        <p:nvSpPr>
          <p:cNvPr id="4" name="Text Placeholder 3">
            <a:extLst>
              <a:ext uri="{FF2B5EF4-FFF2-40B4-BE49-F238E27FC236}">
                <a16:creationId xmlns:a16="http://schemas.microsoft.com/office/drawing/2014/main" id="{20E9F0BA-C829-4F82-A3A1-769CD9230249}"/>
              </a:ext>
            </a:extLst>
          </p:cNvPr>
          <p:cNvSpPr>
            <a:spLocks noGrp="1"/>
          </p:cNvSpPr>
          <p:nvPr>
            <p:ph type="body" sz="quarter" idx="18"/>
          </p:nvPr>
        </p:nvSpPr>
        <p:spPr>
          <a:xfrm>
            <a:off x="5140230" y="4672325"/>
            <a:ext cx="1252728" cy="123111"/>
          </a:xfrm>
        </p:spPr>
        <p:txBody>
          <a:bodyPr/>
          <a:lstStyle/>
          <a:p>
            <a:r>
              <a:rPr lang="en-US" dirty="0"/>
              <a:t>Source: EAB interviews and analysis.</a:t>
            </a:r>
          </a:p>
        </p:txBody>
      </p:sp>
      <p:sp>
        <p:nvSpPr>
          <p:cNvPr id="6" name="Title 5">
            <a:extLst>
              <a:ext uri="{FF2B5EF4-FFF2-40B4-BE49-F238E27FC236}">
                <a16:creationId xmlns:a16="http://schemas.microsoft.com/office/drawing/2014/main" id="{D0E4CF68-2A09-4BE7-8314-61501E2EA2F2}"/>
              </a:ext>
            </a:extLst>
          </p:cNvPr>
          <p:cNvSpPr>
            <a:spLocks noGrp="1"/>
          </p:cNvSpPr>
          <p:nvPr>
            <p:ph type="title"/>
          </p:nvPr>
        </p:nvSpPr>
        <p:spPr>
          <a:xfrm>
            <a:off x="280194" y="317005"/>
            <a:ext cx="5486400" cy="249299"/>
          </a:xfrm>
        </p:spPr>
        <p:txBody>
          <a:bodyPr/>
          <a:lstStyle/>
          <a:p>
            <a:r>
              <a:rPr lang="en-US" dirty="0"/>
              <a:t>Data Governance Center of Excellence</a:t>
            </a:r>
          </a:p>
        </p:txBody>
      </p:sp>
      <p:sp>
        <p:nvSpPr>
          <p:cNvPr id="8" name="TextBox 7">
            <a:extLst>
              <a:ext uri="{FF2B5EF4-FFF2-40B4-BE49-F238E27FC236}">
                <a16:creationId xmlns:a16="http://schemas.microsoft.com/office/drawing/2014/main" id="{A2BBD210-4AFC-4312-973D-848704508561}"/>
              </a:ext>
            </a:extLst>
          </p:cNvPr>
          <p:cNvSpPr txBox="1"/>
          <p:nvPr/>
        </p:nvSpPr>
        <p:spPr bwMode="gray">
          <a:xfrm>
            <a:off x="463837" y="1971588"/>
            <a:ext cx="1546362" cy="492443"/>
          </a:xfrm>
          <a:prstGeom prst="rect">
            <a:avLst/>
          </a:prstGeom>
          <a:noFill/>
        </p:spPr>
        <p:txBody>
          <a:bodyPr wrap="square" lIns="0" tIns="0" rIns="0" bIns="0" rtlCol="0">
            <a:spAutoFit/>
          </a:bodyPr>
          <a:lstStyle/>
          <a:p>
            <a:pPr algn="ctr">
              <a:spcBef>
                <a:spcPts val="500"/>
              </a:spcBef>
            </a:pPr>
            <a:r>
              <a:rPr lang="en-US" sz="800" i="1" dirty="0"/>
              <a:t>Assemble the appropriate groups to provide oversight, and determine policies and implementation workflows.</a:t>
            </a:r>
          </a:p>
        </p:txBody>
      </p:sp>
      <p:sp>
        <p:nvSpPr>
          <p:cNvPr id="9" name="TextBox 8">
            <a:extLst>
              <a:ext uri="{FF2B5EF4-FFF2-40B4-BE49-F238E27FC236}">
                <a16:creationId xmlns:a16="http://schemas.microsoft.com/office/drawing/2014/main" id="{9E30EE51-0281-43CC-879A-88FB522FE83B}"/>
              </a:ext>
            </a:extLst>
          </p:cNvPr>
          <p:cNvSpPr txBox="1"/>
          <p:nvPr/>
        </p:nvSpPr>
        <p:spPr bwMode="gray">
          <a:xfrm>
            <a:off x="2477172" y="1971588"/>
            <a:ext cx="1446455" cy="492443"/>
          </a:xfrm>
          <a:prstGeom prst="rect">
            <a:avLst/>
          </a:prstGeom>
          <a:noFill/>
        </p:spPr>
        <p:txBody>
          <a:bodyPr wrap="square" lIns="0" tIns="0" rIns="0" bIns="0" rtlCol="0">
            <a:spAutoFit/>
          </a:bodyPr>
          <a:lstStyle/>
          <a:p>
            <a:pPr algn="ctr">
              <a:spcBef>
                <a:spcPts val="500"/>
              </a:spcBef>
            </a:pPr>
            <a:r>
              <a:rPr lang="en-US" sz="800" i="1" dirty="0"/>
              <a:t>Agree definitions for enterprise data, creating and augmenting the campus data dictionary.</a:t>
            </a:r>
          </a:p>
        </p:txBody>
      </p:sp>
      <p:sp>
        <p:nvSpPr>
          <p:cNvPr id="10" name="TextBox 9">
            <a:extLst>
              <a:ext uri="{FF2B5EF4-FFF2-40B4-BE49-F238E27FC236}">
                <a16:creationId xmlns:a16="http://schemas.microsoft.com/office/drawing/2014/main" id="{68DBDF3F-D2B7-49BB-B75E-790CFBF9363D}"/>
              </a:ext>
            </a:extLst>
          </p:cNvPr>
          <p:cNvSpPr txBox="1"/>
          <p:nvPr/>
        </p:nvSpPr>
        <p:spPr bwMode="gray">
          <a:xfrm>
            <a:off x="4466313" y="1971588"/>
            <a:ext cx="1446455" cy="492443"/>
          </a:xfrm>
          <a:prstGeom prst="rect">
            <a:avLst/>
          </a:prstGeom>
          <a:noFill/>
        </p:spPr>
        <p:txBody>
          <a:bodyPr wrap="square" lIns="0" tIns="0" rIns="0" bIns="0" rtlCol="0">
            <a:spAutoFit/>
          </a:bodyPr>
          <a:lstStyle/>
          <a:p>
            <a:pPr algn="ctr">
              <a:spcBef>
                <a:spcPts val="500"/>
              </a:spcBef>
            </a:pPr>
            <a:r>
              <a:rPr lang="en-US" sz="800" i="1" dirty="0"/>
              <a:t>Encourage campus adoption of central, enterprise data, and use feedback to drive new strategy.</a:t>
            </a:r>
          </a:p>
        </p:txBody>
      </p:sp>
      <p:sp>
        <p:nvSpPr>
          <p:cNvPr id="23" name="Chevron 26">
            <a:extLst>
              <a:ext uri="{FF2B5EF4-FFF2-40B4-BE49-F238E27FC236}">
                <a16:creationId xmlns:a16="http://schemas.microsoft.com/office/drawing/2014/main" id="{071BD04D-D690-4B57-9F60-A9CD970FDA37}"/>
              </a:ext>
            </a:extLst>
          </p:cNvPr>
          <p:cNvSpPr/>
          <p:nvPr/>
        </p:nvSpPr>
        <p:spPr bwMode="gray">
          <a:xfrm>
            <a:off x="231839" y="1009764"/>
            <a:ext cx="2168447" cy="255113"/>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r>
              <a:rPr lang="en-US" sz="1000" b="1" dirty="0">
                <a:solidFill>
                  <a:schemeClr val="bg1"/>
                </a:solidFill>
              </a:rPr>
              <a:t>ORGANIZE</a:t>
            </a:r>
          </a:p>
        </p:txBody>
      </p:sp>
      <p:sp>
        <p:nvSpPr>
          <p:cNvPr id="25" name="TextBox 24">
            <a:extLst>
              <a:ext uri="{FF2B5EF4-FFF2-40B4-BE49-F238E27FC236}">
                <a16:creationId xmlns:a16="http://schemas.microsoft.com/office/drawing/2014/main" id="{9D43CEA0-74A1-4E77-9D0C-5DFAA0E50B84}"/>
              </a:ext>
            </a:extLst>
          </p:cNvPr>
          <p:cNvSpPr txBox="1"/>
          <p:nvPr/>
        </p:nvSpPr>
        <p:spPr bwMode="gray">
          <a:xfrm>
            <a:off x="724907" y="1658711"/>
            <a:ext cx="1060072" cy="184666"/>
          </a:xfrm>
          <a:prstGeom prst="rect">
            <a:avLst/>
          </a:prstGeom>
          <a:noFill/>
        </p:spPr>
        <p:txBody>
          <a:bodyPr wrap="square" lIns="0" tIns="0" rIns="0" bIns="0" rtlCol="0">
            <a:spAutoFit/>
          </a:bodyPr>
          <a:lstStyle/>
          <a:p>
            <a:pPr algn="ctr">
              <a:spcBef>
                <a:spcPts val="500"/>
              </a:spcBef>
            </a:pPr>
            <a:r>
              <a:rPr lang="en-US" sz="1200" dirty="0">
                <a:solidFill>
                  <a:schemeClr val="accent5"/>
                </a:solidFill>
                <a:latin typeface="+mj-lt"/>
              </a:rPr>
              <a:t>Design</a:t>
            </a:r>
          </a:p>
        </p:txBody>
      </p:sp>
      <p:sp>
        <p:nvSpPr>
          <p:cNvPr id="26" name="TextBox 25">
            <a:extLst>
              <a:ext uri="{FF2B5EF4-FFF2-40B4-BE49-F238E27FC236}">
                <a16:creationId xmlns:a16="http://schemas.microsoft.com/office/drawing/2014/main" id="{69E09132-1394-41B5-9E63-3969DDAE5141}"/>
              </a:ext>
            </a:extLst>
          </p:cNvPr>
          <p:cNvSpPr txBox="1"/>
          <p:nvPr/>
        </p:nvSpPr>
        <p:spPr bwMode="gray">
          <a:xfrm>
            <a:off x="2670364" y="1658711"/>
            <a:ext cx="1060072" cy="184666"/>
          </a:xfrm>
          <a:prstGeom prst="rect">
            <a:avLst/>
          </a:prstGeom>
          <a:noFill/>
        </p:spPr>
        <p:txBody>
          <a:bodyPr wrap="square" lIns="0" tIns="0" rIns="0" bIns="0" rtlCol="0">
            <a:spAutoFit/>
          </a:bodyPr>
          <a:lstStyle/>
          <a:p>
            <a:pPr algn="ctr">
              <a:spcBef>
                <a:spcPts val="500"/>
              </a:spcBef>
            </a:pPr>
            <a:r>
              <a:rPr lang="en-US" sz="1200" dirty="0">
                <a:solidFill>
                  <a:schemeClr val="accent6"/>
                </a:solidFill>
                <a:latin typeface="+mj-lt"/>
              </a:rPr>
              <a:t>Define</a:t>
            </a:r>
          </a:p>
        </p:txBody>
      </p:sp>
      <p:sp>
        <p:nvSpPr>
          <p:cNvPr id="27" name="TextBox 26">
            <a:extLst>
              <a:ext uri="{FF2B5EF4-FFF2-40B4-BE49-F238E27FC236}">
                <a16:creationId xmlns:a16="http://schemas.microsoft.com/office/drawing/2014/main" id="{A0554D4D-4FD4-431B-9B43-993D456CF895}"/>
              </a:ext>
            </a:extLst>
          </p:cNvPr>
          <p:cNvSpPr txBox="1"/>
          <p:nvPr/>
        </p:nvSpPr>
        <p:spPr bwMode="gray">
          <a:xfrm>
            <a:off x="4665145" y="1651369"/>
            <a:ext cx="1060072" cy="184666"/>
          </a:xfrm>
          <a:prstGeom prst="rect">
            <a:avLst/>
          </a:prstGeom>
          <a:noFill/>
        </p:spPr>
        <p:txBody>
          <a:bodyPr wrap="square" lIns="0" tIns="0" rIns="0" bIns="0" rtlCol="0">
            <a:spAutoFit/>
          </a:bodyPr>
          <a:lstStyle/>
          <a:p>
            <a:pPr algn="ctr">
              <a:spcBef>
                <a:spcPts val="500"/>
              </a:spcBef>
            </a:pPr>
            <a:r>
              <a:rPr lang="en-US" sz="1200" dirty="0">
                <a:solidFill>
                  <a:schemeClr val="accent6"/>
                </a:solidFill>
                <a:latin typeface="+mj-lt"/>
              </a:rPr>
              <a:t>Deliver</a:t>
            </a:r>
          </a:p>
        </p:txBody>
      </p:sp>
      <p:grpSp>
        <p:nvGrpSpPr>
          <p:cNvPr id="28" name="Group 27">
            <a:extLst>
              <a:ext uri="{FF2B5EF4-FFF2-40B4-BE49-F238E27FC236}">
                <a16:creationId xmlns:a16="http://schemas.microsoft.com/office/drawing/2014/main" id="{80A23736-0A8E-457E-A85F-AA0F8A4E1B82}"/>
              </a:ext>
            </a:extLst>
          </p:cNvPr>
          <p:cNvGrpSpPr/>
          <p:nvPr/>
        </p:nvGrpSpPr>
        <p:grpSpPr>
          <a:xfrm>
            <a:off x="3803173" y="1663523"/>
            <a:ext cx="789234" cy="209507"/>
            <a:chOff x="7667326" y="312420"/>
            <a:chExt cx="1348342" cy="427763"/>
          </a:xfrm>
        </p:grpSpPr>
        <p:sp>
          <p:nvSpPr>
            <p:cNvPr id="29" name="Arc 28">
              <a:extLst>
                <a:ext uri="{FF2B5EF4-FFF2-40B4-BE49-F238E27FC236}">
                  <a16:creationId xmlns:a16="http://schemas.microsoft.com/office/drawing/2014/main" id="{846EA83E-A069-437F-A6AC-6CC6F00D0F89}"/>
                </a:ext>
              </a:extLst>
            </p:cNvPr>
            <p:cNvSpPr/>
            <p:nvPr/>
          </p:nvSpPr>
          <p:spPr bwMode="gray">
            <a:xfrm>
              <a:off x="7810499" y="312420"/>
              <a:ext cx="1205169" cy="414435"/>
            </a:xfrm>
            <a:prstGeom prst="arc">
              <a:avLst>
                <a:gd name="adj1" fmla="val 11080408"/>
                <a:gd name="adj2" fmla="val 21242554"/>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3EC452DF-0BE6-4693-8DB9-45B96DA0872F}"/>
                </a:ext>
              </a:extLst>
            </p:cNvPr>
            <p:cNvSpPr/>
            <p:nvPr/>
          </p:nvSpPr>
          <p:spPr bwMode="gray">
            <a:xfrm rot="10800000">
              <a:off x="7667326" y="325748"/>
              <a:ext cx="1205169" cy="414435"/>
            </a:xfrm>
            <a:prstGeom prst="arc">
              <a:avLst>
                <a:gd name="adj1" fmla="val 11080408"/>
                <a:gd name="adj2" fmla="val 21242554"/>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1" name="Straight Connector 30">
            <a:extLst>
              <a:ext uri="{FF2B5EF4-FFF2-40B4-BE49-F238E27FC236}">
                <a16:creationId xmlns:a16="http://schemas.microsoft.com/office/drawing/2014/main" id="{DD74707C-0FAC-4356-ACD8-7D57CA29C24E}"/>
              </a:ext>
            </a:extLst>
          </p:cNvPr>
          <p:cNvCxnSpPr>
            <a:cxnSpLocks/>
          </p:cNvCxnSpPr>
          <p:nvPr/>
        </p:nvCxnSpPr>
        <p:spPr bwMode="gray">
          <a:xfrm>
            <a:off x="2280260" y="1264877"/>
            <a:ext cx="0" cy="3184514"/>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D3A085F-59B6-4EC1-8954-37278BCBB18F}"/>
              </a:ext>
            </a:extLst>
          </p:cNvPr>
          <p:cNvSpPr txBox="1"/>
          <p:nvPr/>
        </p:nvSpPr>
        <p:spPr bwMode="gray">
          <a:xfrm>
            <a:off x="2169331" y="1293725"/>
            <a:ext cx="4127617" cy="138499"/>
          </a:xfrm>
          <a:prstGeom prst="rect">
            <a:avLst/>
          </a:prstGeom>
          <a:noFill/>
        </p:spPr>
        <p:txBody>
          <a:bodyPr wrap="square" lIns="0" tIns="0" rIns="0" bIns="0" rtlCol="0">
            <a:spAutoFit/>
          </a:bodyPr>
          <a:lstStyle/>
          <a:p>
            <a:pPr algn="ctr">
              <a:spcBef>
                <a:spcPts val="500"/>
              </a:spcBef>
            </a:pPr>
            <a:r>
              <a:rPr lang="en-US" sz="900" dirty="0"/>
              <a:t>Implement Institutional Data Governance Initiatives</a:t>
            </a:r>
          </a:p>
        </p:txBody>
      </p:sp>
      <p:sp>
        <p:nvSpPr>
          <p:cNvPr id="38" name="Chevron 26">
            <a:extLst>
              <a:ext uri="{FF2B5EF4-FFF2-40B4-BE49-F238E27FC236}">
                <a16:creationId xmlns:a16="http://schemas.microsoft.com/office/drawing/2014/main" id="{E5A61D79-1A97-4C24-826D-04101797C913}"/>
              </a:ext>
            </a:extLst>
          </p:cNvPr>
          <p:cNvSpPr/>
          <p:nvPr/>
        </p:nvSpPr>
        <p:spPr bwMode="gray">
          <a:xfrm>
            <a:off x="2343292" y="1009764"/>
            <a:ext cx="3779697" cy="255113"/>
          </a:xfrm>
          <a:prstGeom prst="chevron">
            <a:avLst/>
          </a:prstGeom>
          <a:solidFill>
            <a:schemeClr val="accent6"/>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r>
              <a:rPr lang="en-US" sz="1000" b="1" dirty="0">
                <a:solidFill>
                  <a:schemeClr val="bg1"/>
                </a:solidFill>
              </a:rPr>
              <a:t>OPERATIONALIZE</a:t>
            </a:r>
          </a:p>
        </p:txBody>
      </p:sp>
      <p:sp>
        <p:nvSpPr>
          <p:cNvPr id="41" name="TextBox 40">
            <a:extLst>
              <a:ext uri="{FF2B5EF4-FFF2-40B4-BE49-F238E27FC236}">
                <a16:creationId xmlns:a16="http://schemas.microsoft.com/office/drawing/2014/main" id="{A64969FD-B9BA-4B83-8435-79CCA7CD36DD}"/>
              </a:ext>
            </a:extLst>
          </p:cNvPr>
          <p:cNvSpPr txBox="1"/>
          <p:nvPr/>
        </p:nvSpPr>
        <p:spPr bwMode="gray">
          <a:xfrm>
            <a:off x="-747747" y="1293725"/>
            <a:ext cx="4127617" cy="138499"/>
          </a:xfrm>
          <a:prstGeom prst="rect">
            <a:avLst/>
          </a:prstGeom>
          <a:noFill/>
        </p:spPr>
        <p:txBody>
          <a:bodyPr wrap="square" lIns="0" tIns="0" rIns="0" bIns="0" rtlCol="0">
            <a:spAutoFit/>
          </a:bodyPr>
          <a:lstStyle/>
          <a:p>
            <a:pPr algn="ctr">
              <a:spcBef>
                <a:spcPts val="500"/>
              </a:spcBef>
            </a:pPr>
            <a:r>
              <a:rPr lang="en-US" sz="900" dirty="0"/>
              <a:t>Stand Up Oversight</a:t>
            </a:r>
          </a:p>
        </p:txBody>
      </p:sp>
      <p:sp>
        <p:nvSpPr>
          <p:cNvPr id="43" name="Isosceles Triangle 42">
            <a:extLst>
              <a:ext uri="{FF2B5EF4-FFF2-40B4-BE49-F238E27FC236}">
                <a16:creationId xmlns:a16="http://schemas.microsoft.com/office/drawing/2014/main" id="{1B754332-DF94-4352-868F-33B472673BF4}"/>
              </a:ext>
            </a:extLst>
          </p:cNvPr>
          <p:cNvSpPr/>
          <p:nvPr/>
        </p:nvSpPr>
        <p:spPr bwMode="gray">
          <a:xfrm rot="10800000">
            <a:off x="3144454" y="2586354"/>
            <a:ext cx="102084" cy="60802"/>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Isosceles Triangle 43">
            <a:extLst>
              <a:ext uri="{FF2B5EF4-FFF2-40B4-BE49-F238E27FC236}">
                <a16:creationId xmlns:a16="http://schemas.microsoft.com/office/drawing/2014/main" id="{7B175E91-7BFC-4CEC-AB30-CFC663319ADE}"/>
              </a:ext>
            </a:extLst>
          </p:cNvPr>
          <p:cNvSpPr/>
          <p:nvPr/>
        </p:nvSpPr>
        <p:spPr bwMode="gray">
          <a:xfrm rot="10800000">
            <a:off x="5138500" y="2586354"/>
            <a:ext cx="102084" cy="60802"/>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Isosceles Triangle 50">
            <a:extLst>
              <a:ext uri="{FF2B5EF4-FFF2-40B4-BE49-F238E27FC236}">
                <a16:creationId xmlns:a16="http://schemas.microsoft.com/office/drawing/2014/main" id="{444A594C-B0A8-4E11-8D67-8D31834F3030}"/>
              </a:ext>
            </a:extLst>
          </p:cNvPr>
          <p:cNvSpPr/>
          <p:nvPr/>
        </p:nvSpPr>
        <p:spPr bwMode="gray">
          <a:xfrm rot="10800000">
            <a:off x="1205008" y="2586354"/>
            <a:ext cx="102084" cy="60802"/>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a:extLst>
              <a:ext uri="{FF2B5EF4-FFF2-40B4-BE49-F238E27FC236}">
                <a16:creationId xmlns:a16="http://schemas.microsoft.com/office/drawing/2014/main" id="{4FF54344-9500-4A2C-BCFA-75C7149C723C}"/>
              </a:ext>
            </a:extLst>
          </p:cNvPr>
          <p:cNvPicPr>
            <a:picLocks noChangeAspect="1"/>
          </p:cNvPicPr>
          <p:nvPr/>
        </p:nvPicPr>
        <p:blipFill rotWithShape="1">
          <a:blip r:embed="rId3"/>
          <a:srcRect l="64345" r="14257"/>
          <a:stretch/>
        </p:blipFill>
        <p:spPr>
          <a:xfrm>
            <a:off x="2638920" y="2857134"/>
            <a:ext cx="1113149" cy="1463040"/>
          </a:xfrm>
          <a:prstGeom prst="rect">
            <a:avLst/>
          </a:prstGeom>
          <a:ln>
            <a:solidFill>
              <a:schemeClr val="accent5"/>
            </a:solidFill>
          </a:ln>
        </p:spPr>
      </p:pic>
      <p:pic>
        <p:nvPicPr>
          <p:cNvPr id="11" name="Picture 10">
            <a:extLst>
              <a:ext uri="{FF2B5EF4-FFF2-40B4-BE49-F238E27FC236}">
                <a16:creationId xmlns:a16="http://schemas.microsoft.com/office/drawing/2014/main" id="{32E7544F-C065-4C78-8DE7-01C8AFEA273F}"/>
              </a:ext>
            </a:extLst>
          </p:cNvPr>
          <p:cNvPicPr>
            <a:picLocks noChangeAspect="1"/>
          </p:cNvPicPr>
          <p:nvPr/>
        </p:nvPicPr>
        <p:blipFill rotWithShape="1">
          <a:blip r:embed="rId4"/>
          <a:srcRect l="64253" r="14348"/>
          <a:stretch/>
        </p:blipFill>
        <p:spPr>
          <a:xfrm>
            <a:off x="697314" y="2857134"/>
            <a:ext cx="1113149" cy="1463040"/>
          </a:xfrm>
          <a:prstGeom prst="rect">
            <a:avLst/>
          </a:prstGeom>
          <a:ln>
            <a:solidFill>
              <a:schemeClr val="accent5"/>
            </a:solidFill>
          </a:ln>
        </p:spPr>
      </p:pic>
      <p:pic>
        <p:nvPicPr>
          <p:cNvPr id="5" name="Picture 4">
            <a:extLst>
              <a:ext uri="{FF2B5EF4-FFF2-40B4-BE49-F238E27FC236}">
                <a16:creationId xmlns:a16="http://schemas.microsoft.com/office/drawing/2014/main" id="{17850B90-322B-489E-AC14-6BD31FF79C89}"/>
              </a:ext>
            </a:extLst>
          </p:cNvPr>
          <p:cNvPicPr>
            <a:picLocks noChangeAspect="1"/>
          </p:cNvPicPr>
          <p:nvPr/>
        </p:nvPicPr>
        <p:blipFill rotWithShape="1">
          <a:blip r:embed="rId5"/>
          <a:srcRect b="909"/>
          <a:stretch/>
        </p:blipFill>
        <p:spPr>
          <a:xfrm>
            <a:off x="4620101" y="2857134"/>
            <a:ext cx="1138878" cy="1463040"/>
          </a:xfrm>
          <a:prstGeom prst="rect">
            <a:avLst/>
          </a:prstGeom>
          <a:ln>
            <a:solidFill>
              <a:schemeClr val="accent5"/>
            </a:solidFill>
          </a:ln>
        </p:spPr>
      </p:pic>
    </p:spTree>
    <p:extLst>
      <p:ext uri="{BB962C8B-B14F-4D97-AF65-F5344CB8AC3E}">
        <p14:creationId xmlns:p14="http://schemas.microsoft.com/office/powerpoint/2010/main" val="4179490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IT Strategy Advisory Services</a:t>
            </a:r>
          </a:p>
        </p:txBody>
      </p:sp>
      <p:sp>
        <p:nvSpPr>
          <p:cNvPr id="13" name="Text Placeholder 12"/>
          <p:cNvSpPr>
            <a:spLocks noGrp="1"/>
          </p:cNvSpPr>
          <p:nvPr>
            <p:ph type="body" sz="quarter" idx="37"/>
          </p:nvPr>
        </p:nvSpPr>
        <p:spPr>
          <a:xfrm>
            <a:off x="591552" y="968034"/>
            <a:ext cx="3017520" cy="169277"/>
          </a:xfrm>
        </p:spPr>
        <p:txBody>
          <a:bodyPr/>
          <a:lstStyle/>
          <a:p>
            <a:r>
              <a:rPr lang="en-US" dirty="0"/>
              <a:t>Project Director</a:t>
            </a:r>
          </a:p>
        </p:txBody>
      </p:sp>
      <p:sp>
        <p:nvSpPr>
          <p:cNvPr id="14" name="Text Placeholder 13"/>
          <p:cNvSpPr>
            <a:spLocks noGrp="1"/>
          </p:cNvSpPr>
          <p:nvPr>
            <p:ph type="body" sz="quarter" idx="38"/>
          </p:nvPr>
        </p:nvSpPr>
        <p:spPr>
          <a:xfrm>
            <a:off x="591552" y="1175826"/>
            <a:ext cx="3019522" cy="138499"/>
          </a:xfrm>
        </p:spPr>
        <p:txBody>
          <a:bodyPr/>
          <a:lstStyle/>
          <a:p>
            <a:r>
              <a:rPr lang="en-US" dirty="0"/>
              <a:t>Danielle Yardy, PhD</a:t>
            </a:r>
          </a:p>
        </p:txBody>
      </p:sp>
      <p:sp>
        <p:nvSpPr>
          <p:cNvPr id="15" name="Text Placeholder 14"/>
          <p:cNvSpPr>
            <a:spLocks noGrp="1"/>
          </p:cNvSpPr>
          <p:nvPr>
            <p:ph type="body" sz="quarter" idx="39"/>
          </p:nvPr>
        </p:nvSpPr>
        <p:spPr/>
        <p:txBody>
          <a:bodyPr/>
          <a:lstStyle/>
          <a:p>
            <a:r>
              <a:rPr lang="en-US" dirty="0"/>
              <a:t>Contributing Consultants</a:t>
            </a:r>
          </a:p>
        </p:txBody>
      </p:sp>
      <p:sp>
        <p:nvSpPr>
          <p:cNvPr id="16" name="Text Placeholder 15"/>
          <p:cNvSpPr>
            <a:spLocks noGrp="1"/>
          </p:cNvSpPr>
          <p:nvPr>
            <p:ph type="body" sz="quarter" idx="40"/>
          </p:nvPr>
        </p:nvSpPr>
        <p:spPr/>
        <p:txBody>
          <a:bodyPr/>
          <a:lstStyle/>
          <a:p>
            <a:r>
              <a:rPr lang="en-US" dirty="0"/>
              <a:t>Maggie Dwyer</a:t>
            </a:r>
          </a:p>
        </p:txBody>
      </p:sp>
      <p:sp>
        <p:nvSpPr>
          <p:cNvPr id="7" name="Text Placeholder 12">
            <a:extLst>
              <a:ext uri="{FF2B5EF4-FFF2-40B4-BE49-F238E27FC236}">
                <a16:creationId xmlns:a16="http://schemas.microsoft.com/office/drawing/2014/main" id="{828B6CBC-B018-4F98-9285-1C2DD64EF513}"/>
              </a:ext>
            </a:extLst>
          </p:cNvPr>
          <p:cNvSpPr txBox="1">
            <a:spLocks/>
          </p:cNvSpPr>
          <p:nvPr/>
        </p:nvSpPr>
        <p:spPr bwMode="gray">
          <a:xfrm>
            <a:off x="591552" y="2285995"/>
            <a:ext cx="3017520" cy="169277"/>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100" kern="1200">
                <a:solidFill>
                  <a:schemeClr val="tx1"/>
                </a:solidFill>
                <a:latin typeface="+mn-lt"/>
                <a:ea typeface="+mn-ea"/>
                <a:cs typeface="+mn-cs"/>
              </a:defRPr>
            </a:lvl1pPr>
            <a:lvl2pPr marL="114300" indent="0" algn="l" defTabSz="480060" rtl="0" eaLnBrk="1" latinLnBrk="0" hangingPunct="1">
              <a:lnSpc>
                <a:spcPct val="100000"/>
              </a:lnSpc>
              <a:spcBef>
                <a:spcPts val="0"/>
              </a:spcBef>
              <a:buClrTx/>
              <a:buFont typeface="Verdana" panose="020B0604030504040204" pitchFamily="34" charset="0"/>
              <a:buNone/>
              <a:defRPr sz="1100" kern="1200">
                <a:solidFill>
                  <a:schemeClr val="tx1"/>
                </a:solidFill>
                <a:latin typeface="+mn-lt"/>
                <a:ea typeface="+mn-ea"/>
                <a:cs typeface="+mn-cs"/>
              </a:defRPr>
            </a:lvl2pPr>
            <a:lvl3pPr marL="228600" indent="0" algn="l" defTabSz="480060" rtl="0" eaLnBrk="1" latinLnBrk="0" hangingPunct="1">
              <a:lnSpc>
                <a:spcPct val="100000"/>
              </a:lnSpc>
              <a:spcBef>
                <a:spcPts val="0"/>
              </a:spcBef>
              <a:buClrTx/>
              <a:buFont typeface="Arial" panose="020B0604020202020204" pitchFamily="34" charset="0"/>
              <a:buNone/>
              <a:defRPr sz="1100" kern="1200">
                <a:solidFill>
                  <a:schemeClr val="tx1"/>
                </a:solidFill>
                <a:latin typeface="+mn-lt"/>
                <a:ea typeface="+mn-ea"/>
                <a:cs typeface="+mn-cs"/>
              </a:defRPr>
            </a:lvl3pPr>
            <a:lvl4pPr marL="342900" indent="0" algn="l" defTabSz="480060" rtl="0" eaLnBrk="1" latinLnBrk="0" hangingPunct="1">
              <a:lnSpc>
                <a:spcPct val="100000"/>
              </a:lnSpc>
              <a:spcBef>
                <a:spcPts val="0"/>
              </a:spcBef>
              <a:buFont typeface="Verdana" panose="020B0604030504040204" pitchFamily="34" charset="0"/>
              <a:buNone/>
              <a:defRPr sz="1100" kern="1200">
                <a:solidFill>
                  <a:schemeClr val="tx1"/>
                </a:solidFill>
                <a:latin typeface="+mn-lt"/>
                <a:ea typeface="+mn-ea"/>
                <a:cs typeface="+mn-cs"/>
              </a:defRPr>
            </a:lvl4pPr>
            <a:lvl5pPr marL="457200" indent="0" algn="l" defTabSz="480060" rtl="0" eaLnBrk="1" latinLnBrk="0" hangingPunct="1">
              <a:lnSpc>
                <a:spcPct val="100000"/>
              </a:lnSpc>
              <a:spcBef>
                <a:spcPts val="0"/>
              </a:spcBef>
              <a:buFont typeface="Arial" panose="020B0604020202020204" pitchFamily="34" charset="0"/>
              <a:buNone/>
              <a:defRPr sz="11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Managing Director</a:t>
            </a:r>
          </a:p>
        </p:txBody>
      </p:sp>
      <p:sp>
        <p:nvSpPr>
          <p:cNvPr id="8" name="Text Placeholder 13">
            <a:extLst>
              <a:ext uri="{FF2B5EF4-FFF2-40B4-BE49-F238E27FC236}">
                <a16:creationId xmlns:a16="http://schemas.microsoft.com/office/drawing/2014/main" id="{AC4DA5B1-73AD-48B5-BDE5-01AAB64AC6C1}"/>
              </a:ext>
            </a:extLst>
          </p:cNvPr>
          <p:cNvSpPr txBox="1">
            <a:spLocks/>
          </p:cNvSpPr>
          <p:nvPr/>
        </p:nvSpPr>
        <p:spPr bwMode="gray">
          <a:xfrm>
            <a:off x="591552" y="2493787"/>
            <a:ext cx="3019522" cy="138499"/>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200"/>
              </a:spcBef>
              <a:buClrTx/>
              <a:buFont typeface="Arial" panose="020B0604020202020204" pitchFamily="34" charset="0"/>
              <a:buNone/>
              <a:defRPr sz="900" kern="1200">
                <a:solidFill>
                  <a:schemeClr val="accent3"/>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Scott Winslow</a:t>
            </a:r>
          </a:p>
        </p:txBody>
      </p:sp>
    </p:spTree>
    <p:extLst>
      <p:ext uri="{BB962C8B-B14F-4D97-AF65-F5344CB8AC3E}">
        <p14:creationId xmlns:p14="http://schemas.microsoft.com/office/powerpoint/2010/main" val="4174552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2740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CF289A-591E-4044-A017-5219BD71EC40}"/>
              </a:ext>
            </a:extLst>
          </p:cNvPr>
          <p:cNvSpPr/>
          <p:nvPr/>
        </p:nvSpPr>
        <p:spPr bwMode="gray">
          <a:xfrm>
            <a:off x="0" y="992604"/>
            <a:ext cx="6400800" cy="1250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p:cNvSpPr>
            <a:spLocks noGrp="1"/>
          </p:cNvSpPr>
          <p:nvPr>
            <p:ph type="body" sz="quarter" idx="10"/>
          </p:nvPr>
        </p:nvSpPr>
        <p:spPr bwMode="gray">
          <a:xfrm>
            <a:off x="262272" y="97401"/>
            <a:ext cx="3776328" cy="123111"/>
          </a:xfrm>
        </p:spPr>
        <p:txBody>
          <a:bodyPr/>
          <a:lstStyle/>
          <a:p>
            <a:r>
              <a:rPr lang="en-US" dirty="0"/>
              <a:t>What’s Happening in Higher Education?</a:t>
            </a:r>
          </a:p>
        </p:txBody>
      </p:sp>
      <p:sp>
        <p:nvSpPr>
          <p:cNvPr id="3" name="Text Placeholder 2"/>
          <p:cNvSpPr>
            <a:spLocks noGrp="1"/>
          </p:cNvSpPr>
          <p:nvPr>
            <p:ph type="body" sz="quarter" idx="11"/>
          </p:nvPr>
        </p:nvSpPr>
        <p:spPr bwMode="gray">
          <a:xfrm>
            <a:off x="266700" y="640267"/>
            <a:ext cx="5867400" cy="184666"/>
          </a:xfrm>
        </p:spPr>
        <p:txBody>
          <a:bodyPr/>
          <a:lstStyle/>
          <a:p>
            <a:r>
              <a:rPr lang="en-US" dirty="0"/>
              <a:t>Campuses Struggling to Capitalize on Data Explosion</a:t>
            </a:r>
          </a:p>
        </p:txBody>
      </p:sp>
      <p:sp>
        <p:nvSpPr>
          <p:cNvPr id="4" name="Text Placeholder 3"/>
          <p:cNvSpPr>
            <a:spLocks noGrp="1"/>
          </p:cNvSpPr>
          <p:nvPr>
            <p:ph type="body" sz="quarter" idx="12"/>
          </p:nvPr>
        </p:nvSpPr>
        <p:spPr bwMode="gray">
          <a:xfrm>
            <a:off x="266700" y="309824"/>
            <a:ext cx="5472363" cy="256480"/>
          </a:xfrm>
        </p:spPr>
        <p:txBody>
          <a:bodyPr/>
          <a:lstStyle/>
          <a:p>
            <a:r>
              <a:rPr lang="en-US" dirty="0"/>
              <a:t>Widening Gap Between Data and Insight</a:t>
            </a:r>
          </a:p>
        </p:txBody>
      </p:sp>
      <p:sp>
        <p:nvSpPr>
          <p:cNvPr id="7" name="Text Placeholder 6"/>
          <p:cNvSpPr>
            <a:spLocks noGrp="1"/>
          </p:cNvSpPr>
          <p:nvPr>
            <p:ph type="body" sz="quarter" idx="13"/>
          </p:nvPr>
        </p:nvSpPr>
        <p:spPr>
          <a:xfrm>
            <a:off x="4081645" y="4600545"/>
            <a:ext cx="2319155" cy="200055"/>
          </a:xfrm>
        </p:spPr>
        <p:txBody>
          <a:bodyPr/>
          <a:lstStyle/>
          <a:p>
            <a:pPr algn="r"/>
            <a:r>
              <a:rPr lang="en-US" dirty="0"/>
              <a:t>Source: </a:t>
            </a:r>
            <a:r>
              <a:rPr lang="en-US" dirty="0">
                <a:hlinkClick r:id="rId3"/>
              </a:rPr>
              <a:t>Eduventures Technology Landscape</a:t>
            </a:r>
            <a:r>
              <a:rPr lang="en-US" dirty="0"/>
              <a:t> (2018); Kenneth Green, </a:t>
            </a:r>
            <a:r>
              <a:rPr lang="en-US" dirty="0">
                <a:hlinkClick r:id="rId4"/>
              </a:rPr>
              <a:t>Campus Computing Survey</a:t>
            </a:r>
            <a:r>
              <a:rPr lang="en-US" dirty="0"/>
              <a:t> (2018); EAB interviews and analysis.</a:t>
            </a:r>
          </a:p>
        </p:txBody>
      </p:sp>
      <p:sp>
        <p:nvSpPr>
          <p:cNvPr id="84" name="TextBox 83">
            <a:extLst>
              <a:ext uri="{FF2B5EF4-FFF2-40B4-BE49-F238E27FC236}">
                <a16:creationId xmlns:a16="http://schemas.microsoft.com/office/drawing/2014/main" id="{D02DE00F-56E9-4A69-80F7-B867032B68E2}"/>
              </a:ext>
            </a:extLst>
          </p:cNvPr>
          <p:cNvSpPr txBox="1"/>
          <p:nvPr/>
        </p:nvSpPr>
        <p:spPr bwMode="gray">
          <a:xfrm>
            <a:off x="277813" y="1050100"/>
            <a:ext cx="4763715" cy="153888"/>
          </a:xfrm>
          <a:prstGeom prst="rect">
            <a:avLst/>
          </a:prstGeom>
          <a:noFill/>
        </p:spPr>
        <p:txBody>
          <a:bodyPr wrap="square" lIns="0" tIns="0" rIns="0" bIns="0" rtlCol="0">
            <a:spAutoFit/>
          </a:bodyPr>
          <a:lstStyle/>
          <a:p>
            <a:r>
              <a:rPr lang="en-US" sz="1000" b="1" dirty="0">
                <a:solidFill>
                  <a:schemeClr val="bg1"/>
                </a:solidFill>
              </a:rPr>
              <a:t>Mounting Pressure For Campuses to Be Data-Driven…</a:t>
            </a:r>
          </a:p>
        </p:txBody>
      </p:sp>
      <p:sp>
        <p:nvSpPr>
          <p:cNvPr id="92" name="Right Arrow 34">
            <a:extLst>
              <a:ext uri="{FF2B5EF4-FFF2-40B4-BE49-F238E27FC236}">
                <a16:creationId xmlns:a16="http://schemas.microsoft.com/office/drawing/2014/main" id="{3DE4A3B6-0A82-4911-AC7D-8FC5337CCED9}"/>
              </a:ext>
            </a:extLst>
          </p:cNvPr>
          <p:cNvSpPr/>
          <p:nvPr/>
        </p:nvSpPr>
        <p:spPr bwMode="gray">
          <a:xfrm>
            <a:off x="4081643" y="1524775"/>
            <a:ext cx="182880" cy="18288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nvGrpSpPr>
          <p:cNvPr id="93" name="Group 92">
            <a:extLst>
              <a:ext uri="{FF2B5EF4-FFF2-40B4-BE49-F238E27FC236}">
                <a16:creationId xmlns:a16="http://schemas.microsoft.com/office/drawing/2014/main" id="{98BC6D8F-D7DE-45CB-84CC-5D0AE11A6545}"/>
              </a:ext>
            </a:extLst>
          </p:cNvPr>
          <p:cNvGrpSpPr/>
          <p:nvPr/>
        </p:nvGrpSpPr>
        <p:grpSpPr>
          <a:xfrm>
            <a:off x="1765225" y="1528814"/>
            <a:ext cx="182880" cy="182880"/>
            <a:chOff x="1072975" y="2001838"/>
            <a:chExt cx="182880" cy="182880"/>
          </a:xfrm>
        </p:grpSpPr>
        <p:sp>
          <p:nvSpPr>
            <p:cNvPr id="94" name="Rectangle 93">
              <a:extLst>
                <a:ext uri="{FF2B5EF4-FFF2-40B4-BE49-F238E27FC236}">
                  <a16:creationId xmlns:a16="http://schemas.microsoft.com/office/drawing/2014/main" id="{4A034AB1-EB1A-4B0D-BB76-9638632C50BE}"/>
                </a:ext>
              </a:extLst>
            </p:cNvPr>
            <p:cNvSpPr/>
            <p:nvPr/>
          </p:nvSpPr>
          <p:spPr bwMode="gray">
            <a:xfrm>
              <a:off x="1141556" y="2001838"/>
              <a:ext cx="45719" cy="18288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5" name="Rectangle 94">
              <a:extLst>
                <a:ext uri="{FF2B5EF4-FFF2-40B4-BE49-F238E27FC236}">
                  <a16:creationId xmlns:a16="http://schemas.microsoft.com/office/drawing/2014/main" id="{B6ED857F-20A6-4B57-8ED3-7379FAFECCAA}"/>
                </a:ext>
              </a:extLst>
            </p:cNvPr>
            <p:cNvSpPr/>
            <p:nvPr/>
          </p:nvSpPr>
          <p:spPr bwMode="gray">
            <a:xfrm rot="5400000">
              <a:off x="1141555" y="2001838"/>
              <a:ext cx="45719" cy="18288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13" name="Group 12">
            <a:extLst>
              <a:ext uri="{FF2B5EF4-FFF2-40B4-BE49-F238E27FC236}">
                <a16:creationId xmlns:a16="http://schemas.microsoft.com/office/drawing/2014/main" id="{08835B85-87A5-40C3-8410-66D692F7144F}"/>
              </a:ext>
            </a:extLst>
          </p:cNvPr>
          <p:cNvGrpSpPr/>
          <p:nvPr/>
        </p:nvGrpSpPr>
        <p:grpSpPr>
          <a:xfrm>
            <a:off x="2486796" y="1518127"/>
            <a:ext cx="1439375" cy="367250"/>
            <a:chOff x="2879524" y="1341602"/>
            <a:chExt cx="1439375" cy="367250"/>
          </a:xfrm>
        </p:grpSpPr>
        <p:sp>
          <p:nvSpPr>
            <p:cNvPr id="89" name="TextBox 88">
              <a:extLst>
                <a:ext uri="{FF2B5EF4-FFF2-40B4-BE49-F238E27FC236}">
                  <a16:creationId xmlns:a16="http://schemas.microsoft.com/office/drawing/2014/main" id="{45C06123-40A6-4EC4-ADA5-E6778EEE0216}"/>
                </a:ext>
              </a:extLst>
            </p:cNvPr>
            <p:cNvSpPr txBox="1"/>
            <p:nvPr/>
          </p:nvSpPr>
          <p:spPr bwMode="gray">
            <a:xfrm>
              <a:off x="3437836" y="1341602"/>
              <a:ext cx="881063" cy="276999"/>
            </a:xfrm>
            <a:prstGeom prst="rect">
              <a:avLst/>
            </a:prstGeom>
            <a:noFill/>
          </p:spPr>
          <p:txBody>
            <a:bodyPr wrap="square" lIns="0" tIns="0" rIns="0" bIns="0" rtlCol="0">
              <a:spAutoFit/>
            </a:bodyPr>
            <a:lstStyle/>
            <a:p>
              <a:r>
                <a:rPr lang="en-US" sz="900" i="1" dirty="0">
                  <a:solidFill>
                    <a:schemeClr val="bg1"/>
                  </a:solidFill>
                </a:rPr>
                <a:t>Rising Costs</a:t>
              </a:r>
              <a:br>
                <a:rPr lang="en-US" sz="900" i="1" dirty="0">
                  <a:solidFill>
                    <a:schemeClr val="bg1"/>
                  </a:solidFill>
                </a:rPr>
              </a:br>
              <a:r>
                <a:rPr lang="en-US" sz="900" i="1" dirty="0">
                  <a:solidFill>
                    <a:schemeClr val="bg1"/>
                  </a:solidFill>
                </a:rPr>
                <a:t>of Education</a:t>
              </a:r>
            </a:p>
          </p:txBody>
        </p:sp>
        <p:pic>
          <p:nvPicPr>
            <p:cNvPr id="8" name="Picture 7">
              <a:extLst>
                <a:ext uri="{FF2B5EF4-FFF2-40B4-BE49-F238E27FC236}">
                  <a16:creationId xmlns:a16="http://schemas.microsoft.com/office/drawing/2014/main" id="{3257E4EE-FA09-4CBE-B9E0-1E619AB8117C}"/>
                </a:ext>
              </a:extLst>
            </p:cNvPr>
            <p:cNvPicPr>
              <a:picLocks noChangeAspect="1"/>
            </p:cNvPicPr>
            <p:nvPr/>
          </p:nvPicPr>
          <p:blipFill>
            <a:blip r:embed="rId5">
              <a:lum bright="70000" contrast="-70000"/>
            </a:blip>
            <a:stretch>
              <a:fillRect/>
            </a:stretch>
          </p:blipFill>
          <p:spPr>
            <a:xfrm>
              <a:off x="2879524" y="1343092"/>
              <a:ext cx="472966" cy="365760"/>
            </a:xfrm>
            <a:prstGeom prst="rect">
              <a:avLst/>
            </a:prstGeom>
          </p:spPr>
        </p:pic>
      </p:grpSp>
      <p:grpSp>
        <p:nvGrpSpPr>
          <p:cNvPr id="14" name="Group 13">
            <a:extLst>
              <a:ext uri="{FF2B5EF4-FFF2-40B4-BE49-F238E27FC236}">
                <a16:creationId xmlns:a16="http://schemas.microsoft.com/office/drawing/2014/main" id="{4E7CAE2F-0875-407D-9AD8-5FB11C326079}"/>
              </a:ext>
            </a:extLst>
          </p:cNvPr>
          <p:cNvGrpSpPr/>
          <p:nvPr/>
        </p:nvGrpSpPr>
        <p:grpSpPr>
          <a:xfrm>
            <a:off x="276978" y="1486412"/>
            <a:ext cx="1186604" cy="390470"/>
            <a:chOff x="1039133" y="1309887"/>
            <a:chExt cx="1186604" cy="390470"/>
          </a:xfrm>
        </p:grpSpPr>
        <p:sp>
          <p:nvSpPr>
            <p:cNvPr id="88" name="TextBox 87">
              <a:extLst>
                <a:ext uri="{FF2B5EF4-FFF2-40B4-BE49-F238E27FC236}">
                  <a16:creationId xmlns:a16="http://schemas.microsoft.com/office/drawing/2014/main" id="{08899DF3-EC6F-4917-AECB-FFE5D9FEFBB4}"/>
                </a:ext>
              </a:extLst>
            </p:cNvPr>
            <p:cNvSpPr txBox="1"/>
            <p:nvPr/>
          </p:nvSpPr>
          <p:spPr bwMode="gray">
            <a:xfrm>
              <a:off x="1585260" y="1309887"/>
              <a:ext cx="640477" cy="276999"/>
            </a:xfrm>
            <a:prstGeom prst="rect">
              <a:avLst/>
            </a:prstGeom>
            <a:noFill/>
          </p:spPr>
          <p:txBody>
            <a:bodyPr wrap="square" lIns="0" tIns="0" rIns="0" bIns="0" rtlCol="0">
              <a:spAutoFit/>
            </a:bodyPr>
            <a:lstStyle/>
            <a:p>
              <a:r>
                <a:rPr lang="en-US" sz="900" i="1" dirty="0">
                  <a:solidFill>
                    <a:schemeClr val="bg1"/>
                  </a:solidFill>
                </a:rPr>
                <a:t>Flattening Revenues</a:t>
              </a:r>
            </a:p>
          </p:txBody>
        </p:sp>
        <p:pic>
          <p:nvPicPr>
            <p:cNvPr id="15" name="Picture 14" descr="A picture containing gallery&#10;&#10;Description automatically generated">
              <a:extLst>
                <a:ext uri="{FF2B5EF4-FFF2-40B4-BE49-F238E27FC236}">
                  <a16:creationId xmlns:a16="http://schemas.microsoft.com/office/drawing/2014/main" id="{AE834FEF-57F0-4324-99EA-FE351B41FD99}"/>
                </a:ext>
              </a:extLst>
            </p:cNvPr>
            <p:cNvPicPr>
              <a:picLocks noChangeAspect="1"/>
            </p:cNvPicPr>
            <p:nvPr/>
          </p:nvPicPr>
          <p:blipFill>
            <a:blip r:embed="rId6">
              <a:lum bright="70000" contrast="-70000"/>
            </a:blip>
            <a:stretch>
              <a:fillRect/>
            </a:stretch>
          </p:blipFill>
          <p:spPr>
            <a:xfrm>
              <a:off x="1039133" y="1341602"/>
              <a:ext cx="463908" cy="358755"/>
            </a:xfrm>
            <a:prstGeom prst="rect">
              <a:avLst/>
            </a:prstGeom>
          </p:spPr>
        </p:pic>
      </p:grpSp>
      <p:grpSp>
        <p:nvGrpSpPr>
          <p:cNvPr id="12" name="Group 11">
            <a:extLst>
              <a:ext uri="{FF2B5EF4-FFF2-40B4-BE49-F238E27FC236}">
                <a16:creationId xmlns:a16="http://schemas.microsoft.com/office/drawing/2014/main" id="{422E928F-6DF5-4930-8882-7726DB45C8F8}"/>
              </a:ext>
            </a:extLst>
          </p:cNvPr>
          <p:cNvGrpSpPr/>
          <p:nvPr/>
        </p:nvGrpSpPr>
        <p:grpSpPr>
          <a:xfrm>
            <a:off x="4368511" y="1380512"/>
            <a:ext cx="1745421" cy="537203"/>
            <a:chOff x="4676835" y="1203987"/>
            <a:chExt cx="1745421" cy="537203"/>
          </a:xfrm>
        </p:grpSpPr>
        <p:sp>
          <p:nvSpPr>
            <p:cNvPr id="90" name="TextBox 89">
              <a:extLst>
                <a:ext uri="{FF2B5EF4-FFF2-40B4-BE49-F238E27FC236}">
                  <a16:creationId xmlns:a16="http://schemas.microsoft.com/office/drawing/2014/main" id="{7AF78A17-0388-47AD-8E6C-FDC72A45F473}"/>
                </a:ext>
              </a:extLst>
            </p:cNvPr>
            <p:cNvSpPr txBox="1"/>
            <p:nvPr/>
          </p:nvSpPr>
          <p:spPr bwMode="gray">
            <a:xfrm>
              <a:off x="5376873" y="1322253"/>
              <a:ext cx="1045383" cy="276999"/>
            </a:xfrm>
            <a:prstGeom prst="rect">
              <a:avLst/>
            </a:prstGeom>
            <a:noFill/>
          </p:spPr>
          <p:txBody>
            <a:bodyPr wrap="square" lIns="0" tIns="0" rIns="0" bIns="0" rtlCol="0">
              <a:spAutoFit/>
            </a:bodyPr>
            <a:lstStyle/>
            <a:p>
              <a:r>
                <a:rPr lang="en-US" sz="900" i="1" dirty="0">
                  <a:solidFill>
                    <a:schemeClr val="bg1"/>
                  </a:solidFill>
                </a:rPr>
                <a:t>Growing Pressure to Prove Value</a:t>
              </a:r>
            </a:p>
          </p:txBody>
        </p:sp>
        <p:sp>
          <p:nvSpPr>
            <p:cNvPr id="91" name="Rectangle 341">
              <a:extLst>
                <a:ext uri="{FF2B5EF4-FFF2-40B4-BE49-F238E27FC236}">
                  <a16:creationId xmlns:a16="http://schemas.microsoft.com/office/drawing/2014/main" id="{D978BF8E-1809-4D34-953A-A134D598CEBB}"/>
                </a:ext>
              </a:extLst>
            </p:cNvPr>
            <p:cNvSpPr/>
            <p:nvPr/>
          </p:nvSpPr>
          <p:spPr bwMode="gray">
            <a:xfrm>
              <a:off x="4676835" y="1203987"/>
              <a:ext cx="637432" cy="537203"/>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tx2"/>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7" name="Picture 16">
              <a:extLst>
                <a:ext uri="{FF2B5EF4-FFF2-40B4-BE49-F238E27FC236}">
                  <a16:creationId xmlns:a16="http://schemas.microsoft.com/office/drawing/2014/main" id="{A38AF276-9F36-440B-9EC6-B1959EBFAA49}"/>
                </a:ext>
              </a:extLst>
            </p:cNvPr>
            <p:cNvPicPr>
              <a:picLocks noChangeAspect="1"/>
            </p:cNvPicPr>
            <p:nvPr/>
          </p:nvPicPr>
          <p:blipFill>
            <a:blip r:embed="rId7">
              <a:lum bright="70000" contrast="-70000"/>
            </a:blip>
            <a:stretch>
              <a:fillRect/>
            </a:stretch>
          </p:blipFill>
          <p:spPr>
            <a:xfrm>
              <a:off x="4798599" y="1343092"/>
              <a:ext cx="362102" cy="365760"/>
            </a:xfrm>
            <a:prstGeom prst="rect">
              <a:avLst/>
            </a:prstGeom>
          </p:spPr>
        </p:pic>
      </p:grpSp>
      <p:sp>
        <p:nvSpPr>
          <p:cNvPr id="50" name="TextBox 49">
            <a:extLst>
              <a:ext uri="{FF2B5EF4-FFF2-40B4-BE49-F238E27FC236}">
                <a16:creationId xmlns:a16="http://schemas.microsoft.com/office/drawing/2014/main" id="{EDF8554D-C8D6-4342-BA8F-9CBC8CC987EE}"/>
              </a:ext>
            </a:extLst>
          </p:cNvPr>
          <p:cNvSpPr txBox="1"/>
          <p:nvPr/>
        </p:nvSpPr>
        <p:spPr bwMode="gray">
          <a:xfrm>
            <a:off x="264170" y="2560016"/>
            <a:ext cx="4763715" cy="153888"/>
          </a:xfrm>
          <a:prstGeom prst="rect">
            <a:avLst/>
          </a:prstGeom>
          <a:noFill/>
        </p:spPr>
        <p:txBody>
          <a:bodyPr wrap="square" lIns="0" tIns="0" rIns="0" bIns="0" rtlCol="0">
            <a:spAutoFit/>
          </a:bodyPr>
          <a:lstStyle/>
          <a:p>
            <a:r>
              <a:rPr lang="en-US" sz="1000" b="1" dirty="0"/>
              <a:t>…But Investments in Analytics Aren’t Always Paying Off </a:t>
            </a:r>
          </a:p>
        </p:txBody>
      </p:sp>
      <p:sp>
        <p:nvSpPr>
          <p:cNvPr id="27" name="TextBox 26">
            <a:extLst>
              <a:ext uri="{FF2B5EF4-FFF2-40B4-BE49-F238E27FC236}">
                <a16:creationId xmlns:a16="http://schemas.microsoft.com/office/drawing/2014/main" id="{8A807F6F-28A6-4DC6-93F5-4163C643FE06}"/>
              </a:ext>
            </a:extLst>
          </p:cNvPr>
          <p:cNvSpPr txBox="1"/>
          <p:nvPr/>
        </p:nvSpPr>
        <p:spPr bwMode="gray">
          <a:xfrm>
            <a:off x="2306305" y="3461212"/>
            <a:ext cx="1616023" cy="838691"/>
          </a:xfrm>
          <a:prstGeom prst="rect">
            <a:avLst/>
          </a:prstGeom>
          <a:noFill/>
        </p:spPr>
        <p:txBody>
          <a:bodyPr wrap="square" lIns="0" tIns="0" rIns="0" bIns="0" rtlCol="0" anchor="ctr">
            <a:spAutoFit/>
          </a:bodyPr>
          <a:lstStyle/>
          <a:p>
            <a:pPr>
              <a:spcBef>
                <a:spcPts val="314"/>
              </a:spcBef>
              <a:defRPr/>
            </a:pPr>
            <a:r>
              <a:rPr lang="en-US" sz="2500" kern="0" dirty="0">
                <a:solidFill>
                  <a:schemeClr val="accent6"/>
                </a:solidFill>
                <a:latin typeface="+mj-lt"/>
              </a:rPr>
              <a:t>57%</a:t>
            </a:r>
          </a:p>
          <a:p>
            <a:pPr>
              <a:spcBef>
                <a:spcPts val="314"/>
              </a:spcBef>
              <a:defRPr/>
            </a:pPr>
            <a:r>
              <a:rPr lang="en-US" sz="900" dirty="0"/>
              <a:t>of higher ed CIOs ranked analytics as a </a:t>
            </a:r>
            <a:r>
              <a:rPr lang="en-US" sz="900" b="1" dirty="0">
                <a:solidFill>
                  <a:schemeClr val="accent6"/>
                </a:solidFill>
              </a:rPr>
              <a:t>top priority </a:t>
            </a:r>
            <a:r>
              <a:rPr lang="en-US" sz="900" dirty="0"/>
              <a:t>for their institution</a:t>
            </a:r>
            <a:r>
              <a:rPr lang="en-US" sz="900" b="1" dirty="0">
                <a:solidFill>
                  <a:schemeClr val="accent6"/>
                </a:solidFill>
              </a:rPr>
              <a:t> </a:t>
            </a:r>
            <a:r>
              <a:rPr lang="en-US" sz="900" dirty="0"/>
              <a:t>in 2018</a:t>
            </a:r>
            <a:endParaRPr lang="en-US" sz="900" kern="0" dirty="0"/>
          </a:p>
        </p:txBody>
      </p:sp>
      <p:sp>
        <p:nvSpPr>
          <p:cNvPr id="28" name="TextBox 27">
            <a:extLst>
              <a:ext uri="{FF2B5EF4-FFF2-40B4-BE49-F238E27FC236}">
                <a16:creationId xmlns:a16="http://schemas.microsoft.com/office/drawing/2014/main" id="{E0BD8175-A9BC-4D03-AF03-4C51ABDB41FC}"/>
              </a:ext>
            </a:extLst>
          </p:cNvPr>
          <p:cNvSpPr txBox="1"/>
          <p:nvPr/>
        </p:nvSpPr>
        <p:spPr bwMode="gray">
          <a:xfrm>
            <a:off x="292263" y="3464850"/>
            <a:ext cx="1832399" cy="838691"/>
          </a:xfrm>
          <a:prstGeom prst="rect">
            <a:avLst/>
          </a:prstGeom>
          <a:noFill/>
        </p:spPr>
        <p:txBody>
          <a:bodyPr wrap="square" lIns="0" tIns="0" rIns="0" bIns="0" rtlCol="0" anchor="ctr">
            <a:spAutoFit/>
          </a:bodyPr>
          <a:lstStyle/>
          <a:p>
            <a:pPr>
              <a:spcBef>
                <a:spcPts val="314"/>
              </a:spcBef>
              <a:defRPr/>
            </a:pPr>
            <a:r>
              <a:rPr lang="en-US" sz="2500" kern="0" dirty="0">
                <a:solidFill>
                  <a:schemeClr val="accent6"/>
                </a:solidFill>
                <a:latin typeface="+mj-lt"/>
              </a:rPr>
              <a:t>&gt;300 </a:t>
            </a:r>
          </a:p>
          <a:p>
            <a:pPr>
              <a:spcBef>
                <a:spcPts val="314"/>
              </a:spcBef>
              <a:defRPr/>
            </a:pPr>
            <a:r>
              <a:rPr lang="en-US" sz="900" kern="0" dirty="0"/>
              <a:t>vendors in the higher education technology landscape, as of 2018</a:t>
            </a:r>
          </a:p>
        </p:txBody>
      </p:sp>
      <p:sp>
        <p:nvSpPr>
          <p:cNvPr id="29" name="TextBox 28">
            <a:extLst>
              <a:ext uri="{FF2B5EF4-FFF2-40B4-BE49-F238E27FC236}">
                <a16:creationId xmlns:a16="http://schemas.microsoft.com/office/drawing/2014/main" id="{6C6A108D-9454-4114-BA66-1FA5C3CCE382}"/>
              </a:ext>
            </a:extLst>
          </p:cNvPr>
          <p:cNvSpPr txBox="1"/>
          <p:nvPr/>
        </p:nvSpPr>
        <p:spPr bwMode="gray">
          <a:xfrm>
            <a:off x="4494965" y="3466867"/>
            <a:ext cx="1763816" cy="838691"/>
          </a:xfrm>
          <a:prstGeom prst="rect">
            <a:avLst/>
          </a:prstGeom>
          <a:noFill/>
        </p:spPr>
        <p:txBody>
          <a:bodyPr wrap="square" lIns="0" tIns="0" rIns="0" bIns="0" rtlCol="0" anchor="ctr">
            <a:spAutoFit/>
          </a:bodyPr>
          <a:lstStyle/>
          <a:p>
            <a:pPr>
              <a:spcBef>
                <a:spcPts val="314"/>
              </a:spcBef>
              <a:defRPr/>
            </a:pPr>
            <a:r>
              <a:rPr lang="en-US" sz="2500" kern="0" dirty="0">
                <a:solidFill>
                  <a:schemeClr val="tx2"/>
                </a:solidFill>
                <a:latin typeface="+mj-lt"/>
              </a:rPr>
              <a:t>19%</a:t>
            </a:r>
          </a:p>
          <a:p>
            <a:pPr>
              <a:spcBef>
                <a:spcPts val="314"/>
              </a:spcBef>
              <a:defRPr/>
            </a:pPr>
            <a:r>
              <a:rPr lang="en-US" sz="900" dirty="0"/>
              <a:t>of higher ed CIOs consider their investments in data analytics as “very effective”</a:t>
            </a:r>
            <a:endParaRPr lang="en-US" sz="900" kern="0" dirty="0"/>
          </a:p>
        </p:txBody>
      </p:sp>
      <p:cxnSp>
        <p:nvCxnSpPr>
          <p:cNvPr id="6" name="Straight Connector 5">
            <a:extLst>
              <a:ext uri="{FF2B5EF4-FFF2-40B4-BE49-F238E27FC236}">
                <a16:creationId xmlns:a16="http://schemas.microsoft.com/office/drawing/2014/main" id="{FF4B932F-E71F-4445-AB83-3F1A7AF08094}"/>
              </a:ext>
            </a:extLst>
          </p:cNvPr>
          <p:cNvCxnSpPr/>
          <p:nvPr/>
        </p:nvCxnSpPr>
        <p:spPr bwMode="gray">
          <a:xfrm>
            <a:off x="277813" y="3395703"/>
            <a:ext cx="1620143"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DF6A090-B1B5-48FD-A104-F239728B065E}"/>
              </a:ext>
            </a:extLst>
          </p:cNvPr>
          <p:cNvCxnSpPr/>
          <p:nvPr/>
        </p:nvCxnSpPr>
        <p:spPr bwMode="gray">
          <a:xfrm>
            <a:off x="2302185" y="3395703"/>
            <a:ext cx="1620143"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FBE6D45-AA51-458D-A1BF-CD93B52C5CDC}"/>
              </a:ext>
            </a:extLst>
          </p:cNvPr>
          <p:cNvCxnSpPr/>
          <p:nvPr/>
        </p:nvCxnSpPr>
        <p:spPr bwMode="gray">
          <a:xfrm>
            <a:off x="4482092" y="3395703"/>
            <a:ext cx="162014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716E9E9-B450-4955-A64F-EB2863F1BBAC}"/>
              </a:ext>
            </a:extLst>
          </p:cNvPr>
          <p:cNvSpPr txBox="1"/>
          <p:nvPr/>
        </p:nvSpPr>
        <p:spPr>
          <a:xfrm>
            <a:off x="277813" y="3223260"/>
            <a:ext cx="1223327" cy="123111"/>
          </a:xfrm>
          <a:prstGeom prst="rect">
            <a:avLst/>
          </a:prstGeom>
          <a:noFill/>
        </p:spPr>
        <p:txBody>
          <a:bodyPr wrap="square" lIns="0" tIns="0" rIns="0" bIns="0" rtlCol="0">
            <a:spAutoFit/>
          </a:bodyPr>
          <a:lstStyle/>
          <a:p>
            <a:pPr>
              <a:spcBef>
                <a:spcPts val="500"/>
              </a:spcBef>
            </a:pPr>
            <a:r>
              <a:rPr lang="en-US" sz="800" b="1" dirty="0"/>
              <a:t>Options Exploding</a:t>
            </a:r>
          </a:p>
        </p:txBody>
      </p:sp>
      <p:sp>
        <p:nvSpPr>
          <p:cNvPr id="32" name="TextBox 31">
            <a:extLst>
              <a:ext uri="{FF2B5EF4-FFF2-40B4-BE49-F238E27FC236}">
                <a16:creationId xmlns:a16="http://schemas.microsoft.com/office/drawing/2014/main" id="{92A97776-C564-4BDA-87AF-C04161D6D0FF}"/>
              </a:ext>
            </a:extLst>
          </p:cNvPr>
          <p:cNvSpPr txBox="1"/>
          <p:nvPr/>
        </p:nvSpPr>
        <p:spPr>
          <a:xfrm>
            <a:off x="2302185" y="3223260"/>
            <a:ext cx="1223327" cy="123111"/>
          </a:xfrm>
          <a:prstGeom prst="rect">
            <a:avLst/>
          </a:prstGeom>
          <a:noFill/>
        </p:spPr>
        <p:txBody>
          <a:bodyPr wrap="square" lIns="0" tIns="0" rIns="0" bIns="0" rtlCol="0">
            <a:spAutoFit/>
          </a:bodyPr>
          <a:lstStyle/>
          <a:p>
            <a:pPr>
              <a:spcBef>
                <a:spcPts val="500"/>
              </a:spcBef>
            </a:pPr>
            <a:r>
              <a:rPr lang="en-US" sz="800" b="1" dirty="0"/>
              <a:t>Urgency Rising</a:t>
            </a:r>
          </a:p>
        </p:txBody>
      </p:sp>
      <p:sp>
        <p:nvSpPr>
          <p:cNvPr id="33" name="TextBox 32">
            <a:extLst>
              <a:ext uri="{FF2B5EF4-FFF2-40B4-BE49-F238E27FC236}">
                <a16:creationId xmlns:a16="http://schemas.microsoft.com/office/drawing/2014/main" id="{7BF4A228-A0EB-47C2-8ECD-996A8993EA82}"/>
              </a:ext>
            </a:extLst>
          </p:cNvPr>
          <p:cNvSpPr txBox="1"/>
          <p:nvPr/>
        </p:nvSpPr>
        <p:spPr>
          <a:xfrm>
            <a:off x="4494965" y="3223260"/>
            <a:ext cx="1223327" cy="123111"/>
          </a:xfrm>
          <a:prstGeom prst="rect">
            <a:avLst/>
          </a:prstGeom>
          <a:noFill/>
        </p:spPr>
        <p:txBody>
          <a:bodyPr wrap="square" lIns="0" tIns="0" rIns="0" bIns="0" rtlCol="0">
            <a:spAutoFit/>
          </a:bodyPr>
          <a:lstStyle/>
          <a:p>
            <a:pPr>
              <a:spcBef>
                <a:spcPts val="500"/>
              </a:spcBef>
            </a:pPr>
            <a:r>
              <a:rPr lang="en-US" sz="800" b="1" dirty="0"/>
              <a:t>Payoff Lacking</a:t>
            </a:r>
          </a:p>
        </p:txBody>
      </p:sp>
      <p:pic>
        <p:nvPicPr>
          <p:cNvPr id="16" name="Picture 15">
            <a:extLst>
              <a:ext uri="{FF2B5EF4-FFF2-40B4-BE49-F238E27FC236}">
                <a16:creationId xmlns:a16="http://schemas.microsoft.com/office/drawing/2014/main" id="{4CBDC5FB-A5AA-45E5-8EFE-AB71E38A0B11}"/>
              </a:ext>
            </a:extLst>
          </p:cNvPr>
          <p:cNvPicPr>
            <a:picLocks noChangeAspect="1"/>
          </p:cNvPicPr>
          <p:nvPr/>
        </p:nvPicPr>
        <p:blipFill>
          <a:blip r:embed="rId8"/>
          <a:stretch>
            <a:fillRect/>
          </a:stretch>
        </p:blipFill>
        <p:spPr>
          <a:xfrm>
            <a:off x="1472974" y="2886358"/>
            <a:ext cx="432862" cy="440199"/>
          </a:xfrm>
          <a:prstGeom prst="rect">
            <a:avLst/>
          </a:prstGeom>
        </p:spPr>
      </p:pic>
      <p:pic>
        <p:nvPicPr>
          <p:cNvPr id="19" name="Picture 18">
            <a:extLst>
              <a:ext uri="{FF2B5EF4-FFF2-40B4-BE49-F238E27FC236}">
                <a16:creationId xmlns:a16="http://schemas.microsoft.com/office/drawing/2014/main" id="{5763D8BD-E36A-4ED3-A736-BD5FC15FA16F}"/>
              </a:ext>
            </a:extLst>
          </p:cNvPr>
          <p:cNvPicPr>
            <a:picLocks noChangeAspect="1"/>
          </p:cNvPicPr>
          <p:nvPr/>
        </p:nvPicPr>
        <p:blipFill>
          <a:blip r:embed="rId9"/>
          <a:stretch>
            <a:fillRect/>
          </a:stretch>
        </p:blipFill>
        <p:spPr>
          <a:xfrm>
            <a:off x="3488999" y="2911009"/>
            <a:ext cx="432862" cy="415548"/>
          </a:xfrm>
          <a:prstGeom prst="rect">
            <a:avLst/>
          </a:prstGeom>
        </p:spPr>
      </p:pic>
      <p:pic>
        <p:nvPicPr>
          <p:cNvPr id="21" name="Picture 20">
            <a:extLst>
              <a:ext uri="{FF2B5EF4-FFF2-40B4-BE49-F238E27FC236}">
                <a16:creationId xmlns:a16="http://schemas.microsoft.com/office/drawing/2014/main" id="{11FE26FA-2121-4841-9BD6-0D6AF86938FE}"/>
              </a:ext>
            </a:extLst>
          </p:cNvPr>
          <p:cNvPicPr>
            <a:picLocks noChangeAspect="1"/>
          </p:cNvPicPr>
          <p:nvPr/>
        </p:nvPicPr>
        <p:blipFill>
          <a:blip r:embed="rId10"/>
          <a:stretch>
            <a:fillRect/>
          </a:stretch>
        </p:blipFill>
        <p:spPr>
          <a:xfrm>
            <a:off x="5623399" y="2908410"/>
            <a:ext cx="478836" cy="421376"/>
          </a:xfrm>
          <a:prstGeom prst="rect">
            <a:avLst/>
          </a:prstGeom>
        </p:spPr>
      </p:pic>
    </p:spTree>
    <p:extLst>
      <p:ext uri="{BB962C8B-B14F-4D97-AF65-F5344CB8AC3E}">
        <p14:creationId xmlns:p14="http://schemas.microsoft.com/office/powerpoint/2010/main" val="4100946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31CB0E-6D5A-4E63-AB75-B6D1C1474BB7}"/>
              </a:ext>
            </a:extLst>
          </p:cNvPr>
          <p:cNvSpPr>
            <a:spLocks noGrp="1"/>
          </p:cNvSpPr>
          <p:nvPr>
            <p:ph type="body" sz="quarter" idx="10"/>
          </p:nvPr>
        </p:nvSpPr>
        <p:spPr>
          <a:xfrm>
            <a:off x="277512" y="97401"/>
            <a:ext cx="2543175" cy="123111"/>
          </a:xfrm>
        </p:spPr>
        <p:txBody>
          <a:bodyPr/>
          <a:lstStyle/>
          <a:p>
            <a:r>
              <a:rPr lang="en-US" dirty="0"/>
              <a:t>How Does That Affect My Role?</a:t>
            </a:r>
          </a:p>
        </p:txBody>
      </p:sp>
      <p:sp>
        <p:nvSpPr>
          <p:cNvPr id="3" name="Text Placeholder 2">
            <a:extLst>
              <a:ext uri="{FF2B5EF4-FFF2-40B4-BE49-F238E27FC236}">
                <a16:creationId xmlns:a16="http://schemas.microsoft.com/office/drawing/2014/main" id="{3FCCFCAF-6DB9-4A6A-A6DA-7E9CA69A28CB}"/>
              </a:ext>
            </a:extLst>
          </p:cNvPr>
          <p:cNvSpPr>
            <a:spLocks noGrp="1"/>
          </p:cNvSpPr>
          <p:nvPr>
            <p:ph type="body" sz="quarter" idx="11"/>
          </p:nvPr>
        </p:nvSpPr>
        <p:spPr/>
        <p:txBody>
          <a:bodyPr/>
          <a:lstStyle/>
          <a:p>
            <a:r>
              <a:rPr lang="en-US" dirty="0"/>
              <a:t>Staff Across the Institution Have Key Roles to Play in Analytics Efforts</a:t>
            </a:r>
          </a:p>
        </p:txBody>
      </p:sp>
      <p:sp>
        <p:nvSpPr>
          <p:cNvPr id="4" name="Text Placeholder 3">
            <a:extLst>
              <a:ext uri="{FF2B5EF4-FFF2-40B4-BE49-F238E27FC236}">
                <a16:creationId xmlns:a16="http://schemas.microsoft.com/office/drawing/2014/main" id="{6E37E85E-D05E-4B42-8F12-5C25AD2D94CF}"/>
              </a:ext>
            </a:extLst>
          </p:cNvPr>
          <p:cNvSpPr>
            <a:spLocks noGrp="1"/>
          </p:cNvSpPr>
          <p:nvPr>
            <p:ph type="body" sz="quarter" idx="12"/>
          </p:nvPr>
        </p:nvSpPr>
        <p:spPr/>
        <p:txBody>
          <a:bodyPr/>
          <a:lstStyle/>
          <a:p>
            <a:r>
              <a:rPr lang="en-US" dirty="0"/>
              <a:t>No Part of Campus Exempt from Data Revolution</a:t>
            </a:r>
          </a:p>
        </p:txBody>
      </p:sp>
      <p:sp>
        <p:nvSpPr>
          <p:cNvPr id="5" name="Text Placeholder 4">
            <a:extLst>
              <a:ext uri="{FF2B5EF4-FFF2-40B4-BE49-F238E27FC236}">
                <a16:creationId xmlns:a16="http://schemas.microsoft.com/office/drawing/2014/main" id="{FF316DE6-A0D6-4B03-991B-25B7756798F9}"/>
              </a:ext>
            </a:extLst>
          </p:cNvPr>
          <p:cNvSpPr>
            <a:spLocks noGrp="1"/>
          </p:cNvSpPr>
          <p:nvPr>
            <p:ph type="body" sz="quarter" idx="13"/>
          </p:nvPr>
        </p:nvSpPr>
        <p:spPr>
          <a:xfrm>
            <a:off x="4081645" y="4677489"/>
            <a:ext cx="2319155" cy="123111"/>
          </a:xfrm>
        </p:spPr>
        <p:txBody>
          <a:bodyPr/>
          <a:lstStyle/>
          <a:p>
            <a:pPr algn="r"/>
            <a:r>
              <a:rPr lang="en-US" dirty="0"/>
              <a:t>Source: EAB interviews and analysis.</a:t>
            </a:r>
          </a:p>
        </p:txBody>
      </p:sp>
      <p:sp>
        <p:nvSpPr>
          <p:cNvPr id="6" name="Text Placeholder 5">
            <a:extLst>
              <a:ext uri="{FF2B5EF4-FFF2-40B4-BE49-F238E27FC236}">
                <a16:creationId xmlns:a16="http://schemas.microsoft.com/office/drawing/2014/main" id="{875042A5-BA5E-4DE3-B3B4-F7186A967498}"/>
              </a:ext>
            </a:extLst>
          </p:cNvPr>
          <p:cNvSpPr>
            <a:spLocks noGrp="1"/>
          </p:cNvSpPr>
          <p:nvPr>
            <p:ph type="body" sz="quarter" idx="14"/>
          </p:nvPr>
        </p:nvSpPr>
        <p:spPr/>
        <p:txBody>
          <a:bodyPr/>
          <a:lstStyle/>
          <a:p>
            <a:endParaRPr lang="en-US"/>
          </a:p>
        </p:txBody>
      </p:sp>
      <p:grpSp>
        <p:nvGrpSpPr>
          <p:cNvPr id="45" name="Group 44">
            <a:extLst>
              <a:ext uri="{FF2B5EF4-FFF2-40B4-BE49-F238E27FC236}">
                <a16:creationId xmlns:a16="http://schemas.microsoft.com/office/drawing/2014/main" id="{69CDF699-7EE9-42A0-A6F3-100800027FB7}"/>
              </a:ext>
            </a:extLst>
          </p:cNvPr>
          <p:cNvGrpSpPr/>
          <p:nvPr/>
        </p:nvGrpSpPr>
        <p:grpSpPr bwMode="gray">
          <a:xfrm rot="10800000">
            <a:off x="1526932" y="1600385"/>
            <a:ext cx="3429660" cy="2379998"/>
            <a:chOff x="1797992" y="953967"/>
            <a:chExt cx="4697460" cy="3402978"/>
          </a:xfrm>
          <a:solidFill>
            <a:schemeClr val="accent5"/>
          </a:solidFill>
        </p:grpSpPr>
        <p:sp>
          <p:nvSpPr>
            <p:cNvPr id="46" name="Freeform 24">
              <a:extLst>
                <a:ext uri="{FF2B5EF4-FFF2-40B4-BE49-F238E27FC236}">
                  <a16:creationId xmlns:a16="http://schemas.microsoft.com/office/drawing/2014/main" id="{65EF17E8-4CC1-4139-85FF-104467CDF10F}"/>
                </a:ext>
              </a:extLst>
            </p:cNvPr>
            <p:cNvSpPr>
              <a:spLocks/>
            </p:cNvSpPr>
            <p:nvPr/>
          </p:nvSpPr>
          <p:spPr bwMode="gray">
            <a:xfrm rot="16200000">
              <a:off x="2440484" y="2479971"/>
              <a:ext cx="739381" cy="1039206"/>
            </a:xfrm>
            <a:custGeom>
              <a:avLst/>
              <a:gdLst>
                <a:gd name="T0" fmla="*/ 1031 w 1065"/>
                <a:gd name="T1" fmla="*/ 5 h 1346"/>
                <a:gd name="T2" fmla="*/ 1047 w 1065"/>
                <a:gd name="T3" fmla="*/ 71 h 1346"/>
                <a:gd name="T4" fmla="*/ 1063 w 1065"/>
                <a:gd name="T5" fmla="*/ 181 h 1346"/>
                <a:gd name="T6" fmla="*/ 1056 w 1065"/>
                <a:gd name="T7" fmla="*/ 291 h 1346"/>
                <a:gd name="T8" fmla="*/ 1009 w 1065"/>
                <a:gd name="T9" fmla="*/ 358 h 1346"/>
                <a:gd name="T10" fmla="*/ 935 w 1065"/>
                <a:gd name="T11" fmla="*/ 360 h 1346"/>
                <a:gd name="T12" fmla="*/ 848 w 1065"/>
                <a:gd name="T13" fmla="*/ 337 h 1346"/>
                <a:gd name="T14" fmla="*/ 769 w 1065"/>
                <a:gd name="T15" fmla="*/ 326 h 1346"/>
                <a:gd name="T16" fmla="*/ 705 w 1065"/>
                <a:gd name="T17" fmla="*/ 371 h 1346"/>
                <a:gd name="T18" fmla="*/ 675 w 1065"/>
                <a:gd name="T19" fmla="*/ 476 h 1346"/>
                <a:gd name="T20" fmla="*/ 689 w 1065"/>
                <a:gd name="T21" fmla="*/ 588 h 1346"/>
                <a:gd name="T22" fmla="*/ 747 w 1065"/>
                <a:gd name="T23" fmla="*/ 660 h 1346"/>
                <a:gd name="T24" fmla="*/ 821 w 1065"/>
                <a:gd name="T25" fmla="*/ 662 h 1346"/>
                <a:gd name="T26" fmla="*/ 906 w 1065"/>
                <a:gd name="T27" fmla="*/ 639 h 1346"/>
                <a:gd name="T28" fmla="*/ 985 w 1065"/>
                <a:gd name="T29" fmla="*/ 626 h 1346"/>
                <a:gd name="T30" fmla="*/ 1045 w 1065"/>
                <a:gd name="T31" fmla="*/ 671 h 1346"/>
                <a:gd name="T32" fmla="*/ 1065 w 1065"/>
                <a:gd name="T33" fmla="*/ 773 h 1346"/>
                <a:gd name="T34" fmla="*/ 1052 w 1065"/>
                <a:gd name="T35" fmla="*/ 887 h 1346"/>
                <a:gd name="T36" fmla="*/ 1034 w 1065"/>
                <a:gd name="T37" fmla="*/ 972 h 1346"/>
                <a:gd name="T38" fmla="*/ 1023 w 1065"/>
                <a:gd name="T39" fmla="*/ 990 h 1346"/>
                <a:gd name="T40" fmla="*/ 957 w 1065"/>
                <a:gd name="T41" fmla="*/ 973 h 1346"/>
                <a:gd name="T42" fmla="*/ 848 w 1065"/>
                <a:gd name="T43" fmla="*/ 957 h 1346"/>
                <a:gd name="T44" fmla="*/ 738 w 1065"/>
                <a:gd name="T45" fmla="*/ 964 h 1346"/>
                <a:gd name="T46" fmla="*/ 669 w 1065"/>
                <a:gd name="T47" fmla="*/ 1011 h 1346"/>
                <a:gd name="T48" fmla="*/ 667 w 1065"/>
                <a:gd name="T49" fmla="*/ 1086 h 1346"/>
                <a:gd name="T50" fmla="*/ 693 w 1065"/>
                <a:gd name="T51" fmla="*/ 1172 h 1346"/>
                <a:gd name="T52" fmla="*/ 703 w 1065"/>
                <a:gd name="T53" fmla="*/ 1252 h 1346"/>
                <a:gd name="T54" fmla="*/ 657 w 1065"/>
                <a:gd name="T55" fmla="*/ 1315 h 1346"/>
                <a:gd name="T56" fmla="*/ 552 w 1065"/>
                <a:gd name="T57" fmla="*/ 1346 h 1346"/>
                <a:gd name="T58" fmla="*/ 440 w 1065"/>
                <a:gd name="T59" fmla="*/ 1332 h 1346"/>
                <a:gd name="T60" fmla="*/ 367 w 1065"/>
                <a:gd name="T61" fmla="*/ 1274 h 1346"/>
                <a:gd name="T62" fmla="*/ 366 w 1065"/>
                <a:gd name="T63" fmla="*/ 1200 h 1346"/>
                <a:gd name="T64" fmla="*/ 391 w 1065"/>
                <a:gd name="T65" fmla="*/ 1115 h 1346"/>
                <a:gd name="T66" fmla="*/ 402 w 1065"/>
                <a:gd name="T67" fmla="*/ 1035 h 1346"/>
                <a:gd name="T68" fmla="*/ 358 w 1065"/>
                <a:gd name="T69" fmla="*/ 975 h 1346"/>
                <a:gd name="T70" fmla="*/ 255 w 1065"/>
                <a:gd name="T71" fmla="*/ 955 h 1346"/>
                <a:gd name="T72" fmla="*/ 141 w 1065"/>
                <a:gd name="T73" fmla="*/ 968 h 1346"/>
                <a:gd name="T74" fmla="*/ 56 w 1065"/>
                <a:gd name="T75" fmla="*/ 986 h 1346"/>
                <a:gd name="T76" fmla="*/ 35 w 1065"/>
                <a:gd name="T77" fmla="*/ 986 h 1346"/>
                <a:gd name="T78" fmla="*/ 19 w 1065"/>
                <a:gd name="T79" fmla="*/ 921 h 1346"/>
                <a:gd name="T80" fmla="*/ 2 w 1065"/>
                <a:gd name="T81" fmla="*/ 811 h 1346"/>
                <a:gd name="T82" fmla="*/ 10 w 1065"/>
                <a:gd name="T83" fmla="*/ 700 h 1346"/>
                <a:gd name="T84" fmla="*/ 56 w 1065"/>
                <a:gd name="T85" fmla="*/ 633 h 1346"/>
                <a:gd name="T86" fmla="*/ 131 w 1065"/>
                <a:gd name="T87" fmla="*/ 631 h 1346"/>
                <a:gd name="T88" fmla="*/ 217 w 1065"/>
                <a:gd name="T89" fmla="*/ 655 h 1346"/>
                <a:gd name="T90" fmla="*/ 297 w 1065"/>
                <a:gd name="T91" fmla="*/ 666 h 1346"/>
                <a:gd name="T92" fmla="*/ 360 w 1065"/>
                <a:gd name="T93" fmla="*/ 621 h 1346"/>
                <a:gd name="T94" fmla="*/ 391 w 1065"/>
                <a:gd name="T95" fmla="*/ 516 h 1346"/>
                <a:gd name="T96" fmla="*/ 375 w 1065"/>
                <a:gd name="T97" fmla="*/ 404 h 1346"/>
                <a:gd name="T98" fmla="*/ 319 w 1065"/>
                <a:gd name="T99" fmla="*/ 331 h 1346"/>
                <a:gd name="T100" fmla="*/ 244 w 1065"/>
                <a:gd name="T101" fmla="*/ 329 h 1346"/>
                <a:gd name="T102" fmla="*/ 160 w 1065"/>
                <a:gd name="T103" fmla="*/ 353 h 1346"/>
                <a:gd name="T104" fmla="*/ 78 w 1065"/>
                <a:gd name="T105" fmla="*/ 364 h 1346"/>
                <a:gd name="T106" fmla="*/ 20 w 1065"/>
                <a:gd name="T107" fmla="*/ 320 h 1346"/>
                <a:gd name="T108" fmla="*/ 0 w 1065"/>
                <a:gd name="T109" fmla="*/ 219 h 1346"/>
                <a:gd name="T110" fmla="*/ 11 w 1065"/>
                <a:gd name="T111" fmla="*/ 105 h 1346"/>
                <a:gd name="T112" fmla="*/ 31 w 1065"/>
                <a:gd name="T113" fmla="*/ 2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5" h="1346">
                  <a:moveTo>
                    <a:pt x="37" y="0"/>
                  </a:moveTo>
                  <a:lnTo>
                    <a:pt x="1029" y="0"/>
                  </a:lnTo>
                  <a:lnTo>
                    <a:pt x="1031" y="5"/>
                  </a:lnTo>
                  <a:lnTo>
                    <a:pt x="1034" y="20"/>
                  </a:lnTo>
                  <a:lnTo>
                    <a:pt x="1040" y="42"/>
                  </a:lnTo>
                  <a:lnTo>
                    <a:pt x="1047" y="71"/>
                  </a:lnTo>
                  <a:lnTo>
                    <a:pt x="1052" y="105"/>
                  </a:lnTo>
                  <a:lnTo>
                    <a:pt x="1060" y="141"/>
                  </a:lnTo>
                  <a:lnTo>
                    <a:pt x="1063" y="181"/>
                  </a:lnTo>
                  <a:lnTo>
                    <a:pt x="1065" y="219"/>
                  </a:lnTo>
                  <a:lnTo>
                    <a:pt x="1063" y="257"/>
                  </a:lnTo>
                  <a:lnTo>
                    <a:pt x="1056" y="291"/>
                  </a:lnTo>
                  <a:lnTo>
                    <a:pt x="1045" y="320"/>
                  </a:lnTo>
                  <a:lnTo>
                    <a:pt x="1029" y="344"/>
                  </a:lnTo>
                  <a:lnTo>
                    <a:pt x="1009" y="358"/>
                  </a:lnTo>
                  <a:lnTo>
                    <a:pt x="985" y="364"/>
                  </a:lnTo>
                  <a:lnTo>
                    <a:pt x="962" y="366"/>
                  </a:lnTo>
                  <a:lnTo>
                    <a:pt x="935" y="360"/>
                  </a:lnTo>
                  <a:lnTo>
                    <a:pt x="906" y="353"/>
                  </a:lnTo>
                  <a:lnTo>
                    <a:pt x="877" y="344"/>
                  </a:lnTo>
                  <a:lnTo>
                    <a:pt x="848" y="337"/>
                  </a:lnTo>
                  <a:lnTo>
                    <a:pt x="821" y="329"/>
                  </a:lnTo>
                  <a:lnTo>
                    <a:pt x="794" y="324"/>
                  </a:lnTo>
                  <a:lnTo>
                    <a:pt x="769" y="326"/>
                  </a:lnTo>
                  <a:lnTo>
                    <a:pt x="747" y="331"/>
                  </a:lnTo>
                  <a:lnTo>
                    <a:pt x="727" y="344"/>
                  </a:lnTo>
                  <a:lnTo>
                    <a:pt x="705" y="371"/>
                  </a:lnTo>
                  <a:lnTo>
                    <a:pt x="689" y="404"/>
                  </a:lnTo>
                  <a:lnTo>
                    <a:pt x="680" y="438"/>
                  </a:lnTo>
                  <a:lnTo>
                    <a:pt x="675" y="476"/>
                  </a:lnTo>
                  <a:lnTo>
                    <a:pt x="675" y="516"/>
                  </a:lnTo>
                  <a:lnTo>
                    <a:pt x="680" y="552"/>
                  </a:lnTo>
                  <a:lnTo>
                    <a:pt x="689" y="588"/>
                  </a:lnTo>
                  <a:lnTo>
                    <a:pt x="705" y="621"/>
                  </a:lnTo>
                  <a:lnTo>
                    <a:pt x="727" y="646"/>
                  </a:lnTo>
                  <a:lnTo>
                    <a:pt x="747" y="660"/>
                  </a:lnTo>
                  <a:lnTo>
                    <a:pt x="769" y="666"/>
                  </a:lnTo>
                  <a:lnTo>
                    <a:pt x="794" y="666"/>
                  </a:lnTo>
                  <a:lnTo>
                    <a:pt x="821" y="662"/>
                  </a:lnTo>
                  <a:lnTo>
                    <a:pt x="848" y="655"/>
                  </a:lnTo>
                  <a:lnTo>
                    <a:pt x="877" y="646"/>
                  </a:lnTo>
                  <a:lnTo>
                    <a:pt x="906" y="639"/>
                  </a:lnTo>
                  <a:lnTo>
                    <a:pt x="935" y="631"/>
                  </a:lnTo>
                  <a:lnTo>
                    <a:pt x="962" y="626"/>
                  </a:lnTo>
                  <a:lnTo>
                    <a:pt x="985" y="626"/>
                  </a:lnTo>
                  <a:lnTo>
                    <a:pt x="1009" y="633"/>
                  </a:lnTo>
                  <a:lnTo>
                    <a:pt x="1029" y="646"/>
                  </a:lnTo>
                  <a:lnTo>
                    <a:pt x="1045" y="671"/>
                  </a:lnTo>
                  <a:lnTo>
                    <a:pt x="1056" y="700"/>
                  </a:lnTo>
                  <a:lnTo>
                    <a:pt x="1063" y="735"/>
                  </a:lnTo>
                  <a:lnTo>
                    <a:pt x="1065" y="773"/>
                  </a:lnTo>
                  <a:lnTo>
                    <a:pt x="1063" y="811"/>
                  </a:lnTo>
                  <a:lnTo>
                    <a:pt x="1060" y="850"/>
                  </a:lnTo>
                  <a:lnTo>
                    <a:pt x="1052" y="887"/>
                  </a:lnTo>
                  <a:lnTo>
                    <a:pt x="1047" y="921"/>
                  </a:lnTo>
                  <a:lnTo>
                    <a:pt x="1040" y="950"/>
                  </a:lnTo>
                  <a:lnTo>
                    <a:pt x="1034" y="972"/>
                  </a:lnTo>
                  <a:lnTo>
                    <a:pt x="1031" y="986"/>
                  </a:lnTo>
                  <a:lnTo>
                    <a:pt x="1029" y="992"/>
                  </a:lnTo>
                  <a:lnTo>
                    <a:pt x="1023" y="990"/>
                  </a:lnTo>
                  <a:lnTo>
                    <a:pt x="1009" y="986"/>
                  </a:lnTo>
                  <a:lnTo>
                    <a:pt x="985" y="981"/>
                  </a:lnTo>
                  <a:lnTo>
                    <a:pt x="957" y="973"/>
                  </a:lnTo>
                  <a:lnTo>
                    <a:pt x="924" y="968"/>
                  </a:lnTo>
                  <a:lnTo>
                    <a:pt x="886" y="961"/>
                  </a:lnTo>
                  <a:lnTo>
                    <a:pt x="848" y="957"/>
                  </a:lnTo>
                  <a:lnTo>
                    <a:pt x="808" y="955"/>
                  </a:lnTo>
                  <a:lnTo>
                    <a:pt x="772" y="957"/>
                  </a:lnTo>
                  <a:lnTo>
                    <a:pt x="738" y="964"/>
                  </a:lnTo>
                  <a:lnTo>
                    <a:pt x="707" y="975"/>
                  </a:lnTo>
                  <a:lnTo>
                    <a:pt x="684" y="992"/>
                  </a:lnTo>
                  <a:lnTo>
                    <a:pt x="669" y="1011"/>
                  </a:lnTo>
                  <a:lnTo>
                    <a:pt x="664" y="1035"/>
                  </a:lnTo>
                  <a:lnTo>
                    <a:pt x="664" y="1058"/>
                  </a:lnTo>
                  <a:lnTo>
                    <a:pt x="667" y="1086"/>
                  </a:lnTo>
                  <a:lnTo>
                    <a:pt x="675" y="1115"/>
                  </a:lnTo>
                  <a:lnTo>
                    <a:pt x="684" y="1144"/>
                  </a:lnTo>
                  <a:lnTo>
                    <a:pt x="693" y="1172"/>
                  </a:lnTo>
                  <a:lnTo>
                    <a:pt x="700" y="1200"/>
                  </a:lnTo>
                  <a:lnTo>
                    <a:pt x="703" y="1227"/>
                  </a:lnTo>
                  <a:lnTo>
                    <a:pt x="703" y="1252"/>
                  </a:lnTo>
                  <a:lnTo>
                    <a:pt x="696" y="1274"/>
                  </a:lnTo>
                  <a:lnTo>
                    <a:pt x="684" y="1294"/>
                  </a:lnTo>
                  <a:lnTo>
                    <a:pt x="657" y="1315"/>
                  </a:lnTo>
                  <a:lnTo>
                    <a:pt x="624" y="1332"/>
                  </a:lnTo>
                  <a:lnTo>
                    <a:pt x="590" y="1341"/>
                  </a:lnTo>
                  <a:lnTo>
                    <a:pt x="552" y="1346"/>
                  </a:lnTo>
                  <a:lnTo>
                    <a:pt x="514" y="1346"/>
                  </a:lnTo>
                  <a:lnTo>
                    <a:pt x="476" y="1341"/>
                  </a:lnTo>
                  <a:lnTo>
                    <a:pt x="440" y="1332"/>
                  </a:lnTo>
                  <a:lnTo>
                    <a:pt x="409" y="1315"/>
                  </a:lnTo>
                  <a:lnTo>
                    <a:pt x="382" y="1294"/>
                  </a:lnTo>
                  <a:lnTo>
                    <a:pt x="367" y="1274"/>
                  </a:lnTo>
                  <a:lnTo>
                    <a:pt x="362" y="1252"/>
                  </a:lnTo>
                  <a:lnTo>
                    <a:pt x="362" y="1227"/>
                  </a:lnTo>
                  <a:lnTo>
                    <a:pt x="366" y="1200"/>
                  </a:lnTo>
                  <a:lnTo>
                    <a:pt x="373" y="1172"/>
                  </a:lnTo>
                  <a:lnTo>
                    <a:pt x="382" y="1144"/>
                  </a:lnTo>
                  <a:lnTo>
                    <a:pt x="391" y="1115"/>
                  </a:lnTo>
                  <a:lnTo>
                    <a:pt x="398" y="1086"/>
                  </a:lnTo>
                  <a:lnTo>
                    <a:pt x="402" y="1058"/>
                  </a:lnTo>
                  <a:lnTo>
                    <a:pt x="402" y="1035"/>
                  </a:lnTo>
                  <a:lnTo>
                    <a:pt x="394" y="1011"/>
                  </a:lnTo>
                  <a:lnTo>
                    <a:pt x="382" y="992"/>
                  </a:lnTo>
                  <a:lnTo>
                    <a:pt x="358" y="975"/>
                  </a:lnTo>
                  <a:lnTo>
                    <a:pt x="328" y="964"/>
                  </a:lnTo>
                  <a:lnTo>
                    <a:pt x="293" y="957"/>
                  </a:lnTo>
                  <a:lnTo>
                    <a:pt x="255" y="955"/>
                  </a:lnTo>
                  <a:lnTo>
                    <a:pt x="217" y="957"/>
                  </a:lnTo>
                  <a:lnTo>
                    <a:pt x="179" y="961"/>
                  </a:lnTo>
                  <a:lnTo>
                    <a:pt x="141" y="968"/>
                  </a:lnTo>
                  <a:lnTo>
                    <a:pt x="109" y="973"/>
                  </a:lnTo>
                  <a:lnTo>
                    <a:pt x="80" y="981"/>
                  </a:lnTo>
                  <a:lnTo>
                    <a:pt x="56" y="986"/>
                  </a:lnTo>
                  <a:lnTo>
                    <a:pt x="42" y="990"/>
                  </a:lnTo>
                  <a:lnTo>
                    <a:pt x="37" y="992"/>
                  </a:lnTo>
                  <a:lnTo>
                    <a:pt x="35" y="986"/>
                  </a:lnTo>
                  <a:lnTo>
                    <a:pt x="31" y="972"/>
                  </a:lnTo>
                  <a:lnTo>
                    <a:pt x="26" y="950"/>
                  </a:lnTo>
                  <a:lnTo>
                    <a:pt x="19" y="921"/>
                  </a:lnTo>
                  <a:lnTo>
                    <a:pt x="11" y="887"/>
                  </a:lnTo>
                  <a:lnTo>
                    <a:pt x="6" y="850"/>
                  </a:lnTo>
                  <a:lnTo>
                    <a:pt x="2" y="811"/>
                  </a:lnTo>
                  <a:lnTo>
                    <a:pt x="0" y="773"/>
                  </a:lnTo>
                  <a:lnTo>
                    <a:pt x="2" y="735"/>
                  </a:lnTo>
                  <a:lnTo>
                    <a:pt x="10" y="700"/>
                  </a:lnTo>
                  <a:lnTo>
                    <a:pt x="20" y="671"/>
                  </a:lnTo>
                  <a:lnTo>
                    <a:pt x="37" y="646"/>
                  </a:lnTo>
                  <a:lnTo>
                    <a:pt x="56" y="633"/>
                  </a:lnTo>
                  <a:lnTo>
                    <a:pt x="78" y="626"/>
                  </a:lnTo>
                  <a:lnTo>
                    <a:pt x="103" y="626"/>
                  </a:lnTo>
                  <a:lnTo>
                    <a:pt x="131" y="631"/>
                  </a:lnTo>
                  <a:lnTo>
                    <a:pt x="160" y="639"/>
                  </a:lnTo>
                  <a:lnTo>
                    <a:pt x="188" y="646"/>
                  </a:lnTo>
                  <a:lnTo>
                    <a:pt x="217" y="655"/>
                  </a:lnTo>
                  <a:lnTo>
                    <a:pt x="244" y="662"/>
                  </a:lnTo>
                  <a:lnTo>
                    <a:pt x="272" y="666"/>
                  </a:lnTo>
                  <a:lnTo>
                    <a:pt x="297" y="666"/>
                  </a:lnTo>
                  <a:lnTo>
                    <a:pt x="319" y="660"/>
                  </a:lnTo>
                  <a:lnTo>
                    <a:pt x="338" y="646"/>
                  </a:lnTo>
                  <a:lnTo>
                    <a:pt x="360" y="621"/>
                  </a:lnTo>
                  <a:lnTo>
                    <a:pt x="375" y="588"/>
                  </a:lnTo>
                  <a:lnTo>
                    <a:pt x="385" y="552"/>
                  </a:lnTo>
                  <a:lnTo>
                    <a:pt x="391" y="516"/>
                  </a:lnTo>
                  <a:lnTo>
                    <a:pt x="391" y="476"/>
                  </a:lnTo>
                  <a:lnTo>
                    <a:pt x="385" y="438"/>
                  </a:lnTo>
                  <a:lnTo>
                    <a:pt x="375" y="404"/>
                  </a:lnTo>
                  <a:lnTo>
                    <a:pt x="360" y="371"/>
                  </a:lnTo>
                  <a:lnTo>
                    <a:pt x="338" y="344"/>
                  </a:lnTo>
                  <a:lnTo>
                    <a:pt x="319" y="331"/>
                  </a:lnTo>
                  <a:lnTo>
                    <a:pt x="297" y="326"/>
                  </a:lnTo>
                  <a:lnTo>
                    <a:pt x="272" y="324"/>
                  </a:lnTo>
                  <a:lnTo>
                    <a:pt x="244" y="329"/>
                  </a:lnTo>
                  <a:lnTo>
                    <a:pt x="217" y="337"/>
                  </a:lnTo>
                  <a:lnTo>
                    <a:pt x="188" y="344"/>
                  </a:lnTo>
                  <a:lnTo>
                    <a:pt x="160" y="353"/>
                  </a:lnTo>
                  <a:lnTo>
                    <a:pt x="131" y="360"/>
                  </a:lnTo>
                  <a:lnTo>
                    <a:pt x="103" y="366"/>
                  </a:lnTo>
                  <a:lnTo>
                    <a:pt x="78" y="364"/>
                  </a:lnTo>
                  <a:lnTo>
                    <a:pt x="56" y="358"/>
                  </a:lnTo>
                  <a:lnTo>
                    <a:pt x="37" y="344"/>
                  </a:lnTo>
                  <a:lnTo>
                    <a:pt x="20" y="320"/>
                  </a:lnTo>
                  <a:lnTo>
                    <a:pt x="10" y="291"/>
                  </a:lnTo>
                  <a:lnTo>
                    <a:pt x="2" y="257"/>
                  </a:lnTo>
                  <a:lnTo>
                    <a:pt x="0" y="219"/>
                  </a:lnTo>
                  <a:lnTo>
                    <a:pt x="2" y="181"/>
                  </a:lnTo>
                  <a:lnTo>
                    <a:pt x="6" y="141"/>
                  </a:lnTo>
                  <a:lnTo>
                    <a:pt x="11" y="105"/>
                  </a:lnTo>
                  <a:lnTo>
                    <a:pt x="19" y="71"/>
                  </a:lnTo>
                  <a:lnTo>
                    <a:pt x="26" y="42"/>
                  </a:lnTo>
                  <a:lnTo>
                    <a:pt x="31" y="20"/>
                  </a:lnTo>
                  <a:lnTo>
                    <a:pt x="35" y="5"/>
                  </a:lnTo>
                  <a:lnTo>
                    <a:pt x="37" y="0"/>
                  </a:lnTo>
                  <a:close/>
                </a:path>
              </a:pathLst>
            </a:custGeom>
            <a:solidFill>
              <a:schemeClr val="accent3"/>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7">
              <a:extLst>
                <a:ext uri="{FF2B5EF4-FFF2-40B4-BE49-F238E27FC236}">
                  <a16:creationId xmlns:a16="http://schemas.microsoft.com/office/drawing/2014/main" id="{A9586969-4790-406C-9C9A-EDD7A2958DCB}"/>
                </a:ext>
              </a:extLst>
            </p:cNvPr>
            <p:cNvSpPr>
              <a:spLocks/>
            </p:cNvSpPr>
            <p:nvPr/>
          </p:nvSpPr>
          <p:spPr bwMode="gray">
            <a:xfrm rot="16200000">
              <a:off x="3835615" y="2343313"/>
              <a:ext cx="739381" cy="1312519"/>
            </a:xfrm>
            <a:custGeom>
              <a:avLst/>
              <a:gdLst>
                <a:gd name="T0" fmla="*/ 624 w 1065"/>
                <a:gd name="T1" fmla="*/ 15 h 1701"/>
                <a:gd name="T2" fmla="*/ 703 w 1065"/>
                <a:gd name="T3" fmla="*/ 94 h 1701"/>
                <a:gd name="T4" fmla="*/ 684 w 1065"/>
                <a:gd name="T5" fmla="*/ 203 h 1701"/>
                <a:gd name="T6" fmla="*/ 664 w 1065"/>
                <a:gd name="T7" fmla="*/ 311 h 1701"/>
                <a:gd name="T8" fmla="*/ 738 w 1065"/>
                <a:gd name="T9" fmla="*/ 382 h 1701"/>
                <a:gd name="T10" fmla="*/ 886 w 1065"/>
                <a:gd name="T11" fmla="*/ 386 h 1701"/>
                <a:gd name="T12" fmla="*/ 1009 w 1065"/>
                <a:gd name="T13" fmla="*/ 360 h 1701"/>
                <a:gd name="T14" fmla="*/ 1034 w 1065"/>
                <a:gd name="T15" fmla="*/ 375 h 1701"/>
                <a:gd name="T16" fmla="*/ 1060 w 1065"/>
                <a:gd name="T17" fmla="*/ 496 h 1701"/>
                <a:gd name="T18" fmla="*/ 1056 w 1065"/>
                <a:gd name="T19" fmla="*/ 646 h 1701"/>
                <a:gd name="T20" fmla="*/ 985 w 1065"/>
                <a:gd name="T21" fmla="*/ 720 h 1701"/>
                <a:gd name="T22" fmla="*/ 877 w 1065"/>
                <a:gd name="T23" fmla="*/ 700 h 1701"/>
                <a:gd name="T24" fmla="*/ 769 w 1065"/>
                <a:gd name="T25" fmla="*/ 680 h 1701"/>
                <a:gd name="T26" fmla="*/ 689 w 1065"/>
                <a:gd name="T27" fmla="*/ 758 h 1701"/>
                <a:gd name="T28" fmla="*/ 680 w 1065"/>
                <a:gd name="T29" fmla="*/ 908 h 1701"/>
                <a:gd name="T30" fmla="*/ 747 w 1065"/>
                <a:gd name="T31" fmla="*/ 1015 h 1701"/>
                <a:gd name="T32" fmla="*/ 848 w 1065"/>
                <a:gd name="T33" fmla="*/ 1010 h 1701"/>
                <a:gd name="T34" fmla="*/ 962 w 1065"/>
                <a:gd name="T35" fmla="*/ 981 h 1701"/>
                <a:gd name="T36" fmla="*/ 1045 w 1065"/>
                <a:gd name="T37" fmla="*/ 1026 h 1701"/>
                <a:gd name="T38" fmla="*/ 1063 w 1065"/>
                <a:gd name="T39" fmla="*/ 1165 h 1701"/>
                <a:gd name="T40" fmla="*/ 1040 w 1065"/>
                <a:gd name="T41" fmla="*/ 1305 h 1701"/>
                <a:gd name="T42" fmla="*/ 1023 w 1065"/>
                <a:gd name="T43" fmla="*/ 1344 h 1701"/>
                <a:gd name="T44" fmla="*/ 924 w 1065"/>
                <a:gd name="T45" fmla="*/ 1323 h 1701"/>
                <a:gd name="T46" fmla="*/ 772 w 1065"/>
                <a:gd name="T47" fmla="*/ 1312 h 1701"/>
                <a:gd name="T48" fmla="*/ 669 w 1065"/>
                <a:gd name="T49" fmla="*/ 1366 h 1701"/>
                <a:gd name="T50" fmla="*/ 675 w 1065"/>
                <a:gd name="T51" fmla="*/ 1469 h 1701"/>
                <a:gd name="T52" fmla="*/ 703 w 1065"/>
                <a:gd name="T53" fmla="*/ 1581 h 1701"/>
                <a:gd name="T54" fmla="*/ 657 w 1065"/>
                <a:gd name="T55" fmla="*/ 1670 h 1701"/>
                <a:gd name="T56" fmla="*/ 514 w 1065"/>
                <a:gd name="T57" fmla="*/ 1701 h 1701"/>
                <a:gd name="T58" fmla="*/ 382 w 1065"/>
                <a:gd name="T59" fmla="*/ 1648 h 1701"/>
                <a:gd name="T60" fmla="*/ 366 w 1065"/>
                <a:gd name="T61" fmla="*/ 1554 h 1701"/>
                <a:gd name="T62" fmla="*/ 398 w 1065"/>
                <a:gd name="T63" fmla="*/ 1440 h 1701"/>
                <a:gd name="T64" fmla="*/ 382 w 1065"/>
                <a:gd name="T65" fmla="*/ 1346 h 1701"/>
                <a:gd name="T66" fmla="*/ 255 w 1065"/>
                <a:gd name="T67" fmla="*/ 1310 h 1701"/>
                <a:gd name="T68" fmla="*/ 109 w 1065"/>
                <a:gd name="T69" fmla="*/ 1328 h 1701"/>
                <a:gd name="T70" fmla="*/ 37 w 1065"/>
                <a:gd name="T71" fmla="*/ 1346 h 1701"/>
                <a:gd name="T72" fmla="*/ 19 w 1065"/>
                <a:gd name="T73" fmla="*/ 1276 h 1701"/>
                <a:gd name="T74" fmla="*/ 0 w 1065"/>
                <a:gd name="T75" fmla="*/ 1127 h 1701"/>
                <a:gd name="T76" fmla="*/ 37 w 1065"/>
                <a:gd name="T77" fmla="*/ 1003 h 1701"/>
                <a:gd name="T78" fmla="*/ 131 w 1065"/>
                <a:gd name="T79" fmla="*/ 986 h 1701"/>
                <a:gd name="T80" fmla="*/ 244 w 1065"/>
                <a:gd name="T81" fmla="*/ 1017 h 1701"/>
                <a:gd name="T82" fmla="*/ 338 w 1065"/>
                <a:gd name="T83" fmla="*/ 1003 h 1701"/>
                <a:gd name="T84" fmla="*/ 391 w 1065"/>
                <a:gd name="T85" fmla="*/ 870 h 1701"/>
                <a:gd name="T86" fmla="*/ 360 w 1065"/>
                <a:gd name="T87" fmla="*/ 726 h 1701"/>
                <a:gd name="T88" fmla="*/ 272 w 1065"/>
                <a:gd name="T89" fmla="*/ 680 h 1701"/>
                <a:gd name="T90" fmla="*/ 160 w 1065"/>
                <a:gd name="T91" fmla="*/ 708 h 1701"/>
                <a:gd name="T92" fmla="*/ 56 w 1065"/>
                <a:gd name="T93" fmla="*/ 713 h 1701"/>
                <a:gd name="T94" fmla="*/ 2 w 1065"/>
                <a:gd name="T95" fmla="*/ 612 h 1701"/>
                <a:gd name="T96" fmla="*/ 11 w 1065"/>
                <a:gd name="T97" fmla="*/ 460 h 1701"/>
                <a:gd name="T98" fmla="*/ 35 w 1065"/>
                <a:gd name="T99" fmla="*/ 360 h 1701"/>
                <a:gd name="T100" fmla="*/ 80 w 1065"/>
                <a:gd name="T101" fmla="*/ 366 h 1701"/>
                <a:gd name="T102" fmla="*/ 217 w 1065"/>
                <a:gd name="T103" fmla="*/ 389 h 1701"/>
                <a:gd name="T104" fmla="*/ 358 w 1065"/>
                <a:gd name="T105" fmla="*/ 371 h 1701"/>
                <a:gd name="T106" fmla="*/ 402 w 1065"/>
                <a:gd name="T107" fmla="*/ 288 h 1701"/>
                <a:gd name="T108" fmla="*/ 373 w 1065"/>
                <a:gd name="T109" fmla="*/ 174 h 1701"/>
                <a:gd name="T110" fmla="*/ 367 w 1065"/>
                <a:gd name="T111" fmla="*/ 73 h 1701"/>
                <a:gd name="T112" fmla="*/ 476 w 1065"/>
                <a:gd name="T113" fmla="*/ 6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5" h="1701">
                  <a:moveTo>
                    <a:pt x="514" y="0"/>
                  </a:moveTo>
                  <a:lnTo>
                    <a:pt x="552" y="0"/>
                  </a:lnTo>
                  <a:lnTo>
                    <a:pt x="590" y="6"/>
                  </a:lnTo>
                  <a:lnTo>
                    <a:pt x="624" y="15"/>
                  </a:lnTo>
                  <a:lnTo>
                    <a:pt x="657" y="31"/>
                  </a:lnTo>
                  <a:lnTo>
                    <a:pt x="684" y="53"/>
                  </a:lnTo>
                  <a:lnTo>
                    <a:pt x="696" y="73"/>
                  </a:lnTo>
                  <a:lnTo>
                    <a:pt x="703" y="94"/>
                  </a:lnTo>
                  <a:lnTo>
                    <a:pt x="703" y="120"/>
                  </a:lnTo>
                  <a:lnTo>
                    <a:pt x="700" y="147"/>
                  </a:lnTo>
                  <a:lnTo>
                    <a:pt x="693" y="174"/>
                  </a:lnTo>
                  <a:lnTo>
                    <a:pt x="684" y="203"/>
                  </a:lnTo>
                  <a:lnTo>
                    <a:pt x="675" y="232"/>
                  </a:lnTo>
                  <a:lnTo>
                    <a:pt x="667" y="261"/>
                  </a:lnTo>
                  <a:lnTo>
                    <a:pt x="664" y="288"/>
                  </a:lnTo>
                  <a:lnTo>
                    <a:pt x="664" y="311"/>
                  </a:lnTo>
                  <a:lnTo>
                    <a:pt x="669" y="335"/>
                  </a:lnTo>
                  <a:lnTo>
                    <a:pt x="684" y="355"/>
                  </a:lnTo>
                  <a:lnTo>
                    <a:pt x="707" y="371"/>
                  </a:lnTo>
                  <a:lnTo>
                    <a:pt x="738" y="382"/>
                  </a:lnTo>
                  <a:lnTo>
                    <a:pt x="772" y="389"/>
                  </a:lnTo>
                  <a:lnTo>
                    <a:pt x="808" y="391"/>
                  </a:lnTo>
                  <a:lnTo>
                    <a:pt x="848" y="389"/>
                  </a:lnTo>
                  <a:lnTo>
                    <a:pt x="886" y="386"/>
                  </a:lnTo>
                  <a:lnTo>
                    <a:pt x="924" y="378"/>
                  </a:lnTo>
                  <a:lnTo>
                    <a:pt x="957" y="373"/>
                  </a:lnTo>
                  <a:lnTo>
                    <a:pt x="985" y="366"/>
                  </a:lnTo>
                  <a:lnTo>
                    <a:pt x="1009" y="360"/>
                  </a:lnTo>
                  <a:lnTo>
                    <a:pt x="1023" y="357"/>
                  </a:lnTo>
                  <a:lnTo>
                    <a:pt x="1029" y="355"/>
                  </a:lnTo>
                  <a:lnTo>
                    <a:pt x="1031" y="360"/>
                  </a:lnTo>
                  <a:lnTo>
                    <a:pt x="1034" y="375"/>
                  </a:lnTo>
                  <a:lnTo>
                    <a:pt x="1040" y="396"/>
                  </a:lnTo>
                  <a:lnTo>
                    <a:pt x="1047" y="425"/>
                  </a:lnTo>
                  <a:lnTo>
                    <a:pt x="1052" y="460"/>
                  </a:lnTo>
                  <a:lnTo>
                    <a:pt x="1060" y="496"/>
                  </a:lnTo>
                  <a:lnTo>
                    <a:pt x="1063" y="536"/>
                  </a:lnTo>
                  <a:lnTo>
                    <a:pt x="1065" y="574"/>
                  </a:lnTo>
                  <a:lnTo>
                    <a:pt x="1063" y="612"/>
                  </a:lnTo>
                  <a:lnTo>
                    <a:pt x="1056" y="646"/>
                  </a:lnTo>
                  <a:lnTo>
                    <a:pt x="1045" y="675"/>
                  </a:lnTo>
                  <a:lnTo>
                    <a:pt x="1029" y="700"/>
                  </a:lnTo>
                  <a:lnTo>
                    <a:pt x="1009" y="713"/>
                  </a:lnTo>
                  <a:lnTo>
                    <a:pt x="985" y="720"/>
                  </a:lnTo>
                  <a:lnTo>
                    <a:pt x="962" y="720"/>
                  </a:lnTo>
                  <a:lnTo>
                    <a:pt x="935" y="715"/>
                  </a:lnTo>
                  <a:lnTo>
                    <a:pt x="906" y="708"/>
                  </a:lnTo>
                  <a:lnTo>
                    <a:pt x="877" y="700"/>
                  </a:lnTo>
                  <a:lnTo>
                    <a:pt x="848" y="691"/>
                  </a:lnTo>
                  <a:lnTo>
                    <a:pt x="821" y="684"/>
                  </a:lnTo>
                  <a:lnTo>
                    <a:pt x="794" y="680"/>
                  </a:lnTo>
                  <a:lnTo>
                    <a:pt x="769" y="680"/>
                  </a:lnTo>
                  <a:lnTo>
                    <a:pt x="747" y="686"/>
                  </a:lnTo>
                  <a:lnTo>
                    <a:pt x="727" y="700"/>
                  </a:lnTo>
                  <a:lnTo>
                    <a:pt x="705" y="726"/>
                  </a:lnTo>
                  <a:lnTo>
                    <a:pt x="689" y="758"/>
                  </a:lnTo>
                  <a:lnTo>
                    <a:pt x="680" y="794"/>
                  </a:lnTo>
                  <a:lnTo>
                    <a:pt x="675" y="831"/>
                  </a:lnTo>
                  <a:lnTo>
                    <a:pt x="675" y="870"/>
                  </a:lnTo>
                  <a:lnTo>
                    <a:pt x="680" y="908"/>
                  </a:lnTo>
                  <a:lnTo>
                    <a:pt x="689" y="943"/>
                  </a:lnTo>
                  <a:lnTo>
                    <a:pt x="705" y="975"/>
                  </a:lnTo>
                  <a:lnTo>
                    <a:pt x="727" y="1003"/>
                  </a:lnTo>
                  <a:lnTo>
                    <a:pt x="747" y="1015"/>
                  </a:lnTo>
                  <a:lnTo>
                    <a:pt x="769" y="1021"/>
                  </a:lnTo>
                  <a:lnTo>
                    <a:pt x="794" y="1022"/>
                  </a:lnTo>
                  <a:lnTo>
                    <a:pt x="821" y="1017"/>
                  </a:lnTo>
                  <a:lnTo>
                    <a:pt x="848" y="1010"/>
                  </a:lnTo>
                  <a:lnTo>
                    <a:pt x="877" y="1003"/>
                  </a:lnTo>
                  <a:lnTo>
                    <a:pt x="906" y="993"/>
                  </a:lnTo>
                  <a:lnTo>
                    <a:pt x="935" y="986"/>
                  </a:lnTo>
                  <a:lnTo>
                    <a:pt x="962" y="981"/>
                  </a:lnTo>
                  <a:lnTo>
                    <a:pt x="985" y="983"/>
                  </a:lnTo>
                  <a:lnTo>
                    <a:pt x="1009" y="988"/>
                  </a:lnTo>
                  <a:lnTo>
                    <a:pt x="1029" y="1003"/>
                  </a:lnTo>
                  <a:lnTo>
                    <a:pt x="1045" y="1026"/>
                  </a:lnTo>
                  <a:lnTo>
                    <a:pt x="1056" y="1055"/>
                  </a:lnTo>
                  <a:lnTo>
                    <a:pt x="1063" y="1089"/>
                  </a:lnTo>
                  <a:lnTo>
                    <a:pt x="1065" y="1127"/>
                  </a:lnTo>
                  <a:lnTo>
                    <a:pt x="1063" y="1165"/>
                  </a:lnTo>
                  <a:lnTo>
                    <a:pt x="1060" y="1205"/>
                  </a:lnTo>
                  <a:lnTo>
                    <a:pt x="1052" y="1241"/>
                  </a:lnTo>
                  <a:lnTo>
                    <a:pt x="1047" y="1276"/>
                  </a:lnTo>
                  <a:lnTo>
                    <a:pt x="1040" y="1305"/>
                  </a:lnTo>
                  <a:lnTo>
                    <a:pt x="1034" y="1326"/>
                  </a:lnTo>
                  <a:lnTo>
                    <a:pt x="1031" y="1341"/>
                  </a:lnTo>
                  <a:lnTo>
                    <a:pt x="1029" y="1346"/>
                  </a:lnTo>
                  <a:lnTo>
                    <a:pt x="1023" y="1344"/>
                  </a:lnTo>
                  <a:lnTo>
                    <a:pt x="1009" y="1341"/>
                  </a:lnTo>
                  <a:lnTo>
                    <a:pt x="985" y="1335"/>
                  </a:lnTo>
                  <a:lnTo>
                    <a:pt x="957" y="1328"/>
                  </a:lnTo>
                  <a:lnTo>
                    <a:pt x="924" y="1323"/>
                  </a:lnTo>
                  <a:lnTo>
                    <a:pt x="886" y="1316"/>
                  </a:lnTo>
                  <a:lnTo>
                    <a:pt x="848" y="1312"/>
                  </a:lnTo>
                  <a:lnTo>
                    <a:pt x="808" y="1310"/>
                  </a:lnTo>
                  <a:lnTo>
                    <a:pt x="772" y="1312"/>
                  </a:lnTo>
                  <a:lnTo>
                    <a:pt x="738" y="1319"/>
                  </a:lnTo>
                  <a:lnTo>
                    <a:pt x="707" y="1330"/>
                  </a:lnTo>
                  <a:lnTo>
                    <a:pt x="684" y="1346"/>
                  </a:lnTo>
                  <a:lnTo>
                    <a:pt x="669" y="1366"/>
                  </a:lnTo>
                  <a:lnTo>
                    <a:pt x="664" y="1390"/>
                  </a:lnTo>
                  <a:lnTo>
                    <a:pt x="664" y="1413"/>
                  </a:lnTo>
                  <a:lnTo>
                    <a:pt x="667" y="1440"/>
                  </a:lnTo>
                  <a:lnTo>
                    <a:pt x="675" y="1469"/>
                  </a:lnTo>
                  <a:lnTo>
                    <a:pt x="684" y="1498"/>
                  </a:lnTo>
                  <a:lnTo>
                    <a:pt x="693" y="1527"/>
                  </a:lnTo>
                  <a:lnTo>
                    <a:pt x="700" y="1554"/>
                  </a:lnTo>
                  <a:lnTo>
                    <a:pt x="703" y="1581"/>
                  </a:lnTo>
                  <a:lnTo>
                    <a:pt x="703" y="1607"/>
                  </a:lnTo>
                  <a:lnTo>
                    <a:pt x="696" y="1629"/>
                  </a:lnTo>
                  <a:lnTo>
                    <a:pt x="684" y="1648"/>
                  </a:lnTo>
                  <a:lnTo>
                    <a:pt x="657" y="1670"/>
                  </a:lnTo>
                  <a:lnTo>
                    <a:pt x="624" y="1686"/>
                  </a:lnTo>
                  <a:lnTo>
                    <a:pt x="590" y="1697"/>
                  </a:lnTo>
                  <a:lnTo>
                    <a:pt x="552" y="1701"/>
                  </a:lnTo>
                  <a:lnTo>
                    <a:pt x="514" y="1701"/>
                  </a:lnTo>
                  <a:lnTo>
                    <a:pt x="476" y="1697"/>
                  </a:lnTo>
                  <a:lnTo>
                    <a:pt x="440" y="1686"/>
                  </a:lnTo>
                  <a:lnTo>
                    <a:pt x="409" y="1670"/>
                  </a:lnTo>
                  <a:lnTo>
                    <a:pt x="382" y="1648"/>
                  </a:lnTo>
                  <a:lnTo>
                    <a:pt x="367" y="1629"/>
                  </a:lnTo>
                  <a:lnTo>
                    <a:pt x="362" y="1607"/>
                  </a:lnTo>
                  <a:lnTo>
                    <a:pt x="362" y="1581"/>
                  </a:lnTo>
                  <a:lnTo>
                    <a:pt x="366" y="1554"/>
                  </a:lnTo>
                  <a:lnTo>
                    <a:pt x="373" y="1527"/>
                  </a:lnTo>
                  <a:lnTo>
                    <a:pt x="382" y="1498"/>
                  </a:lnTo>
                  <a:lnTo>
                    <a:pt x="391" y="1469"/>
                  </a:lnTo>
                  <a:lnTo>
                    <a:pt x="398" y="1440"/>
                  </a:lnTo>
                  <a:lnTo>
                    <a:pt x="402" y="1413"/>
                  </a:lnTo>
                  <a:lnTo>
                    <a:pt x="402" y="1390"/>
                  </a:lnTo>
                  <a:lnTo>
                    <a:pt x="394" y="1366"/>
                  </a:lnTo>
                  <a:lnTo>
                    <a:pt x="382" y="1346"/>
                  </a:lnTo>
                  <a:lnTo>
                    <a:pt x="358" y="1330"/>
                  </a:lnTo>
                  <a:lnTo>
                    <a:pt x="328" y="1319"/>
                  </a:lnTo>
                  <a:lnTo>
                    <a:pt x="293" y="1312"/>
                  </a:lnTo>
                  <a:lnTo>
                    <a:pt x="255" y="1310"/>
                  </a:lnTo>
                  <a:lnTo>
                    <a:pt x="217" y="1312"/>
                  </a:lnTo>
                  <a:lnTo>
                    <a:pt x="179" y="1316"/>
                  </a:lnTo>
                  <a:lnTo>
                    <a:pt x="141" y="1323"/>
                  </a:lnTo>
                  <a:lnTo>
                    <a:pt x="109" y="1328"/>
                  </a:lnTo>
                  <a:lnTo>
                    <a:pt x="80" y="1335"/>
                  </a:lnTo>
                  <a:lnTo>
                    <a:pt x="56" y="1341"/>
                  </a:lnTo>
                  <a:lnTo>
                    <a:pt x="42" y="1344"/>
                  </a:lnTo>
                  <a:lnTo>
                    <a:pt x="37" y="1346"/>
                  </a:lnTo>
                  <a:lnTo>
                    <a:pt x="35" y="1341"/>
                  </a:lnTo>
                  <a:lnTo>
                    <a:pt x="31" y="1326"/>
                  </a:lnTo>
                  <a:lnTo>
                    <a:pt x="26" y="1305"/>
                  </a:lnTo>
                  <a:lnTo>
                    <a:pt x="19" y="1276"/>
                  </a:lnTo>
                  <a:lnTo>
                    <a:pt x="11" y="1241"/>
                  </a:lnTo>
                  <a:lnTo>
                    <a:pt x="6" y="1205"/>
                  </a:lnTo>
                  <a:lnTo>
                    <a:pt x="2" y="1165"/>
                  </a:lnTo>
                  <a:lnTo>
                    <a:pt x="0" y="1127"/>
                  </a:lnTo>
                  <a:lnTo>
                    <a:pt x="2" y="1089"/>
                  </a:lnTo>
                  <a:lnTo>
                    <a:pt x="10" y="1055"/>
                  </a:lnTo>
                  <a:lnTo>
                    <a:pt x="20" y="1026"/>
                  </a:lnTo>
                  <a:lnTo>
                    <a:pt x="37" y="1003"/>
                  </a:lnTo>
                  <a:lnTo>
                    <a:pt x="56" y="988"/>
                  </a:lnTo>
                  <a:lnTo>
                    <a:pt x="78" y="983"/>
                  </a:lnTo>
                  <a:lnTo>
                    <a:pt x="103" y="981"/>
                  </a:lnTo>
                  <a:lnTo>
                    <a:pt x="131" y="986"/>
                  </a:lnTo>
                  <a:lnTo>
                    <a:pt x="160" y="993"/>
                  </a:lnTo>
                  <a:lnTo>
                    <a:pt x="188" y="1003"/>
                  </a:lnTo>
                  <a:lnTo>
                    <a:pt x="217" y="1010"/>
                  </a:lnTo>
                  <a:lnTo>
                    <a:pt x="244" y="1017"/>
                  </a:lnTo>
                  <a:lnTo>
                    <a:pt x="272" y="1022"/>
                  </a:lnTo>
                  <a:lnTo>
                    <a:pt x="297" y="1021"/>
                  </a:lnTo>
                  <a:lnTo>
                    <a:pt x="319" y="1015"/>
                  </a:lnTo>
                  <a:lnTo>
                    <a:pt x="338" y="1003"/>
                  </a:lnTo>
                  <a:lnTo>
                    <a:pt x="360" y="975"/>
                  </a:lnTo>
                  <a:lnTo>
                    <a:pt x="375" y="943"/>
                  </a:lnTo>
                  <a:lnTo>
                    <a:pt x="385" y="908"/>
                  </a:lnTo>
                  <a:lnTo>
                    <a:pt x="391" y="870"/>
                  </a:lnTo>
                  <a:lnTo>
                    <a:pt x="391" y="831"/>
                  </a:lnTo>
                  <a:lnTo>
                    <a:pt x="385" y="794"/>
                  </a:lnTo>
                  <a:lnTo>
                    <a:pt x="375" y="758"/>
                  </a:lnTo>
                  <a:lnTo>
                    <a:pt x="360" y="726"/>
                  </a:lnTo>
                  <a:lnTo>
                    <a:pt x="338" y="700"/>
                  </a:lnTo>
                  <a:lnTo>
                    <a:pt x="319" y="686"/>
                  </a:lnTo>
                  <a:lnTo>
                    <a:pt x="297" y="680"/>
                  </a:lnTo>
                  <a:lnTo>
                    <a:pt x="272" y="680"/>
                  </a:lnTo>
                  <a:lnTo>
                    <a:pt x="244" y="684"/>
                  </a:lnTo>
                  <a:lnTo>
                    <a:pt x="217" y="691"/>
                  </a:lnTo>
                  <a:lnTo>
                    <a:pt x="188" y="700"/>
                  </a:lnTo>
                  <a:lnTo>
                    <a:pt x="160" y="708"/>
                  </a:lnTo>
                  <a:lnTo>
                    <a:pt x="131" y="715"/>
                  </a:lnTo>
                  <a:lnTo>
                    <a:pt x="103" y="720"/>
                  </a:lnTo>
                  <a:lnTo>
                    <a:pt x="78" y="720"/>
                  </a:lnTo>
                  <a:lnTo>
                    <a:pt x="56" y="713"/>
                  </a:lnTo>
                  <a:lnTo>
                    <a:pt x="37" y="700"/>
                  </a:lnTo>
                  <a:lnTo>
                    <a:pt x="20" y="675"/>
                  </a:lnTo>
                  <a:lnTo>
                    <a:pt x="10" y="646"/>
                  </a:lnTo>
                  <a:lnTo>
                    <a:pt x="2" y="612"/>
                  </a:lnTo>
                  <a:lnTo>
                    <a:pt x="0" y="574"/>
                  </a:lnTo>
                  <a:lnTo>
                    <a:pt x="2" y="536"/>
                  </a:lnTo>
                  <a:lnTo>
                    <a:pt x="6" y="496"/>
                  </a:lnTo>
                  <a:lnTo>
                    <a:pt x="11" y="460"/>
                  </a:lnTo>
                  <a:lnTo>
                    <a:pt x="19" y="425"/>
                  </a:lnTo>
                  <a:lnTo>
                    <a:pt x="26" y="396"/>
                  </a:lnTo>
                  <a:lnTo>
                    <a:pt x="31" y="375"/>
                  </a:lnTo>
                  <a:lnTo>
                    <a:pt x="35" y="360"/>
                  </a:lnTo>
                  <a:lnTo>
                    <a:pt x="37" y="355"/>
                  </a:lnTo>
                  <a:lnTo>
                    <a:pt x="42" y="357"/>
                  </a:lnTo>
                  <a:lnTo>
                    <a:pt x="56" y="360"/>
                  </a:lnTo>
                  <a:lnTo>
                    <a:pt x="80" y="366"/>
                  </a:lnTo>
                  <a:lnTo>
                    <a:pt x="109" y="373"/>
                  </a:lnTo>
                  <a:lnTo>
                    <a:pt x="141" y="378"/>
                  </a:lnTo>
                  <a:lnTo>
                    <a:pt x="179" y="386"/>
                  </a:lnTo>
                  <a:lnTo>
                    <a:pt x="217" y="389"/>
                  </a:lnTo>
                  <a:lnTo>
                    <a:pt x="255" y="391"/>
                  </a:lnTo>
                  <a:lnTo>
                    <a:pt x="293" y="389"/>
                  </a:lnTo>
                  <a:lnTo>
                    <a:pt x="328" y="382"/>
                  </a:lnTo>
                  <a:lnTo>
                    <a:pt x="358" y="371"/>
                  </a:lnTo>
                  <a:lnTo>
                    <a:pt x="382" y="355"/>
                  </a:lnTo>
                  <a:lnTo>
                    <a:pt x="394" y="335"/>
                  </a:lnTo>
                  <a:lnTo>
                    <a:pt x="402" y="311"/>
                  </a:lnTo>
                  <a:lnTo>
                    <a:pt x="402" y="288"/>
                  </a:lnTo>
                  <a:lnTo>
                    <a:pt x="398" y="261"/>
                  </a:lnTo>
                  <a:lnTo>
                    <a:pt x="391" y="232"/>
                  </a:lnTo>
                  <a:lnTo>
                    <a:pt x="382" y="203"/>
                  </a:lnTo>
                  <a:lnTo>
                    <a:pt x="373" y="174"/>
                  </a:lnTo>
                  <a:lnTo>
                    <a:pt x="366" y="147"/>
                  </a:lnTo>
                  <a:lnTo>
                    <a:pt x="362" y="120"/>
                  </a:lnTo>
                  <a:lnTo>
                    <a:pt x="362" y="94"/>
                  </a:lnTo>
                  <a:lnTo>
                    <a:pt x="367" y="73"/>
                  </a:lnTo>
                  <a:lnTo>
                    <a:pt x="382" y="53"/>
                  </a:lnTo>
                  <a:lnTo>
                    <a:pt x="409" y="31"/>
                  </a:lnTo>
                  <a:lnTo>
                    <a:pt x="440" y="15"/>
                  </a:lnTo>
                  <a:lnTo>
                    <a:pt x="476" y="6"/>
                  </a:lnTo>
                  <a:lnTo>
                    <a:pt x="514" y="0"/>
                  </a:lnTo>
                  <a:close/>
                </a:path>
              </a:pathLst>
            </a:custGeom>
            <a:grp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5">
              <a:extLst>
                <a:ext uri="{FF2B5EF4-FFF2-40B4-BE49-F238E27FC236}">
                  <a16:creationId xmlns:a16="http://schemas.microsoft.com/office/drawing/2014/main" id="{07DB1B5F-A37A-46A8-858B-554F1334BC98}"/>
                </a:ext>
              </a:extLst>
            </p:cNvPr>
            <p:cNvSpPr>
              <a:spLocks/>
            </p:cNvSpPr>
            <p:nvPr/>
          </p:nvSpPr>
          <p:spPr bwMode="gray">
            <a:xfrm rot="16200000">
              <a:off x="2847969" y="2588060"/>
              <a:ext cx="1181342" cy="823027"/>
            </a:xfrm>
            <a:custGeom>
              <a:avLst/>
              <a:gdLst>
                <a:gd name="T0" fmla="*/ 676 w 1701"/>
                <a:gd name="T1" fmla="*/ 20 h 1066"/>
                <a:gd name="T2" fmla="*/ 720 w 1701"/>
                <a:gd name="T3" fmla="*/ 103 h 1066"/>
                <a:gd name="T4" fmla="*/ 691 w 1701"/>
                <a:gd name="T5" fmla="*/ 217 h 1066"/>
                <a:gd name="T6" fmla="*/ 685 w 1701"/>
                <a:gd name="T7" fmla="*/ 319 h 1066"/>
                <a:gd name="T8" fmla="*/ 794 w 1701"/>
                <a:gd name="T9" fmla="*/ 386 h 1066"/>
                <a:gd name="T10" fmla="*/ 942 w 1701"/>
                <a:gd name="T11" fmla="*/ 377 h 1066"/>
                <a:gd name="T12" fmla="*/ 1021 w 1701"/>
                <a:gd name="T13" fmla="*/ 297 h 1066"/>
                <a:gd name="T14" fmla="*/ 1002 w 1701"/>
                <a:gd name="T15" fmla="*/ 189 h 1066"/>
                <a:gd name="T16" fmla="*/ 982 w 1701"/>
                <a:gd name="T17" fmla="*/ 80 h 1066"/>
                <a:gd name="T18" fmla="*/ 1056 w 1701"/>
                <a:gd name="T19" fmla="*/ 9 h 1066"/>
                <a:gd name="T20" fmla="*/ 1204 w 1701"/>
                <a:gd name="T21" fmla="*/ 6 h 1066"/>
                <a:gd name="T22" fmla="*/ 1327 w 1701"/>
                <a:gd name="T23" fmla="*/ 31 h 1066"/>
                <a:gd name="T24" fmla="*/ 1341 w 1701"/>
                <a:gd name="T25" fmla="*/ 56 h 1066"/>
                <a:gd name="T26" fmla="*/ 1316 w 1701"/>
                <a:gd name="T27" fmla="*/ 179 h 1066"/>
                <a:gd name="T28" fmla="*/ 1318 w 1701"/>
                <a:gd name="T29" fmla="*/ 328 h 1066"/>
                <a:gd name="T30" fmla="*/ 1388 w 1701"/>
                <a:gd name="T31" fmla="*/ 402 h 1066"/>
                <a:gd name="T32" fmla="*/ 1526 w 1701"/>
                <a:gd name="T33" fmla="*/ 373 h 1066"/>
                <a:gd name="T34" fmla="*/ 1629 w 1701"/>
                <a:gd name="T35" fmla="*/ 368 h 1066"/>
                <a:gd name="T36" fmla="*/ 1696 w 1701"/>
                <a:gd name="T37" fmla="*/ 476 h 1066"/>
                <a:gd name="T38" fmla="*/ 1685 w 1701"/>
                <a:gd name="T39" fmla="*/ 626 h 1066"/>
                <a:gd name="T40" fmla="*/ 1605 w 1701"/>
                <a:gd name="T41" fmla="*/ 704 h 1066"/>
                <a:gd name="T42" fmla="*/ 1497 w 1701"/>
                <a:gd name="T43" fmla="*/ 684 h 1066"/>
                <a:gd name="T44" fmla="*/ 1388 w 1701"/>
                <a:gd name="T45" fmla="*/ 664 h 1066"/>
                <a:gd name="T46" fmla="*/ 1318 w 1701"/>
                <a:gd name="T47" fmla="*/ 739 h 1066"/>
                <a:gd name="T48" fmla="*/ 1316 w 1701"/>
                <a:gd name="T49" fmla="*/ 887 h 1066"/>
                <a:gd name="T50" fmla="*/ 1341 w 1701"/>
                <a:gd name="T51" fmla="*/ 1010 h 1066"/>
                <a:gd name="T52" fmla="*/ 1327 w 1701"/>
                <a:gd name="T53" fmla="*/ 1035 h 1066"/>
                <a:gd name="T54" fmla="*/ 1204 w 1701"/>
                <a:gd name="T55" fmla="*/ 1061 h 1066"/>
                <a:gd name="T56" fmla="*/ 1056 w 1701"/>
                <a:gd name="T57" fmla="*/ 1057 h 1066"/>
                <a:gd name="T58" fmla="*/ 982 w 1701"/>
                <a:gd name="T59" fmla="*/ 986 h 1066"/>
                <a:gd name="T60" fmla="*/ 1002 w 1701"/>
                <a:gd name="T61" fmla="*/ 878 h 1066"/>
                <a:gd name="T62" fmla="*/ 1021 w 1701"/>
                <a:gd name="T63" fmla="*/ 769 h 1066"/>
                <a:gd name="T64" fmla="*/ 942 w 1701"/>
                <a:gd name="T65" fmla="*/ 690 h 1066"/>
                <a:gd name="T66" fmla="*/ 794 w 1701"/>
                <a:gd name="T67" fmla="*/ 681 h 1066"/>
                <a:gd name="T68" fmla="*/ 685 w 1701"/>
                <a:gd name="T69" fmla="*/ 748 h 1066"/>
                <a:gd name="T70" fmla="*/ 691 w 1701"/>
                <a:gd name="T71" fmla="*/ 849 h 1066"/>
                <a:gd name="T72" fmla="*/ 720 w 1701"/>
                <a:gd name="T73" fmla="*/ 963 h 1066"/>
                <a:gd name="T74" fmla="*/ 676 w 1701"/>
                <a:gd name="T75" fmla="*/ 1046 h 1066"/>
                <a:gd name="T76" fmla="*/ 535 w 1701"/>
                <a:gd name="T77" fmla="*/ 1064 h 1066"/>
                <a:gd name="T78" fmla="*/ 398 w 1701"/>
                <a:gd name="T79" fmla="*/ 1041 h 1066"/>
                <a:gd name="T80" fmla="*/ 356 w 1701"/>
                <a:gd name="T81" fmla="*/ 1024 h 1066"/>
                <a:gd name="T82" fmla="*/ 380 w 1701"/>
                <a:gd name="T83" fmla="*/ 925 h 1066"/>
                <a:gd name="T84" fmla="*/ 389 w 1701"/>
                <a:gd name="T85" fmla="*/ 773 h 1066"/>
                <a:gd name="T86" fmla="*/ 335 w 1701"/>
                <a:gd name="T87" fmla="*/ 670 h 1066"/>
                <a:gd name="T88" fmla="*/ 234 w 1701"/>
                <a:gd name="T89" fmla="*/ 675 h 1066"/>
                <a:gd name="T90" fmla="*/ 120 w 1701"/>
                <a:gd name="T91" fmla="*/ 704 h 1066"/>
                <a:gd name="T92" fmla="*/ 33 w 1701"/>
                <a:gd name="T93" fmla="*/ 657 h 1066"/>
                <a:gd name="T94" fmla="*/ 0 w 1701"/>
                <a:gd name="T95" fmla="*/ 514 h 1066"/>
                <a:gd name="T96" fmla="*/ 53 w 1701"/>
                <a:gd name="T97" fmla="*/ 382 h 1066"/>
                <a:gd name="T98" fmla="*/ 147 w 1701"/>
                <a:gd name="T99" fmla="*/ 366 h 1066"/>
                <a:gd name="T100" fmla="*/ 261 w 1701"/>
                <a:gd name="T101" fmla="*/ 398 h 1066"/>
                <a:gd name="T102" fmla="*/ 355 w 1701"/>
                <a:gd name="T103" fmla="*/ 382 h 1066"/>
                <a:gd name="T104" fmla="*/ 391 w 1701"/>
                <a:gd name="T105" fmla="*/ 257 h 1066"/>
                <a:gd name="T106" fmla="*/ 373 w 1701"/>
                <a:gd name="T107" fmla="*/ 109 h 1066"/>
                <a:gd name="T108" fmla="*/ 355 w 1701"/>
                <a:gd name="T109" fmla="*/ 37 h 1066"/>
                <a:gd name="T110" fmla="*/ 427 w 1701"/>
                <a:gd name="T111" fmla="*/ 18 h 1066"/>
                <a:gd name="T112" fmla="*/ 573 w 1701"/>
                <a:gd name="T113"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 h="1066">
                  <a:moveTo>
                    <a:pt x="573" y="0"/>
                  </a:moveTo>
                  <a:lnTo>
                    <a:pt x="611" y="2"/>
                  </a:lnTo>
                  <a:lnTo>
                    <a:pt x="646" y="9"/>
                  </a:lnTo>
                  <a:lnTo>
                    <a:pt x="676" y="20"/>
                  </a:lnTo>
                  <a:lnTo>
                    <a:pt x="700" y="37"/>
                  </a:lnTo>
                  <a:lnTo>
                    <a:pt x="712" y="56"/>
                  </a:lnTo>
                  <a:lnTo>
                    <a:pt x="720" y="80"/>
                  </a:lnTo>
                  <a:lnTo>
                    <a:pt x="720" y="103"/>
                  </a:lnTo>
                  <a:lnTo>
                    <a:pt x="716" y="131"/>
                  </a:lnTo>
                  <a:lnTo>
                    <a:pt x="709" y="160"/>
                  </a:lnTo>
                  <a:lnTo>
                    <a:pt x="700" y="189"/>
                  </a:lnTo>
                  <a:lnTo>
                    <a:pt x="691" y="217"/>
                  </a:lnTo>
                  <a:lnTo>
                    <a:pt x="684" y="245"/>
                  </a:lnTo>
                  <a:lnTo>
                    <a:pt x="680" y="272"/>
                  </a:lnTo>
                  <a:lnTo>
                    <a:pt x="680" y="297"/>
                  </a:lnTo>
                  <a:lnTo>
                    <a:pt x="685" y="319"/>
                  </a:lnTo>
                  <a:lnTo>
                    <a:pt x="700" y="339"/>
                  </a:lnTo>
                  <a:lnTo>
                    <a:pt x="727" y="360"/>
                  </a:lnTo>
                  <a:lnTo>
                    <a:pt x="758" y="377"/>
                  </a:lnTo>
                  <a:lnTo>
                    <a:pt x="794" y="386"/>
                  </a:lnTo>
                  <a:lnTo>
                    <a:pt x="832" y="391"/>
                  </a:lnTo>
                  <a:lnTo>
                    <a:pt x="870" y="391"/>
                  </a:lnTo>
                  <a:lnTo>
                    <a:pt x="908" y="386"/>
                  </a:lnTo>
                  <a:lnTo>
                    <a:pt x="942" y="377"/>
                  </a:lnTo>
                  <a:lnTo>
                    <a:pt x="975" y="360"/>
                  </a:lnTo>
                  <a:lnTo>
                    <a:pt x="1002" y="339"/>
                  </a:lnTo>
                  <a:lnTo>
                    <a:pt x="1014" y="319"/>
                  </a:lnTo>
                  <a:lnTo>
                    <a:pt x="1021" y="297"/>
                  </a:lnTo>
                  <a:lnTo>
                    <a:pt x="1021" y="272"/>
                  </a:lnTo>
                  <a:lnTo>
                    <a:pt x="1018" y="245"/>
                  </a:lnTo>
                  <a:lnTo>
                    <a:pt x="1011" y="217"/>
                  </a:lnTo>
                  <a:lnTo>
                    <a:pt x="1002" y="189"/>
                  </a:lnTo>
                  <a:lnTo>
                    <a:pt x="993" y="160"/>
                  </a:lnTo>
                  <a:lnTo>
                    <a:pt x="985" y="131"/>
                  </a:lnTo>
                  <a:lnTo>
                    <a:pt x="982" y="103"/>
                  </a:lnTo>
                  <a:lnTo>
                    <a:pt x="982" y="80"/>
                  </a:lnTo>
                  <a:lnTo>
                    <a:pt x="987" y="56"/>
                  </a:lnTo>
                  <a:lnTo>
                    <a:pt x="1002" y="37"/>
                  </a:lnTo>
                  <a:lnTo>
                    <a:pt x="1025" y="20"/>
                  </a:lnTo>
                  <a:lnTo>
                    <a:pt x="1056" y="9"/>
                  </a:lnTo>
                  <a:lnTo>
                    <a:pt x="1090" y="2"/>
                  </a:lnTo>
                  <a:lnTo>
                    <a:pt x="1126" y="0"/>
                  </a:lnTo>
                  <a:lnTo>
                    <a:pt x="1166" y="2"/>
                  </a:lnTo>
                  <a:lnTo>
                    <a:pt x="1204" y="6"/>
                  </a:lnTo>
                  <a:lnTo>
                    <a:pt x="1242" y="13"/>
                  </a:lnTo>
                  <a:lnTo>
                    <a:pt x="1275" y="18"/>
                  </a:lnTo>
                  <a:lnTo>
                    <a:pt x="1303" y="26"/>
                  </a:lnTo>
                  <a:lnTo>
                    <a:pt x="1327" y="31"/>
                  </a:lnTo>
                  <a:lnTo>
                    <a:pt x="1341" y="35"/>
                  </a:lnTo>
                  <a:lnTo>
                    <a:pt x="1347" y="37"/>
                  </a:lnTo>
                  <a:lnTo>
                    <a:pt x="1345" y="42"/>
                  </a:lnTo>
                  <a:lnTo>
                    <a:pt x="1341" y="56"/>
                  </a:lnTo>
                  <a:lnTo>
                    <a:pt x="1334" y="80"/>
                  </a:lnTo>
                  <a:lnTo>
                    <a:pt x="1329" y="109"/>
                  </a:lnTo>
                  <a:lnTo>
                    <a:pt x="1322" y="141"/>
                  </a:lnTo>
                  <a:lnTo>
                    <a:pt x="1316" y="179"/>
                  </a:lnTo>
                  <a:lnTo>
                    <a:pt x="1312" y="217"/>
                  </a:lnTo>
                  <a:lnTo>
                    <a:pt x="1311" y="257"/>
                  </a:lnTo>
                  <a:lnTo>
                    <a:pt x="1312" y="293"/>
                  </a:lnTo>
                  <a:lnTo>
                    <a:pt x="1318" y="328"/>
                  </a:lnTo>
                  <a:lnTo>
                    <a:pt x="1329" y="359"/>
                  </a:lnTo>
                  <a:lnTo>
                    <a:pt x="1347" y="382"/>
                  </a:lnTo>
                  <a:lnTo>
                    <a:pt x="1365" y="397"/>
                  </a:lnTo>
                  <a:lnTo>
                    <a:pt x="1388" y="402"/>
                  </a:lnTo>
                  <a:lnTo>
                    <a:pt x="1414" y="402"/>
                  </a:lnTo>
                  <a:lnTo>
                    <a:pt x="1441" y="398"/>
                  </a:lnTo>
                  <a:lnTo>
                    <a:pt x="1468" y="391"/>
                  </a:lnTo>
                  <a:lnTo>
                    <a:pt x="1526" y="373"/>
                  </a:lnTo>
                  <a:lnTo>
                    <a:pt x="1555" y="366"/>
                  </a:lnTo>
                  <a:lnTo>
                    <a:pt x="1580" y="362"/>
                  </a:lnTo>
                  <a:lnTo>
                    <a:pt x="1605" y="362"/>
                  </a:lnTo>
                  <a:lnTo>
                    <a:pt x="1629" y="368"/>
                  </a:lnTo>
                  <a:lnTo>
                    <a:pt x="1649" y="382"/>
                  </a:lnTo>
                  <a:lnTo>
                    <a:pt x="1669" y="409"/>
                  </a:lnTo>
                  <a:lnTo>
                    <a:pt x="1685" y="440"/>
                  </a:lnTo>
                  <a:lnTo>
                    <a:pt x="1696" y="476"/>
                  </a:lnTo>
                  <a:lnTo>
                    <a:pt x="1701" y="514"/>
                  </a:lnTo>
                  <a:lnTo>
                    <a:pt x="1701" y="552"/>
                  </a:lnTo>
                  <a:lnTo>
                    <a:pt x="1696" y="590"/>
                  </a:lnTo>
                  <a:lnTo>
                    <a:pt x="1685" y="626"/>
                  </a:lnTo>
                  <a:lnTo>
                    <a:pt x="1669" y="657"/>
                  </a:lnTo>
                  <a:lnTo>
                    <a:pt x="1649" y="684"/>
                  </a:lnTo>
                  <a:lnTo>
                    <a:pt x="1629" y="697"/>
                  </a:lnTo>
                  <a:lnTo>
                    <a:pt x="1605" y="704"/>
                  </a:lnTo>
                  <a:lnTo>
                    <a:pt x="1580" y="704"/>
                  </a:lnTo>
                  <a:lnTo>
                    <a:pt x="1555" y="701"/>
                  </a:lnTo>
                  <a:lnTo>
                    <a:pt x="1526" y="693"/>
                  </a:lnTo>
                  <a:lnTo>
                    <a:pt x="1497" y="684"/>
                  </a:lnTo>
                  <a:lnTo>
                    <a:pt x="1468" y="675"/>
                  </a:lnTo>
                  <a:lnTo>
                    <a:pt x="1441" y="668"/>
                  </a:lnTo>
                  <a:lnTo>
                    <a:pt x="1414" y="664"/>
                  </a:lnTo>
                  <a:lnTo>
                    <a:pt x="1388" y="664"/>
                  </a:lnTo>
                  <a:lnTo>
                    <a:pt x="1365" y="670"/>
                  </a:lnTo>
                  <a:lnTo>
                    <a:pt x="1347" y="684"/>
                  </a:lnTo>
                  <a:lnTo>
                    <a:pt x="1329" y="708"/>
                  </a:lnTo>
                  <a:lnTo>
                    <a:pt x="1318" y="739"/>
                  </a:lnTo>
                  <a:lnTo>
                    <a:pt x="1312" y="773"/>
                  </a:lnTo>
                  <a:lnTo>
                    <a:pt x="1311" y="809"/>
                  </a:lnTo>
                  <a:lnTo>
                    <a:pt x="1312" y="849"/>
                  </a:lnTo>
                  <a:lnTo>
                    <a:pt x="1316" y="887"/>
                  </a:lnTo>
                  <a:lnTo>
                    <a:pt x="1322" y="925"/>
                  </a:lnTo>
                  <a:lnTo>
                    <a:pt x="1329" y="957"/>
                  </a:lnTo>
                  <a:lnTo>
                    <a:pt x="1334" y="986"/>
                  </a:lnTo>
                  <a:lnTo>
                    <a:pt x="1341" y="1010"/>
                  </a:lnTo>
                  <a:lnTo>
                    <a:pt x="1345" y="1024"/>
                  </a:lnTo>
                  <a:lnTo>
                    <a:pt x="1347" y="1030"/>
                  </a:lnTo>
                  <a:lnTo>
                    <a:pt x="1341" y="1032"/>
                  </a:lnTo>
                  <a:lnTo>
                    <a:pt x="1327" y="1035"/>
                  </a:lnTo>
                  <a:lnTo>
                    <a:pt x="1303" y="1041"/>
                  </a:lnTo>
                  <a:lnTo>
                    <a:pt x="1275" y="1048"/>
                  </a:lnTo>
                  <a:lnTo>
                    <a:pt x="1242" y="1053"/>
                  </a:lnTo>
                  <a:lnTo>
                    <a:pt x="1204" y="1061"/>
                  </a:lnTo>
                  <a:lnTo>
                    <a:pt x="1166" y="1064"/>
                  </a:lnTo>
                  <a:lnTo>
                    <a:pt x="1126" y="1066"/>
                  </a:lnTo>
                  <a:lnTo>
                    <a:pt x="1090" y="1064"/>
                  </a:lnTo>
                  <a:lnTo>
                    <a:pt x="1056" y="1057"/>
                  </a:lnTo>
                  <a:lnTo>
                    <a:pt x="1025" y="1046"/>
                  </a:lnTo>
                  <a:lnTo>
                    <a:pt x="1002" y="1030"/>
                  </a:lnTo>
                  <a:lnTo>
                    <a:pt x="987" y="1010"/>
                  </a:lnTo>
                  <a:lnTo>
                    <a:pt x="982" y="986"/>
                  </a:lnTo>
                  <a:lnTo>
                    <a:pt x="982" y="963"/>
                  </a:lnTo>
                  <a:lnTo>
                    <a:pt x="985" y="936"/>
                  </a:lnTo>
                  <a:lnTo>
                    <a:pt x="993" y="907"/>
                  </a:lnTo>
                  <a:lnTo>
                    <a:pt x="1002" y="878"/>
                  </a:lnTo>
                  <a:lnTo>
                    <a:pt x="1011" y="849"/>
                  </a:lnTo>
                  <a:lnTo>
                    <a:pt x="1018" y="822"/>
                  </a:lnTo>
                  <a:lnTo>
                    <a:pt x="1021" y="795"/>
                  </a:lnTo>
                  <a:lnTo>
                    <a:pt x="1021" y="769"/>
                  </a:lnTo>
                  <a:lnTo>
                    <a:pt x="1014" y="748"/>
                  </a:lnTo>
                  <a:lnTo>
                    <a:pt x="1002" y="728"/>
                  </a:lnTo>
                  <a:lnTo>
                    <a:pt x="975" y="706"/>
                  </a:lnTo>
                  <a:lnTo>
                    <a:pt x="942" y="690"/>
                  </a:lnTo>
                  <a:lnTo>
                    <a:pt x="908" y="681"/>
                  </a:lnTo>
                  <a:lnTo>
                    <a:pt x="870" y="675"/>
                  </a:lnTo>
                  <a:lnTo>
                    <a:pt x="832" y="675"/>
                  </a:lnTo>
                  <a:lnTo>
                    <a:pt x="794" y="681"/>
                  </a:lnTo>
                  <a:lnTo>
                    <a:pt x="758" y="690"/>
                  </a:lnTo>
                  <a:lnTo>
                    <a:pt x="727" y="706"/>
                  </a:lnTo>
                  <a:lnTo>
                    <a:pt x="700" y="728"/>
                  </a:lnTo>
                  <a:lnTo>
                    <a:pt x="685" y="748"/>
                  </a:lnTo>
                  <a:lnTo>
                    <a:pt x="680" y="769"/>
                  </a:lnTo>
                  <a:lnTo>
                    <a:pt x="680" y="795"/>
                  </a:lnTo>
                  <a:lnTo>
                    <a:pt x="684" y="822"/>
                  </a:lnTo>
                  <a:lnTo>
                    <a:pt x="691" y="849"/>
                  </a:lnTo>
                  <a:lnTo>
                    <a:pt x="700" y="878"/>
                  </a:lnTo>
                  <a:lnTo>
                    <a:pt x="709" y="907"/>
                  </a:lnTo>
                  <a:lnTo>
                    <a:pt x="716" y="936"/>
                  </a:lnTo>
                  <a:lnTo>
                    <a:pt x="720" y="963"/>
                  </a:lnTo>
                  <a:lnTo>
                    <a:pt x="720" y="986"/>
                  </a:lnTo>
                  <a:lnTo>
                    <a:pt x="712" y="1010"/>
                  </a:lnTo>
                  <a:lnTo>
                    <a:pt x="700" y="1030"/>
                  </a:lnTo>
                  <a:lnTo>
                    <a:pt x="676" y="1046"/>
                  </a:lnTo>
                  <a:lnTo>
                    <a:pt x="646" y="1057"/>
                  </a:lnTo>
                  <a:lnTo>
                    <a:pt x="611" y="1064"/>
                  </a:lnTo>
                  <a:lnTo>
                    <a:pt x="573" y="1066"/>
                  </a:lnTo>
                  <a:lnTo>
                    <a:pt x="535" y="1064"/>
                  </a:lnTo>
                  <a:lnTo>
                    <a:pt x="497" y="1061"/>
                  </a:lnTo>
                  <a:lnTo>
                    <a:pt x="459" y="1053"/>
                  </a:lnTo>
                  <a:lnTo>
                    <a:pt x="427" y="1048"/>
                  </a:lnTo>
                  <a:lnTo>
                    <a:pt x="398" y="1041"/>
                  </a:lnTo>
                  <a:lnTo>
                    <a:pt x="374" y="1035"/>
                  </a:lnTo>
                  <a:lnTo>
                    <a:pt x="360" y="1032"/>
                  </a:lnTo>
                  <a:lnTo>
                    <a:pt x="355" y="1030"/>
                  </a:lnTo>
                  <a:lnTo>
                    <a:pt x="356" y="1024"/>
                  </a:lnTo>
                  <a:lnTo>
                    <a:pt x="360" y="1010"/>
                  </a:lnTo>
                  <a:lnTo>
                    <a:pt x="365" y="986"/>
                  </a:lnTo>
                  <a:lnTo>
                    <a:pt x="373" y="957"/>
                  </a:lnTo>
                  <a:lnTo>
                    <a:pt x="380" y="925"/>
                  </a:lnTo>
                  <a:lnTo>
                    <a:pt x="385" y="887"/>
                  </a:lnTo>
                  <a:lnTo>
                    <a:pt x="389" y="849"/>
                  </a:lnTo>
                  <a:lnTo>
                    <a:pt x="391" y="809"/>
                  </a:lnTo>
                  <a:lnTo>
                    <a:pt x="389" y="773"/>
                  </a:lnTo>
                  <a:lnTo>
                    <a:pt x="384" y="739"/>
                  </a:lnTo>
                  <a:lnTo>
                    <a:pt x="373" y="708"/>
                  </a:lnTo>
                  <a:lnTo>
                    <a:pt x="355" y="684"/>
                  </a:lnTo>
                  <a:lnTo>
                    <a:pt x="335" y="670"/>
                  </a:lnTo>
                  <a:lnTo>
                    <a:pt x="313" y="664"/>
                  </a:lnTo>
                  <a:lnTo>
                    <a:pt x="288" y="664"/>
                  </a:lnTo>
                  <a:lnTo>
                    <a:pt x="261" y="668"/>
                  </a:lnTo>
                  <a:lnTo>
                    <a:pt x="234" y="675"/>
                  </a:lnTo>
                  <a:lnTo>
                    <a:pt x="205" y="684"/>
                  </a:lnTo>
                  <a:lnTo>
                    <a:pt x="176" y="693"/>
                  </a:lnTo>
                  <a:lnTo>
                    <a:pt x="147" y="701"/>
                  </a:lnTo>
                  <a:lnTo>
                    <a:pt x="120" y="704"/>
                  </a:lnTo>
                  <a:lnTo>
                    <a:pt x="94" y="704"/>
                  </a:lnTo>
                  <a:lnTo>
                    <a:pt x="73" y="697"/>
                  </a:lnTo>
                  <a:lnTo>
                    <a:pt x="53" y="684"/>
                  </a:lnTo>
                  <a:lnTo>
                    <a:pt x="33" y="657"/>
                  </a:lnTo>
                  <a:lnTo>
                    <a:pt x="17" y="626"/>
                  </a:lnTo>
                  <a:lnTo>
                    <a:pt x="6" y="590"/>
                  </a:lnTo>
                  <a:lnTo>
                    <a:pt x="0" y="552"/>
                  </a:lnTo>
                  <a:lnTo>
                    <a:pt x="0" y="514"/>
                  </a:lnTo>
                  <a:lnTo>
                    <a:pt x="6" y="476"/>
                  </a:lnTo>
                  <a:lnTo>
                    <a:pt x="17" y="440"/>
                  </a:lnTo>
                  <a:lnTo>
                    <a:pt x="33" y="409"/>
                  </a:lnTo>
                  <a:lnTo>
                    <a:pt x="53" y="382"/>
                  </a:lnTo>
                  <a:lnTo>
                    <a:pt x="73" y="368"/>
                  </a:lnTo>
                  <a:lnTo>
                    <a:pt x="94" y="362"/>
                  </a:lnTo>
                  <a:lnTo>
                    <a:pt x="120" y="362"/>
                  </a:lnTo>
                  <a:lnTo>
                    <a:pt x="147" y="366"/>
                  </a:lnTo>
                  <a:lnTo>
                    <a:pt x="176" y="373"/>
                  </a:lnTo>
                  <a:lnTo>
                    <a:pt x="205" y="382"/>
                  </a:lnTo>
                  <a:lnTo>
                    <a:pt x="234" y="391"/>
                  </a:lnTo>
                  <a:lnTo>
                    <a:pt x="261" y="398"/>
                  </a:lnTo>
                  <a:lnTo>
                    <a:pt x="288" y="402"/>
                  </a:lnTo>
                  <a:lnTo>
                    <a:pt x="313" y="402"/>
                  </a:lnTo>
                  <a:lnTo>
                    <a:pt x="335" y="397"/>
                  </a:lnTo>
                  <a:lnTo>
                    <a:pt x="355" y="382"/>
                  </a:lnTo>
                  <a:lnTo>
                    <a:pt x="373" y="359"/>
                  </a:lnTo>
                  <a:lnTo>
                    <a:pt x="384" y="328"/>
                  </a:lnTo>
                  <a:lnTo>
                    <a:pt x="389" y="293"/>
                  </a:lnTo>
                  <a:lnTo>
                    <a:pt x="391" y="257"/>
                  </a:lnTo>
                  <a:lnTo>
                    <a:pt x="389" y="217"/>
                  </a:lnTo>
                  <a:lnTo>
                    <a:pt x="385" y="179"/>
                  </a:lnTo>
                  <a:lnTo>
                    <a:pt x="380" y="141"/>
                  </a:lnTo>
                  <a:lnTo>
                    <a:pt x="373" y="109"/>
                  </a:lnTo>
                  <a:lnTo>
                    <a:pt x="365" y="80"/>
                  </a:lnTo>
                  <a:lnTo>
                    <a:pt x="360" y="56"/>
                  </a:lnTo>
                  <a:lnTo>
                    <a:pt x="356" y="42"/>
                  </a:lnTo>
                  <a:lnTo>
                    <a:pt x="355" y="37"/>
                  </a:lnTo>
                  <a:lnTo>
                    <a:pt x="360" y="35"/>
                  </a:lnTo>
                  <a:lnTo>
                    <a:pt x="374" y="31"/>
                  </a:lnTo>
                  <a:lnTo>
                    <a:pt x="398" y="26"/>
                  </a:lnTo>
                  <a:lnTo>
                    <a:pt x="427" y="18"/>
                  </a:lnTo>
                  <a:lnTo>
                    <a:pt x="459" y="13"/>
                  </a:lnTo>
                  <a:lnTo>
                    <a:pt x="497" y="6"/>
                  </a:lnTo>
                  <a:lnTo>
                    <a:pt x="535" y="2"/>
                  </a:lnTo>
                  <a:lnTo>
                    <a:pt x="573" y="0"/>
                  </a:lnTo>
                  <a:close/>
                </a:path>
              </a:pathLst>
            </a:custGeom>
            <a:solidFill>
              <a:schemeClr val="accent2"/>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1">
              <a:extLst>
                <a:ext uri="{FF2B5EF4-FFF2-40B4-BE49-F238E27FC236}">
                  <a16:creationId xmlns:a16="http://schemas.microsoft.com/office/drawing/2014/main" id="{003AD2E8-7ED8-4B3D-AA41-4F6F8F279EF2}"/>
                </a:ext>
              </a:extLst>
            </p:cNvPr>
            <p:cNvSpPr>
              <a:spLocks/>
            </p:cNvSpPr>
            <p:nvPr/>
          </p:nvSpPr>
          <p:spPr bwMode="gray">
            <a:xfrm rot="16200000">
              <a:off x="3082154" y="3018685"/>
              <a:ext cx="712976" cy="1314064"/>
            </a:xfrm>
            <a:custGeom>
              <a:avLst/>
              <a:gdLst>
                <a:gd name="T0" fmla="*/ 551 w 1027"/>
                <a:gd name="T1" fmla="*/ 5 h 1702"/>
                <a:gd name="T2" fmla="*/ 645 w 1027"/>
                <a:gd name="T3" fmla="*/ 52 h 1702"/>
                <a:gd name="T4" fmla="*/ 665 w 1027"/>
                <a:gd name="T5" fmla="*/ 119 h 1702"/>
                <a:gd name="T6" fmla="*/ 645 w 1027"/>
                <a:gd name="T7" fmla="*/ 204 h 1702"/>
                <a:gd name="T8" fmla="*/ 626 w 1027"/>
                <a:gd name="T9" fmla="*/ 288 h 1702"/>
                <a:gd name="T10" fmla="*/ 645 w 1027"/>
                <a:gd name="T11" fmla="*/ 355 h 1702"/>
                <a:gd name="T12" fmla="*/ 734 w 1027"/>
                <a:gd name="T13" fmla="*/ 389 h 1702"/>
                <a:gd name="T14" fmla="*/ 850 w 1027"/>
                <a:gd name="T15" fmla="*/ 385 h 1702"/>
                <a:gd name="T16" fmla="*/ 949 w 1027"/>
                <a:gd name="T17" fmla="*/ 367 h 1702"/>
                <a:gd name="T18" fmla="*/ 991 w 1027"/>
                <a:gd name="T19" fmla="*/ 355 h 1702"/>
                <a:gd name="T20" fmla="*/ 1001 w 1027"/>
                <a:gd name="T21" fmla="*/ 398 h 1702"/>
                <a:gd name="T22" fmla="*/ 1021 w 1027"/>
                <a:gd name="T23" fmla="*/ 497 h 1702"/>
                <a:gd name="T24" fmla="*/ 1025 w 1027"/>
                <a:gd name="T25" fmla="*/ 611 h 1702"/>
                <a:gd name="T26" fmla="*/ 991 w 1027"/>
                <a:gd name="T27" fmla="*/ 700 h 1702"/>
                <a:gd name="T28" fmla="*/ 924 w 1027"/>
                <a:gd name="T29" fmla="*/ 720 h 1702"/>
                <a:gd name="T30" fmla="*/ 841 w 1027"/>
                <a:gd name="T31" fmla="*/ 700 h 1702"/>
                <a:gd name="T32" fmla="*/ 756 w 1027"/>
                <a:gd name="T33" fmla="*/ 680 h 1702"/>
                <a:gd name="T34" fmla="*/ 689 w 1027"/>
                <a:gd name="T35" fmla="*/ 700 h 1702"/>
                <a:gd name="T36" fmla="*/ 642 w 1027"/>
                <a:gd name="T37" fmla="*/ 794 h 1702"/>
                <a:gd name="T38" fmla="*/ 642 w 1027"/>
                <a:gd name="T39" fmla="*/ 908 h 1702"/>
                <a:gd name="T40" fmla="*/ 689 w 1027"/>
                <a:gd name="T41" fmla="*/ 1002 h 1702"/>
                <a:gd name="T42" fmla="*/ 756 w 1027"/>
                <a:gd name="T43" fmla="*/ 1022 h 1702"/>
                <a:gd name="T44" fmla="*/ 841 w 1027"/>
                <a:gd name="T45" fmla="*/ 1002 h 1702"/>
                <a:gd name="T46" fmla="*/ 924 w 1027"/>
                <a:gd name="T47" fmla="*/ 982 h 1702"/>
                <a:gd name="T48" fmla="*/ 991 w 1027"/>
                <a:gd name="T49" fmla="*/ 1002 h 1702"/>
                <a:gd name="T50" fmla="*/ 1025 w 1027"/>
                <a:gd name="T51" fmla="*/ 1091 h 1702"/>
                <a:gd name="T52" fmla="*/ 1021 w 1027"/>
                <a:gd name="T53" fmla="*/ 1205 h 1702"/>
                <a:gd name="T54" fmla="*/ 1001 w 1027"/>
                <a:gd name="T55" fmla="*/ 1304 h 1702"/>
                <a:gd name="T56" fmla="*/ 991 w 1027"/>
                <a:gd name="T57" fmla="*/ 1348 h 1702"/>
                <a:gd name="T58" fmla="*/ 949 w 1027"/>
                <a:gd name="T59" fmla="*/ 1335 h 1702"/>
                <a:gd name="T60" fmla="*/ 850 w 1027"/>
                <a:gd name="T61" fmla="*/ 1317 h 1702"/>
                <a:gd name="T62" fmla="*/ 734 w 1027"/>
                <a:gd name="T63" fmla="*/ 1313 h 1702"/>
                <a:gd name="T64" fmla="*/ 645 w 1027"/>
                <a:gd name="T65" fmla="*/ 1348 h 1702"/>
                <a:gd name="T66" fmla="*/ 626 w 1027"/>
                <a:gd name="T67" fmla="*/ 1415 h 1702"/>
                <a:gd name="T68" fmla="*/ 645 w 1027"/>
                <a:gd name="T69" fmla="*/ 1498 h 1702"/>
                <a:gd name="T70" fmla="*/ 665 w 1027"/>
                <a:gd name="T71" fmla="*/ 1583 h 1702"/>
                <a:gd name="T72" fmla="*/ 645 w 1027"/>
                <a:gd name="T73" fmla="*/ 1650 h 1702"/>
                <a:gd name="T74" fmla="*/ 551 w 1027"/>
                <a:gd name="T75" fmla="*/ 1697 h 1702"/>
                <a:gd name="T76" fmla="*/ 438 w 1027"/>
                <a:gd name="T77" fmla="*/ 1697 h 1702"/>
                <a:gd name="T78" fmla="*/ 344 w 1027"/>
                <a:gd name="T79" fmla="*/ 1650 h 1702"/>
                <a:gd name="T80" fmla="*/ 324 w 1027"/>
                <a:gd name="T81" fmla="*/ 1583 h 1702"/>
                <a:gd name="T82" fmla="*/ 344 w 1027"/>
                <a:gd name="T83" fmla="*/ 1498 h 1702"/>
                <a:gd name="T84" fmla="*/ 363 w 1027"/>
                <a:gd name="T85" fmla="*/ 1415 h 1702"/>
                <a:gd name="T86" fmla="*/ 344 w 1027"/>
                <a:gd name="T87" fmla="*/ 1348 h 1702"/>
                <a:gd name="T88" fmla="*/ 257 w 1027"/>
                <a:gd name="T89" fmla="*/ 1313 h 1702"/>
                <a:gd name="T90" fmla="*/ 141 w 1027"/>
                <a:gd name="T91" fmla="*/ 1317 h 1702"/>
                <a:gd name="T92" fmla="*/ 42 w 1027"/>
                <a:gd name="T93" fmla="*/ 1335 h 1702"/>
                <a:gd name="T94" fmla="*/ 0 w 1027"/>
                <a:gd name="T95" fmla="*/ 1348 h 1702"/>
                <a:gd name="T96" fmla="*/ 20 w 1027"/>
                <a:gd name="T97" fmla="*/ 360 h 1702"/>
                <a:gd name="T98" fmla="*/ 105 w 1027"/>
                <a:gd name="T99" fmla="*/ 380 h 1702"/>
                <a:gd name="T100" fmla="*/ 219 w 1027"/>
                <a:gd name="T101" fmla="*/ 391 h 1702"/>
                <a:gd name="T102" fmla="*/ 320 w 1027"/>
                <a:gd name="T103" fmla="*/ 373 h 1702"/>
                <a:gd name="T104" fmla="*/ 363 w 1027"/>
                <a:gd name="T105" fmla="*/ 313 h 1702"/>
                <a:gd name="T106" fmla="*/ 353 w 1027"/>
                <a:gd name="T107" fmla="*/ 233 h 1702"/>
                <a:gd name="T108" fmla="*/ 329 w 1027"/>
                <a:gd name="T109" fmla="*/ 146 h 1702"/>
                <a:gd name="T110" fmla="*/ 331 w 1027"/>
                <a:gd name="T111" fmla="*/ 72 h 1702"/>
                <a:gd name="T112" fmla="*/ 403 w 1027"/>
                <a:gd name="T113" fmla="*/ 16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7" h="1702">
                  <a:moveTo>
                    <a:pt x="476" y="0"/>
                  </a:moveTo>
                  <a:lnTo>
                    <a:pt x="513" y="0"/>
                  </a:lnTo>
                  <a:lnTo>
                    <a:pt x="551" y="5"/>
                  </a:lnTo>
                  <a:lnTo>
                    <a:pt x="588" y="16"/>
                  </a:lnTo>
                  <a:lnTo>
                    <a:pt x="620" y="32"/>
                  </a:lnTo>
                  <a:lnTo>
                    <a:pt x="645" y="52"/>
                  </a:lnTo>
                  <a:lnTo>
                    <a:pt x="660" y="72"/>
                  </a:lnTo>
                  <a:lnTo>
                    <a:pt x="665" y="96"/>
                  </a:lnTo>
                  <a:lnTo>
                    <a:pt x="665" y="119"/>
                  </a:lnTo>
                  <a:lnTo>
                    <a:pt x="662" y="146"/>
                  </a:lnTo>
                  <a:lnTo>
                    <a:pt x="654" y="175"/>
                  </a:lnTo>
                  <a:lnTo>
                    <a:pt x="645" y="204"/>
                  </a:lnTo>
                  <a:lnTo>
                    <a:pt x="638" y="233"/>
                  </a:lnTo>
                  <a:lnTo>
                    <a:pt x="631" y="260"/>
                  </a:lnTo>
                  <a:lnTo>
                    <a:pt x="626" y="288"/>
                  </a:lnTo>
                  <a:lnTo>
                    <a:pt x="626" y="313"/>
                  </a:lnTo>
                  <a:lnTo>
                    <a:pt x="633" y="335"/>
                  </a:lnTo>
                  <a:lnTo>
                    <a:pt x="645" y="355"/>
                  </a:lnTo>
                  <a:lnTo>
                    <a:pt x="671" y="373"/>
                  </a:lnTo>
                  <a:lnTo>
                    <a:pt x="700" y="383"/>
                  </a:lnTo>
                  <a:lnTo>
                    <a:pt x="734" y="389"/>
                  </a:lnTo>
                  <a:lnTo>
                    <a:pt x="772" y="391"/>
                  </a:lnTo>
                  <a:lnTo>
                    <a:pt x="810" y="389"/>
                  </a:lnTo>
                  <a:lnTo>
                    <a:pt x="850" y="385"/>
                  </a:lnTo>
                  <a:lnTo>
                    <a:pt x="886" y="380"/>
                  </a:lnTo>
                  <a:lnTo>
                    <a:pt x="920" y="373"/>
                  </a:lnTo>
                  <a:lnTo>
                    <a:pt x="949" y="367"/>
                  </a:lnTo>
                  <a:lnTo>
                    <a:pt x="971" y="360"/>
                  </a:lnTo>
                  <a:lnTo>
                    <a:pt x="985" y="356"/>
                  </a:lnTo>
                  <a:lnTo>
                    <a:pt x="991" y="355"/>
                  </a:lnTo>
                  <a:lnTo>
                    <a:pt x="992" y="360"/>
                  </a:lnTo>
                  <a:lnTo>
                    <a:pt x="996" y="374"/>
                  </a:lnTo>
                  <a:lnTo>
                    <a:pt x="1001" y="398"/>
                  </a:lnTo>
                  <a:lnTo>
                    <a:pt x="1009" y="427"/>
                  </a:lnTo>
                  <a:lnTo>
                    <a:pt x="1016" y="459"/>
                  </a:lnTo>
                  <a:lnTo>
                    <a:pt x="1021" y="497"/>
                  </a:lnTo>
                  <a:lnTo>
                    <a:pt x="1025" y="535"/>
                  </a:lnTo>
                  <a:lnTo>
                    <a:pt x="1027" y="575"/>
                  </a:lnTo>
                  <a:lnTo>
                    <a:pt x="1025" y="611"/>
                  </a:lnTo>
                  <a:lnTo>
                    <a:pt x="1020" y="646"/>
                  </a:lnTo>
                  <a:lnTo>
                    <a:pt x="1009" y="677"/>
                  </a:lnTo>
                  <a:lnTo>
                    <a:pt x="991" y="700"/>
                  </a:lnTo>
                  <a:lnTo>
                    <a:pt x="971" y="715"/>
                  </a:lnTo>
                  <a:lnTo>
                    <a:pt x="949" y="720"/>
                  </a:lnTo>
                  <a:lnTo>
                    <a:pt x="924" y="720"/>
                  </a:lnTo>
                  <a:lnTo>
                    <a:pt x="897" y="716"/>
                  </a:lnTo>
                  <a:lnTo>
                    <a:pt x="870" y="709"/>
                  </a:lnTo>
                  <a:lnTo>
                    <a:pt x="841" y="700"/>
                  </a:lnTo>
                  <a:lnTo>
                    <a:pt x="812" y="691"/>
                  </a:lnTo>
                  <a:lnTo>
                    <a:pt x="783" y="684"/>
                  </a:lnTo>
                  <a:lnTo>
                    <a:pt x="756" y="680"/>
                  </a:lnTo>
                  <a:lnTo>
                    <a:pt x="730" y="680"/>
                  </a:lnTo>
                  <a:lnTo>
                    <a:pt x="709" y="686"/>
                  </a:lnTo>
                  <a:lnTo>
                    <a:pt x="689" y="700"/>
                  </a:lnTo>
                  <a:lnTo>
                    <a:pt x="669" y="727"/>
                  </a:lnTo>
                  <a:lnTo>
                    <a:pt x="653" y="758"/>
                  </a:lnTo>
                  <a:lnTo>
                    <a:pt x="642" y="794"/>
                  </a:lnTo>
                  <a:lnTo>
                    <a:pt x="636" y="832"/>
                  </a:lnTo>
                  <a:lnTo>
                    <a:pt x="636" y="870"/>
                  </a:lnTo>
                  <a:lnTo>
                    <a:pt x="642" y="908"/>
                  </a:lnTo>
                  <a:lnTo>
                    <a:pt x="653" y="944"/>
                  </a:lnTo>
                  <a:lnTo>
                    <a:pt x="669" y="975"/>
                  </a:lnTo>
                  <a:lnTo>
                    <a:pt x="689" y="1002"/>
                  </a:lnTo>
                  <a:lnTo>
                    <a:pt x="709" y="1015"/>
                  </a:lnTo>
                  <a:lnTo>
                    <a:pt x="730" y="1022"/>
                  </a:lnTo>
                  <a:lnTo>
                    <a:pt x="756" y="1022"/>
                  </a:lnTo>
                  <a:lnTo>
                    <a:pt x="783" y="1019"/>
                  </a:lnTo>
                  <a:lnTo>
                    <a:pt x="812" y="1011"/>
                  </a:lnTo>
                  <a:lnTo>
                    <a:pt x="841" y="1002"/>
                  </a:lnTo>
                  <a:lnTo>
                    <a:pt x="870" y="993"/>
                  </a:lnTo>
                  <a:lnTo>
                    <a:pt x="897" y="986"/>
                  </a:lnTo>
                  <a:lnTo>
                    <a:pt x="924" y="982"/>
                  </a:lnTo>
                  <a:lnTo>
                    <a:pt x="949" y="982"/>
                  </a:lnTo>
                  <a:lnTo>
                    <a:pt x="971" y="988"/>
                  </a:lnTo>
                  <a:lnTo>
                    <a:pt x="991" y="1002"/>
                  </a:lnTo>
                  <a:lnTo>
                    <a:pt x="1009" y="1026"/>
                  </a:lnTo>
                  <a:lnTo>
                    <a:pt x="1020" y="1057"/>
                  </a:lnTo>
                  <a:lnTo>
                    <a:pt x="1025" y="1091"/>
                  </a:lnTo>
                  <a:lnTo>
                    <a:pt x="1027" y="1127"/>
                  </a:lnTo>
                  <a:lnTo>
                    <a:pt x="1025" y="1167"/>
                  </a:lnTo>
                  <a:lnTo>
                    <a:pt x="1021" y="1205"/>
                  </a:lnTo>
                  <a:lnTo>
                    <a:pt x="1016" y="1243"/>
                  </a:lnTo>
                  <a:lnTo>
                    <a:pt x="1009" y="1275"/>
                  </a:lnTo>
                  <a:lnTo>
                    <a:pt x="1001" y="1304"/>
                  </a:lnTo>
                  <a:lnTo>
                    <a:pt x="996" y="1328"/>
                  </a:lnTo>
                  <a:lnTo>
                    <a:pt x="992" y="1342"/>
                  </a:lnTo>
                  <a:lnTo>
                    <a:pt x="991" y="1348"/>
                  </a:lnTo>
                  <a:lnTo>
                    <a:pt x="985" y="1344"/>
                  </a:lnTo>
                  <a:lnTo>
                    <a:pt x="971" y="1342"/>
                  </a:lnTo>
                  <a:lnTo>
                    <a:pt x="949" y="1335"/>
                  </a:lnTo>
                  <a:lnTo>
                    <a:pt x="920" y="1330"/>
                  </a:lnTo>
                  <a:lnTo>
                    <a:pt x="886" y="1322"/>
                  </a:lnTo>
                  <a:lnTo>
                    <a:pt x="850" y="1317"/>
                  </a:lnTo>
                  <a:lnTo>
                    <a:pt x="810" y="1313"/>
                  </a:lnTo>
                  <a:lnTo>
                    <a:pt x="772" y="1312"/>
                  </a:lnTo>
                  <a:lnTo>
                    <a:pt x="734" y="1313"/>
                  </a:lnTo>
                  <a:lnTo>
                    <a:pt x="700" y="1319"/>
                  </a:lnTo>
                  <a:lnTo>
                    <a:pt x="671" y="1330"/>
                  </a:lnTo>
                  <a:lnTo>
                    <a:pt x="645" y="1348"/>
                  </a:lnTo>
                  <a:lnTo>
                    <a:pt x="633" y="1368"/>
                  </a:lnTo>
                  <a:lnTo>
                    <a:pt x="626" y="1389"/>
                  </a:lnTo>
                  <a:lnTo>
                    <a:pt x="626" y="1415"/>
                  </a:lnTo>
                  <a:lnTo>
                    <a:pt x="631" y="1442"/>
                  </a:lnTo>
                  <a:lnTo>
                    <a:pt x="638" y="1469"/>
                  </a:lnTo>
                  <a:lnTo>
                    <a:pt x="645" y="1498"/>
                  </a:lnTo>
                  <a:lnTo>
                    <a:pt x="654" y="1527"/>
                  </a:lnTo>
                  <a:lnTo>
                    <a:pt x="662" y="1556"/>
                  </a:lnTo>
                  <a:lnTo>
                    <a:pt x="665" y="1583"/>
                  </a:lnTo>
                  <a:lnTo>
                    <a:pt x="665" y="1607"/>
                  </a:lnTo>
                  <a:lnTo>
                    <a:pt x="660" y="1630"/>
                  </a:lnTo>
                  <a:lnTo>
                    <a:pt x="645" y="1650"/>
                  </a:lnTo>
                  <a:lnTo>
                    <a:pt x="620" y="1670"/>
                  </a:lnTo>
                  <a:lnTo>
                    <a:pt x="588" y="1686"/>
                  </a:lnTo>
                  <a:lnTo>
                    <a:pt x="551" y="1697"/>
                  </a:lnTo>
                  <a:lnTo>
                    <a:pt x="513" y="1702"/>
                  </a:lnTo>
                  <a:lnTo>
                    <a:pt x="476" y="1702"/>
                  </a:lnTo>
                  <a:lnTo>
                    <a:pt x="438" y="1697"/>
                  </a:lnTo>
                  <a:lnTo>
                    <a:pt x="403" y="1686"/>
                  </a:lnTo>
                  <a:lnTo>
                    <a:pt x="371" y="1670"/>
                  </a:lnTo>
                  <a:lnTo>
                    <a:pt x="344" y="1650"/>
                  </a:lnTo>
                  <a:lnTo>
                    <a:pt x="331" y="1630"/>
                  </a:lnTo>
                  <a:lnTo>
                    <a:pt x="324" y="1607"/>
                  </a:lnTo>
                  <a:lnTo>
                    <a:pt x="324" y="1583"/>
                  </a:lnTo>
                  <a:lnTo>
                    <a:pt x="329" y="1556"/>
                  </a:lnTo>
                  <a:lnTo>
                    <a:pt x="336" y="1527"/>
                  </a:lnTo>
                  <a:lnTo>
                    <a:pt x="344" y="1498"/>
                  </a:lnTo>
                  <a:lnTo>
                    <a:pt x="353" y="1469"/>
                  </a:lnTo>
                  <a:lnTo>
                    <a:pt x="360" y="1442"/>
                  </a:lnTo>
                  <a:lnTo>
                    <a:pt x="363" y="1415"/>
                  </a:lnTo>
                  <a:lnTo>
                    <a:pt x="363" y="1389"/>
                  </a:lnTo>
                  <a:lnTo>
                    <a:pt x="358" y="1368"/>
                  </a:lnTo>
                  <a:lnTo>
                    <a:pt x="344" y="1348"/>
                  </a:lnTo>
                  <a:lnTo>
                    <a:pt x="320" y="1330"/>
                  </a:lnTo>
                  <a:lnTo>
                    <a:pt x="291" y="1319"/>
                  </a:lnTo>
                  <a:lnTo>
                    <a:pt x="257" y="1313"/>
                  </a:lnTo>
                  <a:lnTo>
                    <a:pt x="219" y="1312"/>
                  </a:lnTo>
                  <a:lnTo>
                    <a:pt x="179" y="1313"/>
                  </a:lnTo>
                  <a:lnTo>
                    <a:pt x="141" y="1317"/>
                  </a:lnTo>
                  <a:lnTo>
                    <a:pt x="105" y="1322"/>
                  </a:lnTo>
                  <a:lnTo>
                    <a:pt x="71" y="1330"/>
                  </a:lnTo>
                  <a:lnTo>
                    <a:pt x="42" y="1335"/>
                  </a:lnTo>
                  <a:lnTo>
                    <a:pt x="20" y="1342"/>
                  </a:lnTo>
                  <a:lnTo>
                    <a:pt x="4" y="1344"/>
                  </a:lnTo>
                  <a:lnTo>
                    <a:pt x="0" y="1348"/>
                  </a:lnTo>
                  <a:lnTo>
                    <a:pt x="0" y="355"/>
                  </a:lnTo>
                  <a:lnTo>
                    <a:pt x="4" y="356"/>
                  </a:lnTo>
                  <a:lnTo>
                    <a:pt x="20" y="360"/>
                  </a:lnTo>
                  <a:lnTo>
                    <a:pt x="42" y="367"/>
                  </a:lnTo>
                  <a:lnTo>
                    <a:pt x="71" y="373"/>
                  </a:lnTo>
                  <a:lnTo>
                    <a:pt x="105" y="380"/>
                  </a:lnTo>
                  <a:lnTo>
                    <a:pt x="141" y="385"/>
                  </a:lnTo>
                  <a:lnTo>
                    <a:pt x="179" y="389"/>
                  </a:lnTo>
                  <a:lnTo>
                    <a:pt x="219" y="391"/>
                  </a:lnTo>
                  <a:lnTo>
                    <a:pt x="257" y="389"/>
                  </a:lnTo>
                  <a:lnTo>
                    <a:pt x="291" y="383"/>
                  </a:lnTo>
                  <a:lnTo>
                    <a:pt x="320" y="373"/>
                  </a:lnTo>
                  <a:lnTo>
                    <a:pt x="344" y="355"/>
                  </a:lnTo>
                  <a:lnTo>
                    <a:pt x="358" y="335"/>
                  </a:lnTo>
                  <a:lnTo>
                    <a:pt x="363" y="313"/>
                  </a:lnTo>
                  <a:lnTo>
                    <a:pt x="363" y="288"/>
                  </a:lnTo>
                  <a:lnTo>
                    <a:pt x="360" y="260"/>
                  </a:lnTo>
                  <a:lnTo>
                    <a:pt x="353" y="233"/>
                  </a:lnTo>
                  <a:lnTo>
                    <a:pt x="344" y="204"/>
                  </a:lnTo>
                  <a:lnTo>
                    <a:pt x="336" y="175"/>
                  </a:lnTo>
                  <a:lnTo>
                    <a:pt x="329" y="146"/>
                  </a:lnTo>
                  <a:lnTo>
                    <a:pt x="324" y="119"/>
                  </a:lnTo>
                  <a:lnTo>
                    <a:pt x="324" y="96"/>
                  </a:lnTo>
                  <a:lnTo>
                    <a:pt x="331" y="72"/>
                  </a:lnTo>
                  <a:lnTo>
                    <a:pt x="344" y="52"/>
                  </a:lnTo>
                  <a:lnTo>
                    <a:pt x="371" y="32"/>
                  </a:lnTo>
                  <a:lnTo>
                    <a:pt x="403" y="16"/>
                  </a:lnTo>
                  <a:lnTo>
                    <a:pt x="438" y="5"/>
                  </a:lnTo>
                  <a:lnTo>
                    <a:pt x="476" y="0"/>
                  </a:lnTo>
                  <a:close/>
                </a:path>
              </a:pathLst>
            </a:custGeom>
            <a:grp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24">
              <a:extLst>
                <a:ext uri="{FF2B5EF4-FFF2-40B4-BE49-F238E27FC236}">
                  <a16:creationId xmlns:a16="http://schemas.microsoft.com/office/drawing/2014/main" id="{479DDD2E-13B4-4888-9B37-A0E6BCBD1FAC}"/>
                </a:ext>
              </a:extLst>
            </p:cNvPr>
            <p:cNvSpPr/>
            <p:nvPr/>
          </p:nvSpPr>
          <p:spPr bwMode="gray">
            <a:xfrm rot="16200000">
              <a:off x="2220381" y="3167308"/>
              <a:ext cx="935087" cy="794705"/>
            </a:xfrm>
            <a:custGeom>
              <a:avLst/>
              <a:gdLst/>
              <a:ahLst/>
              <a:cxnLst/>
              <a:rect l="l" t="t" r="r" b="b"/>
              <a:pathLst>
                <a:path w="1283195" h="1090552">
                  <a:moveTo>
                    <a:pt x="0" y="0"/>
                  </a:moveTo>
                  <a:lnTo>
                    <a:pt x="1156" y="0"/>
                  </a:lnTo>
                  <a:lnTo>
                    <a:pt x="944911" y="0"/>
                  </a:lnTo>
                  <a:lnTo>
                    <a:pt x="945818" y="336"/>
                  </a:lnTo>
                  <a:lnTo>
                    <a:pt x="943912" y="5634"/>
                  </a:lnTo>
                  <a:lnTo>
                    <a:pt x="940100" y="20467"/>
                  </a:lnTo>
                  <a:lnTo>
                    <a:pt x="933429" y="45894"/>
                  </a:lnTo>
                  <a:lnTo>
                    <a:pt x="928663" y="76620"/>
                  </a:lnTo>
                  <a:lnTo>
                    <a:pt x="921992" y="110523"/>
                  </a:lnTo>
                  <a:lnTo>
                    <a:pt x="916274" y="150784"/>
                  </a:lnTo>
                  <a:lnTo>
                    <a:pt x="912462" y="191045"/>
                  </a:lnTo>
                  <a:lnTo>
                    <a:pt x="911509" y="233424"/>
                  </a:lnTo>
                  <a:lnTo>
                    <a:pt x="912462" y="271566"/>
                  </a:lnTo>
                  <a:lnTo>
                    <a:pt x="918180" y="308648"/>
                  </a:lnTo>
                  <a:lnTo>
                    <a:pt x="928663" y="341492"/>
                  </a:lnTo>
                  <a:lnTo>
                    <a:pt x="945818" y="365860"/>
                  </a:lnTo>
                  <a:lnTo>
                    <a:pt x="962973" y="381753"/>
                  </a:lnTo>
                  <a:lnTo>
                    <a:pt x="984893" y="387050"/>
                  </a:lnTo>
                  <a:lnTo>
                    <a:pt x="1009672" y="387050"/>
                  </a:lnTo>
                  <a:lnTo>
                    <a:pt x="1035404" y="382812"/>
                  </a:lnTo>
                  <a:lnTo>
                    <a:pt x="1061136" y="375396"/>
                  </a:lnTo>
                  <a:lnTo>
                    <a:pt x="1116413" y="356325"/>
                  </a:lnTo>
                  <a:lnTo>
                    <a:pt x="1144051" y="348909"/>
                  </a:lnTo>
                  <a:lnTo>
                    <a:pt x="1167877" y="344671"/>
                  </a:lnTo>
                  <a:lnTo>
                    <a:pt x="1191703" y="344671"/>
                  </a:lnTo>
                  <a:lnTo>
                    <a:pt x="1214576" y="351028"/>
                  </a:lnTo>
                  <a:lnTo>
                    <a:pt x="1233637" y="365860"/>
                  </a:lnTo>
                  <a:lnTo>
                    <a:pt x="1252698" y="394467"/>
                  </a:lnTo>
                  <a:lnTo>
                    <a:pt x="1267947" y="427311"/>
                  </a:lnTo>
                  <a:lnTo>
                    <a:pt x="1278430" y="465453"/>
                  </a:lnTo>
                  <a:lnTo>
                    <a:pt x="1283195" y="505713"/>
                  </a:lnTo>
                  <a:lnTo>
                    <a:pt x="1283195" y="545974"/>
                  </a:lnTo>
                  <a:lnTo>
                    <a:pt x="1278430" y="586235"/>
                  </a:lnTo>
                  <a:lnTo>
                    <a:pt x="1267947" y="624376"/>
                  </a:lnTo>
                  <a:lnTo>
                    <a:pt x="1252698" y="657220"/>
                  </a:lnTo>
                  <a:lnTo>
                    <a:pt x="1233637" y="685827"/>
                  </a:lnTo>
                  <a:lnTo>
                    <a:pt x="1214576" y="699600"/>
                  </a:lnTo>
                  <a:lnTo>
                    <a:pt x="1191703" y="707016"/>
                  </a:lnTo>
                  <a:lnTo>
                    <a:pt x="1167877" y="707016"/>
                  </a:lnTo>
                  <a:lnTo>
                    <a:pt x="1144051" y="703838"/>
                  </a:lnTo>
                  <a:lnTo>
                    <a:pt x="1116413" y="695362"/>
                  </a:lnTo>
                  <a:lnTo>
                    <a:pt x="1088775" y="685827"/>
                  </a:lnTo>
                  <a:lnTo>
                    <a:pt x="1061136" y="676291"/>
                  </a:lnTo>
                  <a:lnTo>
                    <a:pt x="1035404" y="668875"/>
                  </a:lnTo>
                  <a:lnTo>
                    <a:pt x="1009672" y="664637"/>
                  </a:lnTo>
                  <a:lnTo>
                    <a:pt x="984893" y="664637"/>
                  </a:lnTo>
                  <a:lnTo>
                    <a:pt x="962973" y="670994"/>
                  </a:lnTo>
                  <a:lnTo>
                    <a:pt x="945818" y="685827"/>
                  </a:lnTo>
                  <a:lnTo>
                    <a:pt x="928663" y="711254"/>
                  </a:lnTo>
                  <a:lnTo>
                    <a:pt x="918180" y="744099"/>
                  </a:lnTo>
                  <a:lnTo>
                    <a:pt x="912462" y="780121"/>
                  </a:lnTo>
                  <a:lnTo>
                    <a:pt x="911509" y="818263"/>
                  </a:lnTo>
                  <a:lnTo>
                    <a:pt x="912462" y="860643"/>
                  </a:lnTo>
                  <a:lnTo>
                    <a:pt x="916274" y="900903"/>
                  </a:lnTo>
                  <a:lnTo>
                    <a:pt x="921992" y="941164"/>
                  </a:lnTo>
                  <a:lnTo>
                    <a:pt x="928663" y="975068"/>
                  </a:lnTo>
                  <a:lnTo>
                    <a:pt x="933429" y="1005793"/>
                  </a:lnTo>
                  <a:lnTo>
                    <a:pt x="940100" y="1031221"/>
                  </a:lnTo>
                  <a:lnTo>
                    <a:pt x="943912" y="1046054"/>
                  </a:lnTo>
                  <a:lnTo>
                    <a:pt x="945818" y="1052411"/>
                  </a:lnTo>
                  <a:lnTo>
                    <a:pt x="940100" y="1054529"/>
                  </a:lnTo>
                  <a:lnTo>
                    <a:pt x="926757" y="1057708"/>
                  </a:lnTo>
                  <a:lnTo>
                    <a:pt x="903884" y="1064065"/>
                  </a:lnTo>
                  <a:lnTo>
                    <a:pt x="877199" y="1071481"/>
                  </a:lnTo>
                  <a:lnTo>
                    <a:pt x="845749" y="1076779"/>
                  </a:lnTo>
                  <a:lnTo>
                    <a:pt x="809533" y="1085255"/>
                  </a:lnTo>
                  <a:lnTo>
                    <a:pt x="773318" y="1088433"/>
                  </a:lnTo>
                  <a:lnTo>
                    <a:pt x="735196" y="1090552"/>
                  </a:lnTo>
                  <a:lnTo>
                    <a:pt x="700886" y="1088433"/>
                  </a:lnTo>
                  <a:lnTo>
                    <a:pt x="668483" y="1081017"/>
                  </a:lnTo>
                  <a:lnTo>
                    <a:pt x="638939" y="1069362"/>
                  </a:lnTo>
                  <a:lnTo>
                    <a:pt x="617019" y="1052411"/>
                  </a:lnTo>
                  <a:lnTo>
                    <a:pt x="602723" y="1031221"/>
                  </a:lnTo>
                  <a:lnTo>
                    <a:pt x="597958" y="1005793"/>
                  </a:lnTo>
                  <a:lnTo>
                    <a:pt x="597958" y="981425"/>
                  </a:lnTo>
                  <a:lnTo>
                    <a:pt x="600817" y="952818"/>
                  </a:lnTo>
                  <a:lnTo>
                    <a:pt x="608441" y="922093"/>
                  </a:lnTo>
                  <a:lnTo>
                    <a:pt x="617019" y="891368"/>
                  </a:lnTo>
                  <a:lnTo>
                    <a:pt x="625596" y="860643"/>
                  </a:lnTo>
                  <a:lnTo>
                    <a:pt x="632267" y="832036"/>
                  </a:lnTo>
                  <a:lnTo>
                    <a:pt x="635126" y="803430"/>
                  </a:lnTo>
                  <a:lnTo>
                    <a:pt x="635126" y="775883"/>
                  </a:lnTo>
                  <a:lnTo>
                    <a:pt x="628455" y="753634"/>
                  </a:lnTo>
                  <a:lnTo>
                    <a:pt x="617019" y="732444"/>
                  </a:lnTo>
                  <a:lnTo>
                    <a:pt x="591286" y="709135"/>
                  </a:lnTo>
                  <a:lnTo>
                    <a:pt x="559836" y="692184"/>
                  </a:lnTo>
                  <a:lnTo>
                    <a:pt x="527433" y="682648"/>
                  </a:lnTo>
                  <a:lnTo>
                    <a:pt x="491217" y="676291"/>
                  </a:lnTo>
                  <a:lnTo>
                    <a:pt x="455001" y="676291"/>
                  </a:lnTo>
                  <a:lnTo>
                    <a:pt x="418786" y="682648"/>
                  </a:lnTo>
                  <a:lnTo>
                    <a:pt x="384476" y="692184"/>
                  </a:lnTo>
                  <a:lnTo>
                    <a:pt x="354932" y="709135"/>
                  </a:lnTo>
                  <a:lnTo>
                    <a:pt x="329200" y="732444"/>
                  </a:lnTo>
                  <a:lnTo>
                    <a:pt x="314904" y="753634"/>
                  </a:lnTo>
                  <a:lnTo>
                    <a:pt x="310139" y="775883"/>
                  </a:lnTo>
                  <a:lnTo>
                    <a:pt x="310139" y="803430"/>
                  </a:lnTo>
                  <a:lnTo>
                    <a:pt x="313951" y="832036"/>
                  </a:lnTo>
                  <a:lnTo>
                    <a:pt x="320622" y="860643"/>
                  </a:lnTo>
                  <a:lnTo>
                    <a:pt x="329200" y="891368"/>
                  </a:lnTo>
                  <a:lnTo>
                    <a:pt x="337777" y="922093"/>
                  </a:lnTo>
                  <a:lnTo>
                    <a:pt x="344448" y="952818"/>
                  </a:lnTo>
                  <a:lnTo>
                    <a:pt x="348261" y="981425"/>
                  </a:lnTo>
                  <a:lnTo>
                    <a:pt x="348261" y="1005793"/>
                  </a:lnTo>
                  <a:lnTo>
                    <a:pt x="340636" y="1031221"/>
                  </a:lnTo>
                  <a:lnTo>
                    <a:pt x="329200" y="1052411"/>
                  </a:lnTo>
                  <a:lnTo>
                    <a:pt x="306327" y="1069362"/>
                  </a:lnTo>
                  <a:lnTo>
                    <a:pt x="277736" y="1081017"/>
                  </a:lnTo>
                  <a:lnTo>
                    <a:pt x="244379" y="1088433"/>
                  </a:lnTo>
                  <a:lnTo>
                    <a:pt x="208163" y="1090552"/>
                  </a:lnTo>
                  <a:lnTo>
                    <a:pt x="171948" y="1088433"/>
                  </a:lnTo>
                  <a:lnTo>
                    <a:pt x="135732" y="1085255"/>
                  </a:lnTo>
                  <a:lnTo>
                    <a:pt x="99516" y="1076779"/>
                  </a:lnTo>
                  <a:lnTo>
                    <a:pt x="69019" y="1071481"/>
                  </a:lnTo>
                  <a:lnTo>
                    <a:pt x="41381" y="1064065"/>
                  </a:lnTo>
                  <a:lnTo>
                    <a:pt x="18508" y="1057708"/>
                  </a:lnTo>
                  <a:lnTo>
                    <a:pt x="9702" y="1055610"/>
                  </a:lnTo>
                  <a:lnTo>
                    <a:pt x="0" y="1055610"/>
                  </a:lnTo>
                  <a:close/>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1" name="Freeform 40">
              <a:extLst>
                <a:ext uri="{FF2B5EF4-FFF2-40B4-BE49-F238E27FC236}">
                  <a16:creationId xmlns:a16="http://schemas.microsoft.com/office/drawing/2014/main" id="{ACE2BF98-198C-4094-B10B-66FB694A01CA}"/>
                </a:ext>
              </a:extLst>
            </p:cNvPr>
            <p:cNvSpPr>
              <a:spLocks/>
            </p:cNvSpPr>
            <p:nvPr/>
          </p:nvSpPr>
          <p:spPr bwMode="gray">
            <a:xfrm rot="16200000">
              <a:off x="4381593" y="2588060"/>
              <a:ext cx="1181342" cy="823027"/>
            </a:xfrm>
            <a:custGeom>
              <a:avLst/>
              <a:gdLst>
                <a:gd name="T0" fmla="*/ 676 w 1701"/>
                <a:gd name="T1" fmla="*/ 20 h 1066"/>
                <a:gd name="T2" fmla="*/ 720 w 1701"/>
                <a:gd name="T3" fmla="*/ 103 h 1066"/>
                <a:gd name="T4" fmla="*/ 691 w 1701"/>
                <a:gd name="T5" fmla="*/ 217 h 1066"/>
                <a:gd name="T6" fmla="*/ 685 w 1701"/>
                <a:gd name="T7" fmla="*/ 319 h 1066"/>
                <a:gd name="T8" fmla="*/ 794 w 1701"/>
                <a:gd name="T9" fmla="*/ 386 h 1066"/>
                <a:gd name="T10" fmla="*/ 942 w 1701"/>
                <a:gd name="T11" fmla="*/ 377 h 1066"/>
                <a:gd name="T12" fmla="*/ 1021 w 1701"/>
                <a:gd name="T13" fmla="*/ 297 h 1066"/>
                <a:gd name="T14" fmla="*/ 1002 w 1701"/>
                <a:gd name="T15" fmla="*/ 189 h 1066"/>
                <a:gd name="T16" fmla="*/ 982 w 1701"/>
                <a:gd name="T17" fmla="*/ 80 h 1066"/>
                <a:gd name="T18" fmla="*/ 1056 w 1701"/>
                <a:gd name="T19" fmla="*/ 9 h 1066"/>
                <a:gd name="T20" fmla="*/ 1204 w 1701"/>
                <a:gd name="T21" fmla="*/ 6 h 1066"/>
                <a:gd name="T22" fmla="*/ 1327 w 1701"/>
                <a:gd name="T23" fmla="*/ 31 h 1066"/>
                <a:gd name="T24" fmla="*/ 1341 w 1701"/>
                <a:gd name="T25" fmla="*/ 56 h 1066"/>
                <a:gd name="T26" fmla="*/ 1316 w 1701"/>
                <a:gd name="T27" fmla="*/ 179 h 1066"/>
                <a:gd name="T28" fmla="*/ 1318 w 1701"/>
                <a:gd name="T29" fmla="*/ 328 h 1066"/>
                <a:gd name="T30" fmla="*/ 1388 w 1701"/>
                <a:gd name="T31" fmla="*/ 402 h 1066"/>
                <a:gd name="T32" fmla="*/ 1526 w 1701"/>
                <a:gd name="T33" fmla="*/ 373 h 1066"/>
                <a:gd name="T34" fmla="*/ 1629 w 1701"/>
                <a:gd name="T35" fmla="*/ 368 h 1066"/>
                <a:gd name="T36" fmla="*/ 1696 w 1701"/>
                <a:gd name="T37" fmla="*/ 476 h 1066"/>
                <a:gd name="T38" fmla="*/ 1685 w 1701"/>
                <a:gd name="T39" fmla="*/ 626 h 1066"/>
                <a:gd name="T40" fmla="*/ 1605 w 1701"/>
                <a:gd name="T41" fmla="*/ 704 h 1066"/>
                <a:gd name="T42" fmla="*/ 1497 w 1701"/>
                <a:gd name="T43" fmla="*/ 684 h 1066"/>
                <a:gd name="T44" fmla="*/ 1388 w 1701"/>
                <a:gd name="T45" fmla="*/ 664 h 1066"/>
                <a:gd name="T46" fmla="*/ 1318 w 1701"/>
                <a:gd name="T47" fmla="*/ 739 h 1066"/>
                <a:gd name="T48" fmla="*/ 1316 w 1701"/>
                <a:gd name="T49" fmla="*/ 887 h 1066"/>
                <a:gd name="T50" fmla="*/ 1341 w 1701"/>
                <a:gd name="T51" fmla="*/ 1010 h 1066"/>
                <a:gd name="T52" fmla="*/ 1327 w 1701"/>
                <a:gd name="T53" fmla="*/ 1035 h 1066"/>
                <a:gd name="T54" fmla="*/ 1204 w 1701"/>
                <a:gd name="T55" fmla="*/ 1061 h 1066"/>
                <a:gd name="T56" fmla="*/ 1056 w 1701"/>
                <a:gd name="T57" fmla="*/ 1057 h 1066"/>
                <a:gd name="T58" fmla="*/ 982 w 1701"/>
                <a:gd name="T59" fmla="*/ 986 h 1066"/>
                <a:gd name="T60" fmla="*/ 1002 w 1701"/>
                <a:gd name="T61" fmla="*/ 878 h 1066"/>
                <a:gd name="T62" fmla="*/ 1021 w 1701"/>
                <a:gd name="T63" fmla="*/ 769 h 1066"/>
                <a:gd name="T64" fmla="*/ 942 w 1701"/>
                <a:gd name="T65" fmla="*/ 690 h 1066"/>
                <a:gd name="T66" fmla="*/ 794 w 1701"/>
                <a:gd name="T67" fmla="*/ 681 h 1066"/>
                <a:gd name="T68" fmla="*/ 685 w 1701"/>
                <a:gd name="T69" fmla="*/ 748 h 1066"/>
                <a:gd name="T70" fmla="*/ 691 w 1701"/>
                <a:gd name="T71" fmla="*/ 849 h 1066"/>
                <a:gd name="T72" fmla="*/ 720 w 1701"/>
                <a:gd name="T73" fmla="*/ 963 h 1066"/>
                <a:gd name="T74" fmla="*/ 676 w 1701"/>
                <a:gd name="T75" fmla="*/ 1046 h 1066"/>
                <a:gd name="T76" fmla="*/ 535 w 1701"/>
                <a:gd name="T77" fmla="*/ 1064 h 1066"/>
                <a:gd name="T78" fmla="*/ 398 w 1701"/>
                <a:gd name="T79" fmla="*/ 1041 h 1066"/>
                <a:gd name="T80" fmla="*/ 356 w 1701"/>
                <a:gd name="T81" fmla="*/ 1024 h 1066"/>
                <a:gd name="T82" fmla="*/ 380 w 1701"/>
                <a:gd name="T83" fmla="*/ 925 h 1066"/>
                <a:gd name="T84" fmla="*/ 389 w 1701"/>
                <a:gd name="T85" fmla="*/ 773 h 1066"/>
                <a:gd name="T86" fmla="*/ 335 w 1701"/>
                <a:gd name="T87" fmla="*/ 670 h 1066"/>
                <a:gd name="T88" fmla="*/ 234 w 1701"/>
                <a:gd name="T89" fmla="*/ 675 h 1066"/>
                <a:gd name="T90" fmla="*/ 120 w 1701"/>
                <a:gd name="T91" fmla="*/ 704 h 1066"/>
                <a:gd name="T92" fmla="*/ 33 w 1701"/>
                <a:gd name="T93" fmla="*/ 657 h 1066"/>
                <a:gd name="T94" fmla="*/ 0 w 1701"/>
                <a:gd name="T95" fmla="*/ 514 h 1066"/>
                <a:gd name="T96" fmla="*/ 53 w 1701"/>
                <a:gd name="T97" fmla="*/ 382 h 1066"/>
                <a:gd name="T98" fmla="*/ 147 w 1701"/>
                <a:gd name="T99" fmla="*/ 366 h 1066"/>
                <a:gd name="T100" fmla="*/ 261 w 1701"/>
                <a:gd name="T101" fmla="*/ 398 h 1066"/>
                <a:gd name="T102" fmla="*/ 355 w 1701"/>
                <a:gd name="T103" fmla="*/ 382 h 1066"/>
                <a:gd name="T104" fmla="*/ 391 w 1701"/>
                <a:gd name="T105" fmla="*/ 257 h 1066"/>
                <a:gd name="T106" fmla="*/ 373 w 1701"/>
                <a:gd name="T107" fmla="*/ 109 h 1066"/>
                <a:gd name="T108" fmla="*/ 355 w 1701"/>
                <a:gd name="T109" fmla="*/ 37 h 1066"/>
                <a:gd name="T110" fmla="*/ 427 w 1701"/>
                <a:gd name="T111" fmla="*/ 18 h 1066"/>
                <a:gd name="T112" fmla="*/ 573 w 1701"/>
                <a:gd name="T113"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 h="1066">
                  <a:moveTo>
                    <a:pt x="573" y="0"/>
                  </a:moveTo>
                  <a:lnTo>
                    <a:pt x="611" y="2"/>
                  </a:lnTo>
                  <a:lnTo>
                    <a:pt x="646" y="9"/>
                  </a:lnTo>
                  <a:lnTo>
                    <a:pt x="676" y="20"/>
                  </a:lnTo>
                  <a:lnTo>
                    <a:pt x="700" y="37"/>
                  </a:lnTo>
                  <a:lnTo>
                    <a:pt x="712" y="56"/>
                  </a:lnTo>
                  <a:lnTo>
                    <a:pt x="720" y="80"/>
                  </a:lnTo>
                  <a:lnTo>
                    <a:pt x="720" y="103"/>
                  </a:lnTo>
                  <a:lnTo>
                    <a:pt x="716" y="131"/>
                  </a:lnTo>
                  <a:lnTo>
                    <a:pt x="709" y="160"/>
                  </a:lnTo>
                  <a:lnTo>
                    <a:pt x="700" y="189"/>
                  </a:lnTo>
                  <a:lnTo>
                    <a:pt x="691" y="217"/>
                  </a:lnTo>
                  <a:lnTo>
                    <a:pt x="684" y="245"/>
                  </a:lnTo>
                  <a:lnTo>
                    <a:pt x="680" y="272"/>
                  </a:lnTo>
                  <a:lnTo>
                    <a:pt x="680" y="297"/>
                  </a:lnTo>
                  <a:lnTo>
                    <a:pt x="685" y="319"/>
                  </a:lnTo>
                  <a:lnTo>
                    <a:pt x="700" y="339"/>
                  </a:lnTo>
                  <a:lnTo>
                    <a:pt x="727" y="360"/>
                  </a:lnTo>
                  <a:lnTo>
                    <a:pt x="758" y="377"/>
                  </a:lnTo>
                  <a:lnTo>
                    <a:pt x="794" y="386"/>
                  </a:lnTo>
                  <a:lnTo>
                    <a:pt x="832" y="391"/>
                  </a:lnTo>
                  <a:lnTo>
                    <a:pt x="870" y="391"/>
                  </a:lnTo>
                  <a:lnTo>
                    <a:pt x="908" y="386"/>
                  </a:lnTo>
                  <a:lnTo>
                    <a:pt x="942" y="377"/>
                  </a:lnTo>
                  <a:lnTo>
                    <a:pt x="975" y="360"/>
                  </a:lnTo>
                  <a:lnTo>
                    <a:pt x="1002" y="339"/>
                  </a:lnTo>
                  <a:lnTo>
                    <a:pt x="1014" y="319"/>
                  </a:lnTo>
                  <a:lnTo>
                    <a:pt x="1021" y="297"/>
                  </a:lnTo>
                  <a:lnTo>
                    <a:pt x="1021" y="272"/>
                  </a:lnTo>
                  <a:lnTo>
                    <a:pt x="1018" y="245"/>
                  </a:lnTo>
                  <a:lnTo>
                    <a:pt x="1011" y="217"/>
                  </a:lnTo>
                  <a:lnTo>
                    <a:pt x="1002" y="189"/>
                  </a:lnTo>
                  <a:lnTo>
                    <a:pt x="993" y="160"/>
                  </a:lnTo>
                  <a:lnTo>
                    <a:pt x="985" y="131"/>
                  </a:lnTo>
                  <a:lnTo>
                    <a:pt x="982" y="103"/>
                  </a:lnTo>
                  <a:lnTo>
                    <a:pt x="982" y="80"/>
                  </a:lnTo>
                  <a:lnTo>
                    <a:pt x="987" y="56"/>
                  </a:lnTo>
                  <a:lnTo>
                    <a:pt x="1002" y="37"/>
                  </a:lnTo>
                  <a:lnTo>
                    <a:pt x="1025" y="20"/>
                  </a:lnTo>
                  <a:lnTo>
                    <a:pt x="1056" y="9"/>
                  </a:lnTo>
                  <a:lnTo>
                    <a:pt x="1090" y="2"/>
                  </a:lnTo>
                  <a:lnTo>
                    <a:pt x="1126" y="0"/>
                  </a:lnTo>
                  <a:lnTo>
                    <a:pt x="1166" y="2"/>
                  </a:lnTo>
                  <a:lnTo>
                    <a:pt x="1204" y="6"/>
                  </a:lnTo>
                  <a:lnTo>
                    <a:pt x="1242" y="13"/>
                  </a:lnTo>
                  <a:lnTo>
                    <a:pt x="1275" y="18"/>
                  </a:lnTo>
                  <a:lnTo>
                    <a:pt x="1303" y="26"/>
                  </a:lnTo>
                  <a:lnTo>
                    <a:pt x="1327" y="31"/>
                  </a:lnTo>
                  <a:lnTo>
                    <a:pt x="1341" y="35"/>
                  </a:lnTo>
                  <a:lnTo>
                    <a:pt x="1347" y="37"/>
                  </a:lnTo>
                  <a:lnTo>
                    <a:pt x="1345" y="42"/>
                  </a:lnTo>
                  <a:lnTo>
                    <a:pt x="1341" y="56"/>
                  </a:lnTo>
                  <a:lnTo>
                    <a:pt x="1334" y="80"/>
                  </a:lnTo>
                  <a:lnTo>
                    <a:pt x="1329" y="109"/>
                  </a:lnTo>
                  <a:lnTo>
                    <a:pt x="1322" y="141"/>
                  </a:lnTo>
                  <a:lnTo>
                    <a:pt x="1316" y="179"/>
                  </a:lnTo>
                  <a:lnTo>
                    <a:pt x="1312" y="217"/>
                  </a:lnTo>
                  <a:lnTo>
                    <a:pt x="1311" y="257"/>
                  </a:lnTo>
                  <a:lnTo>
                    <a:pt x="1312" y="293"/>
                  </a:lnTo>
                  <a:lnTo>
                    <a:pt x="1318" y="328"/>
                  </a:lnTo>
                  <a:lnTo>
                    <a:pt x="1329" y="359"/>
                  </a:lnTo>
                  <a:lnTo>
                    <a:pt x="1347" y="382"/>
                  </a:lnTo>
                  <a:lnTo>
                    <a:pt x="1365" y="397"/>
                  </a:lnTo>
                  <a:lnTo>
                    <a:pt x="1388" y="402"/>
                  </a:lnTo>
                  <a:lnTo>
                    <a:pt x="1414" y="402"/>
                  </a:lnTo>
                  <a:lnTo>
                    <a:pt x="1441" y="398"/>
                  </a:lnTo>
                  <a:lnTo>
                    <a:pt x="1468" y="391"/>
                  </a:lnTo>
                  <a:lnTo>
                    <a:pt x="1526" y="373"/>
                  </a:lnTo>
                  <a:lnTo>
                    <a:pt x="1555" y="366"/>
                  </a:lnTo>
                  <a:lnTo>
                    <a:pt x="1580" y="362"/>
                  </a:lnTo>
                  <a:lnTo>
                    <a:pt x="1605" y="362"/>
                  </a:lnTo>
                  <a:lnTo>
                    <a:pt x="1629" y="368"/>
                  </a:lnTo>
                  <a:lnTo>
                    <a:pt x="1649" y="382"/>
                  </a:lnTo>
                  <a:lnTo>
                    <a:pt x="1669" y="409"/>
                  </a:lnTo>
                  <a:lnTo>
                    <a:pt x="1685" y="440"/>
                  </a:lnTo>
                  <a:lnTo>
                    <a:pt x="1696" y="476"/>
                  </a:lnTo>
                  <a:lnTo>
                    <a:pt x="1701" y="514"/>
                  </a:lnTo>
                  <a:lnTo>
                    <a:pt x="1701" y="552"/>
                  </a:lnTo>
                  <a:lnTo>
                    <a:pt x="1696" y="590"/>
                  </a:lnTo>
                  <a:lnTo>
                    <a:pt x="1685" y="626"/>
                  </a:lnTo>
                  <a:lnTo>
                    <a:pt x="1669" y="657"/>
                  </a:lnTo>
                  <a:lnTo>
                    <a:pt x="1649" y="684"/>
                  </a:lnTo>
                  <a:lnTo>
                    <a:pt x="1629" y="697"/>
                  </a:lnTo>
                  <a:lnTo>
                    <a:pt x="1605" y="704"/>
                  </a:lnTo>
                  <a:lnTo>
                    <a:pt x="1580" y="704"/>
                  </a:lnTo>
                  <a:lnTo>
                    <a:pt x="1555" y="701"/>
                  </a:lnTo>
                  <a:lnTo>
                    <a:pt x="1526" y="693"/>
                  </a:lnTo>
                  <a:lnTo>
                    <a:pt x="1497" y="684"/>
                  </a:lnTo>
                  <a:lnTo>
                    <a:pt x="1468" y="675"/>
                  </a:lnTo>
                  <a:lnTo>
                    <a:pt x="1441" y="668"/>
                  </a:lnTo>
                  <a:lnTo>
                    <a:pt x="1414" y="664"/>
                  </a:lnTo>
                  <a:lnTo>
                    <a:pt x="1388" y="664"/>
                  </a:lnTo>
                  <a:lnTo>
                    <a:pt x="1365" y="670"/>
                  </a:lnTo>
                  <a:lnTo>
                    <a:pt x="1347" y="684"/>
                  </a:lnTo>
                  <a:lnTo>
                    <a:pt x="1329" y="708"/>
                  </a:lnTo>
                  <a:lnTo>
                    <a:pt x="1318" y="739"/>
                  </a:lnTo>
                  <a:lnTo>
                    <a:pt x="1312" y="773"/>
                  </a:lnTo>
                  <a:lnTo>
                    <a:pt x="1311" y="809"/>
                  </a:lnTo>
                  <a:lnTo>
                    <a:pt x="1312" y="849"/>
                  </a:lnTo>
                  <a:lnTo>
                    <a:pt x="1316" y="887"/>
                  </a:lnTo>
                  <a:lnTo>
                    <a:pt x="1322" y="925"/>
                  </a:lnTo>
                  <a:lnTo>
                    <a:pt x="1329" y="957"/>
                  </a:lnTo>
                  <a:lnTo>
                    <a:pt x="1334" y="986"/>
                  </a:lnTo>
                  <a:lnTo>
                    <a:pt x="1341" y="1010"/>
                  </a:lnTo>
                  <a:lnTo>
                    <a:pt x="1345" y="1024"/>
                  </a:lnTo>
                  <a:lnTo>
                    <a:pt x="1347" y="1030"/>
                  </a:lnTo>
                  <a:lnTo>
                    <a:pt x="1341" y="1032"/>
                  </a:lnTo>
                  <a:lnTo>
                    <a:pt x="1327" y="1035"/>
                  </a:lnTo>
                  <a:lnTo>
                    <a:pt x="1303" y="1041"/>
                  </a:lnTo>
                  <a:lnTo>
                    <a:pt x="1275" y="1048"/>
                  </a:lnTo>
                  <a:lnTo>
                    <a:pt x="1242" y="1053"/>
                  </a:lnTo>
                  <a:lnTo>
                    <a:pt x="1204" y="1061"/>
                  </a:lnTo>
                  <a:lnTo>
                    <a:pt x="1166" y="1064"/>
                  </a:lnTo>
                  <a:lnTo>
                    <a:pt x="1126" y="1066"/>
                  </a:lnTo>
                  <a:lnTo>
                    <a:pt x="1090" y="1064"/>
                  </a:lnTo>
                  <a:lnTo>
                    <a:pt x="1056" y="1057"/>
                  </a:lnTo>
                  <a:lnTo>
                    <a:pt x="1025" y="1046"/>
                  </a:lnTo>
                  <a:lnTo>
                    <a:pt x="1002" y="1030"/>
                  </a:lnTo>
                  <a:lnTo>
                    <a:pt x="987" y="1010"/>
                  </a:lnTo>
                  <a:lnTo>
                    <a:pt x="982" y="986"/>
                  </a:lnTo>
                  <a:lnTo>
                    <a:pt x="982" y="963"/>
                  </a:lnTo>
                  <a:lnTo>
                    <a:pt x="985" y="936"/>
                  </a:lnTo>
                  <a:lnTo>
                    <a:pt x="993" y="907"/>
                  </a:lnTo>
                  <a:lnTo>
                    <a:pt x="1002" y="878"/>
                  </a:lnTo>
                  <a:lnTo>
                    <a:pt x="1011" y="849"/>
                  </a:lnTo>
                  <a:lnTo>
                    <a:pt x="1018" y="822"/>
                  </a:lnTo>
                  <a:lnTo>
                    <a:pt x="1021" y="795"/>
                  </a:lnTo>
                  <a:lnTo>
                    <a:pt x="1021" y="769"/>
                  </a:lnTo>
                  <a:lnTo>
                    <a:pt x="1014" y="748"/>
                  </a:lnTo>
                  <a:lnTo>
                    <a:pt x="1002" y="728"/>
                  </a:lnTo>
                  <a:lnTo>
                    <a:pt x="975" y="706"/>
                  </a:lnTo>
                  <a:lnTo>
                    <a:pt x="942" y="690"/>
                  </a:lnTo>
                  <a:lnTo>
                    <a:pt x="908" y="681"/>
                  </a:lnTo>
                  <a:lnTo>
                    <a:pt x="870" y="675"/>
                  </a:lnTo>
                  <a:lnTo>
                    <a:pt x="832" y="675"/>
                  </a:lnTo>
                  <a:lnTo>
                    <a:pt x="794" y="681"/>
                  </a:lnTo>
                  <a:lnTo>
                    <a:pt x="758" y="690"/>
                  </a:lnTo>
                  <a:lnTo>
                    <a:pt x="727" y="706"/>
                  </a:lnTo>
                  <a:lnTo>
                    <a:pt x="700" y="728"/>
                  </a:lnTo>
                  <a:lnTo>
                    <a:pt x="685" y="748"/>
                  </a:lnTo>
                  <a:lnTo>
                    <a:pt x="680" y="769"/>
                  </a:lnTo>
                  <a:lnTo>
                    <a:pt x="680" y="795"/>
                  </a:lnTo>
                  <a:lnTo>
                    <a:pt x="684" y="822"/>
                  </a:lnTo>
                  <a:lnTo>
                    <a:pt x="691" y="849"/>
                  </a:lnTo>
                  <a:lnTo>
                    <a:pt x="700" y="878"/>
                  </a:lnTo>
                  <a:lnTo>
                    <a:pt x="709" y="907"/>
                  </a:lnTo>
                  <a:lnTo>
                    <a:pt x="716" y="936"/>
                  </a:lnTo>
                  <a:lnTo>
                    <a:pt x="720" y="963"/>
                  </a:lnTo>
                  <a:lnTo>
                    <a:pt x="720" y="986"/>
                  </a:lnTo>
                  <a:lnTo>
                    <a:pt x="712" y="1010"/>
                  </a:lnTo>
                  <a:lnTo>
                    <a:pt x="700" y="1030"/>
                  </a:lnTo>
                  <a:lnTo>
                    <a:pt x="676" y="1046"/>
                  </a:lnTo>
                  <a:lnTo>
                    <a:pt x="646" y="1057"/>
                  </a:lnTo>
                  <a:lnTo>
                    <a:pt x="611" y="1064"/>
                  </a:lnTo>
                  <a:lnTo>
                    <a:pt x="573" y="1066"/>
                  </a:lnTo>
                  <a:lnTo>
                    <a:pt x="535" y="1064"/>
                  </a:lnTo>
                  <a:lnTo>
                    <a:pt x="497" y="1061"/>
                  </a:lnTo>
                  <a:lnTo>
                    <a:pt x="459" y="1053"/>
                  </a:lnTo>
                  <a:lnTo>
                    <a:pt x="427" y="1048"/>
                  </a:lnTo>
                  <a:lnTo>
                    <a:pt x="398" y="1041"/>
                  </a:lnTo>
                  <a:lnTo>
                    <a:pt x="374" y="1035"/>
                  </a:lnTo>
                  <a:lnTo>
                    <a:pt x="360" y="1032"/>
                  </a:lnTo>
                  <a:lnTo>
                    <a:pt x="355" y="1030"/>
                  </a:lnTo>
                  <a:lnTo>
                    <a:pt x="356" y="1024"/>
                  </a:lnTo>
                  <a:lnTo>
                    <a:pt x="360" y="1010"/>
                  </a:lnTo>
                  <a:lnTo>
                    <a:pt x="365" y="986"/>
                  </a:lnTo>
                  <a:lnTo>
                    <a:pt x="373" y="957"/>
                  </a:lnTo>
                  <a:lnTo>
                    <a:pt x="380" y="925"/>
                  </a:lnTo>
                  <a:lnTo>
                    <a:pt x="385" y="887"/>
                  </a:lnTo>
                  <a:lnTo>
                    <a:pt x="389" y="849"/>
                  </a:lnTo>
                  <a:lnTo>
                    <a:pt x="391" y="809"/>
                  </a:lnTo>
                  <a:lnTo>
                    <a:pt x="389" y="773"/>
                  </a:lnTo>
                  <a:lnTo>
                    <a:pt x="384" y="739"/>
                  </a:lnTo>
                  <a:lnTo>
                    <a:pt x="373" y="708"/>
                  </a:lnTo>
                  <a:lnTo>
                    <a:pt x="355" y="684"/>
                  </a:lnTo>
                  <a:lnTo>
                    <a:pt x="335" y="670"/>
                  </a:lnTo>
                  <a:lnTo>
                    <a:pt x="313" y="664"/>
                  </a:lnTo>
                  <a:lnTo>
                    <a:pt x="288" y="664"/>
                  </a:lnTo>
                  <a:lnTo>
                    <a:pt x="261" y="668"/>
                  </a:lnTo>
                  <a:lnTo>
                    <a:pt x="234" y="675"/>
                  </a:lnTo>
                  <a:lnTo>
                    <a:pt x="205" y="684"/>
                  </a:lnTo>
                  <a:lnTo>
                    <a:pt x="176" y="693"/>
                  </a:lnTo>
                  <a:lnTo>
                    <a:pt x="147" y="701"/>
                  </a:lnTo>
                  <a:lnTo>
                    <a:pt x="120" y="704"/>
                  </a:lnTo>
                  <a:lnTo>
                    <a:pt x="94" y="704"/>
                  </a:lnTo>
                  <a:lnTo>
                    <a:pt x="73" y="697"/>
                  </a:lnTo>
                  <a:lnTo>
                    <a:pt x="53" y="684"/>
                  </a:lnTo>
                  <a:lnTo>
                    <a:pt x="33" y="657"/>
                  </a:lnTo>
                  <a:lnTo>
                    <a:pt x="17" y="626"/>
                  </a:lnTo>
                  <a:lnTo>
                    <a:pt x="6" y="590"/>
                  </a:lnTo>
                  <a:lnTo>
                    <a:pt x="0" y="552"/>
                  </a:lnTo>
                  <a:lnTo>
                    <a:pt x="0" y="514"/>
                  </a:lnTo>
                  <a:lnTo>
                    <a:pt x="6" y="476"/>
                  </a:lnTo>
                  <a:lnTo>
                    <a:pt x="17" y="440"/>
                  </a:lnTo>
                  <a:lnTo>
                    <a:pt x="33" y="409"/>
                  </a:lnTo>
                  <a:lnTo>
                    <a:pt x="53" y="382"/>
                  </a:lnTo>
                  <a:lnTo>
                    <a:pt x="73" y="368"/>
                  </a:lnTo>
                  <a:lnTo>
                    <a:pt x="94" y="362"/>
                  </a:lnTo>
                  <a:lnTo>
                    <a:pt x="120" y="362"/>
                  </a:lnTo>
                  <a:lnTo>
                    <a:pt x="147" y="366"/>
                  </a:lnTo>
                  <a:lnTo>
                    <a:pt x="176" y="373"/>
                  </a:lnTo>
                  <a:lnTo>
                    <a:pt x="205" y="382"/>
                  </a:lnTo>
                  <a:lnTo>
                    <a:pt x="234" y="391"/>
                  </a:lnTo>
                  <a:lnTo>
                    <a:pt x="261" y="398"/>
                  </a:lnTo>
                  <a:lnTo>
                    <a:pt x="288" y="402"/>
                  </a:lnTo>
                  <a:lnTo>
                    <a:pt x="313" y="402"/>
                  </a:lnTo>
                  <a:lnTo>
                    <a:pt x="335" y="397"/>
                  </a:lnTo>
                  <a:lnTo>
                    <a:pt x="355" y="382"/>
                  </a:lnTo>
                  <a:lnTo>
                    <a:pt x="373" y="359"/>
                  </a:lnTo>
                  <a:lnTo>
                    <a:pt x="384" y="328"/>
                  </a:lnTo>
                  <a:lnTo>
                    <a:pt x="389" y="293"/>
                  </a:lnTo>
                  <a:lnTo>
                    <a:pt x="391" y="257"/>
                  </a:lnTo>
                  <a:lnTo>
                    <a:pt x="389" y="217"/>
                  </a:lnTo>
                  <a:lnTo>
                    <a:pt x="385" y="179"/>
                  </a:lnTo>
                  <a:lnTo>
                    <a:pt x="380" y="141"/>
                  </a:lnTo>
                  <a:lnTo>
                    <a:pt x="373" y="109"/>
                  </a:lnTo>
                  <a:lnTo>
                    <a:pt x="365" y="80"/>
                  </a:lnTo>
                  <a:lnTo>
                    <a:pt x="360" y="56"/>
                  </a:lnTo>
                  <a:lnTo>
                    <a:pt x="356" y="42"/>
                  </a:lnTo>
                  <a:lnTo>
                    <a:pt x="355" y="37"/>
                  </a:lnTo>
                  <a:lnTo>
                    <a:pt x="360" y="35"/>
                  </a:lnTo>
                  <a:lnTo>
                    <a:pt x="374" y="31"/>
                  </a:lnTo>
                  <a:lnTo>
                    <a:pt x="398" y="26"/>
                  </a:lnTo>
                  <a:lnTo>
                    <a:pt x="427" y="18"/>
                  </a:lnTo>
                  <a:lnTo>
                    <a:pt x="459" y="13"/>
                  </a:lnTo>
                  <a:lnTo>
                    <a:pt x="497" y="6"/>
                  </a:lnTo>
                  <a:lnTo>
                    <a:pt x="535" y="2"/>
                  </a:lnTo>
                  <a:lnTo>
                    <a:pt x="573" y="0"/>
                  </a:lnTo>
                  <a:close/>
                </a:path>
              </a:pathLst>
            </a:custGeom>
            <a:grp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24">
              <a:extLst>
                <a:ext uri="{FF2B5EF4-FFF2-40B4-BE49-F238E27FC236}">
                  <a16:creationId xmlns:a16="http://schemas.microsoft.com/office/drawing/2014/main" id="{2468C060-AFA2-4B81-835A-8EC8A764D8BD}"/>
                </a:ext>
              </a:extLst>
            </p:cNvPr>
            <p:cNvSpPr/>
            <p:nvPr/>
          </p:nvSpPr>
          <p:spPr bwMode="gray">
            <a:xfrm rot="7732045" flipH="1">
              <a:off x="5630556" y="3492049"/>
              <a:ext cx="935086" cy="794706"/>
            </a:xfrm>
            <a:custGeom>
              <a:avLst/>
              <a:gdLst/>
              <a:ahLst/>
              <a:cxnLst/>
              <a:rect l="l" t="t" r="r" b="b"/>
              <a:pathLst>
                <a:path w="1283195" h="1090552">
                  <a:moveTo>
                    <a:pt x="0" y="0"/>
                  </a:moveTo>
                  <a:lnTo>
                    <a:pt x="1156" y="0"/>
                  </a:lnTo>
                  <a:lnTo>
                    <a:pt x="944911" y="0"/>
                  </a:lnTo>
                  <a:lnTo>
                    <a:pt x="945818" y="336"/>
                  </a:lnTo>
                  <a:lnTo>
                    <a:pt x="943912" y="5634"/>
                  </a:lnTo>
                  <a:lnTo>
                    <a:pt x="940100" y="20467"/>
                  </a:lnTo>
                  <a:lnTo>
                    <a:pt x="933429" y="45894"/>
                  </a:lnTo>
                  <a:lnTo>
                    <a:pt x="928663" y="76620"/>
                  </a:lnTo>
                  <a:lnTo>
                    <a:pt x="921992" y="110523"/>
                  </a:lnTo>
                  <a:lnTo>
                    <a:pt x="916274" y="150784"/>
                  </a:lnTo>
                  <a:lnTo>
                    <a:pt x="912462" y="191045"/>
                  </a:lnTo>
                  <a:lnTo>
                    <a:pt x="911509" y="233424"/>
                  </a:lnTo>
                  <a:lnTo>
                    <a:pt x="912462" y="271566"/>
                  </a:lnTo>
                  <a:lnTo>
                    <a:pt x="918180" y="308648"/>
                  </a:lnTo>
                  <a:lnTo>
                    <a:pt x="928663" y="341492"/>
                  </a:lnTo>
                  <a:lnTo>
                    <a:pt x="945818" y="365860"/>
                  </a:lnTo>
                  <a:lnTo>
                    <a:pt x="962973" y="381753"/>
                  </a:lnTo>
                  <a:lnTo>
                    <a:pt x="984893" y="387050"/>
                  </a:lnTo>
                  <a:lnTo>
                    <a:pt x="1009672" y="387050"/>
                  </a:lnTo>
                  <a:lnTo>
                    <a:pt x="1035404" y="382812"/>
                  </a:lnTo>
                  <a:lnTo>
                    <a:pt x="1061136" y="375396"/>
                  </a:lnTo>
                  <a:lnTo>
                    <a:pt x="1116413" y="356325"/>
                  </a:lnTo>
                  <a:lnTo>
                    <a:pt x="1144051" y="348909"/>
                  </a:lnTo>
                  <a:lnTo>
                    <a:pt x="1167877" y="344671"/>
                  </a:lnTo>
                  <a:lnTo>
                    <a:pt x="1191703" y="344671"/>
                  </a:lnTo>
                  <a:lnTo>
                    <a:pt x="1214576" y="351028"/>
                  </a:lnTo>
                  <a:lnTo>
                    <a:pt x="1233637" y="365860"/>
                  </a:lnTo>
                  <a:lnTo>
                    <a:pt x="1252698" y="394467"/>
                  </a:lnTo>
                  <a:lnTo>
                    <a:pt x="1267947" y="427311"/>
                  </a:lnTo>
                  <a:lnTo>
                    <a:pt x="1278430" y="465453"/>
                  </a:lnTo>
                  <a:lnTo>
                    <a:pt x="1283195" y="505713"/>
                  </a:lnTo>
                  <a:lnTo>
                    <a:pt x="1283195" y="545974"/>
                  </a:lnTo>
                  <a:lnTo>
                    <a:pt x="1278430" y="586235"/>
                  </a:lnTo>
                  <a:lnTo>
                    <a:pt x="1267947" y="624376"/>
                  </a:lnTo>
                  <a:lnTo>
                    <a:pt x="1252698" y="657220"/>
                  </a:lnTo>
                  <a:lnTo>
                    <a:pt x="1233637" y="685827"/>
                  </a:lnTo>
                  <a:lnTo>
                    <a:pt x="1214576" y="699600"/>
                  </a:lnTo>
                  <a:lnTo>
                    <a:pt x="1191703" y="707016"/>
                  </a:lnTo>
                  <a:lnTo>
                    <a:pt x="1167877" y="707016"/>
                  </a:lnTo>
                  <a:lnTo>
                    <a:pt x="1144051" y="703838"/>
                  </a:lnTo>
                  <a:lnTo>
                    <a:pt x="1116413" y="695362"/>
                  </a:lnTo>
                  <a:lnTo>
                    <a:pt x="1088775" y="685827"/>
                  </a:lnTo>
                  <a:lnTo>
                    <a:pt x="1061136" y="676291"/>
                  </a:lnTo>
                  <a:lnTo>
                    <a:pt x="1035404" y="668875"/>
                  </a:lnTo>
                  <a:lnTo>
                    <a:pt x="1009672" y="664637"/>
                  </a:lnTo>
                  <a:lnTo>
                    <a:pt x="984893" y="664637"/>
                  </a:lnTo>
                  <a:lnTo>
                    <a:pt x="962973" y="670994"/>
                  </a:lnTo>
                  <a:lnTo>
                    <a:pt x="945818" y="685827"/>
                  </a:lnTo>
                  <a:lnTo>
                    <a:pt x="928663" y="711254"/>
                  </a:lnTo>
                  <a:lnTo>
                    <a:pt x="918180" y="744099"/>
                  </a:lnTo>
                  <a:lnTo>
                    <a:pt x="912462" y="780121"/>
                  </a:lnTo>
                  <a:lnTo>
                    <a:pt x="911509" y="818263"/>
                  </a:lnTo>
                  <a:lnTo>
                    <a:pt x="912462" y="860643"/>
                  </a:lnTo>
                  <a:lnTo>
                    <a:pt x="916274" y="900903"/>
                  </a:lnTo>
                  <a:lnTo>
                    <a:pt x="921992" y="941164"/>
                  </a:lnTo>
                  <a:lnTo>
                    <a:pt x="928663" y="975068"/>
                  </a:lnTo>
                  <a:lnTo>
                    <a:pt x="933429" y="1005793"/>
                  </a:lnTo>
                  <a:lnTo>
                    <a:pt x="940100" y="1031221"/>
                  </a:lnTo>
                  <a:lnTo>
                    <a:pt x="943912" y="1046054"/>
                  </a:lnTo>
                  <a:lnTo>
                    <a:pt x="945818" y="1052411"/>
                  </a:lnTo>
                  <a:lnTo>
                    <a:pt x="940100" y="1054529"/>
                  </a:lnTo>
                  <a:lnTo>
                    <a:pt x="926757" y="1057708"/>
                  </a:lnTo>
                  <a:lnTo>
                    <a:pt x="903884" y="1064065"/>
                  </a:lnTo>
                  <a:lnTo>
                    <a:pt x="877199" y="1071481"/>
                  </a:lnTo>
                  <a:lnTo>
                    <a:pt x="845749" y="1076779"/>
                  </a:lnTo>
                  <a:lnTo>
                    <a:pt x="809533" y="1085255"/>
                  </a:lnTo>
                  <a:lnTo>
                    <a:pt x="773318" y="1088433"/>
                  </a:lnTo>
                  <a:lnTo>
                    <a:pt x="735196" y="1090552"/>
                  </a:lnTo>
                  <a:lnTo>
                    <a:pt x="700886" y="1088433"/>
                  </a:lnTo>
                  <a:lnTo>
                    <a:pt x="668483" y="1081017"/>
                  </a:lnTo>
                  <a:lnTo>
                    <a:pt x="638939" y="1069362"/>
                  </a:lnTo>
                  <a:lnTo>
                    <a:pt x="617019" y="1052411"/>
                  </a:lnTo>
                  <a:lnTo>
                    <a:pt x="602723" y="1031221"/>
                  </a:lnTo>
                  <a:lnTo>
                    <a:pt x="597958" y="1005793"/>
                  </a:lnTo>
                  <a:lnTo>
                    <a:pt x="597958" y="981425"/>
                  </a:lnTo>
                  <a:lnTo>
                    <a:pt x="600817" y="952818"/>
                  </a:lnTo>
                  <a:lnTo>
                    <a:pt x="608441" y="922093"/>
                  </a:lnTo>
                  <a:lnTo>
                    <a:pt x="617019" y="891368"/>
                  </a:lnTo>
                  <a:lnTo>
                    <a:pt x="625596" y="860643"/>
                  </a:lnTo>
                  <a:lnTo>
                    <a:pt x="632267" y="832036"/>
                  </a:lnTo>
                  <a:lnTo>
                    <a:pt x="635126" y="803430"/>
                  </a:lnTo>
                  <a:lnTo>
                    <a:pt x="635126" y="775883"/>
                  </a:lnTo>
                  <a:lnTo>
                    <a:pt x="628455" y="753634"/>
                  </a:lnTo>
                  <a:lnTo>
                    <a:pt x="617019" y="732444"/>
                  </a:lnTo>
                  <a:lnTo>
                    <a:pt x="591286" y="709135"/>
                  </a:lnTo>
                  <a:lnTo>
                    <a:pt x="559836" y="692184"/>
                  </a:lnTo>
                  <a:lnTo>
                    <a:pt x="527433" y="682648"/>
                  </a:lnTo>
                  <a:lnTo>
                    <a:pt x="491217" y="676291"/>
                  </a:lnTo>
                  <a:lnTo>
                    <a:pt x="455001" y="676291"/>
                  </a:lnTo>
                  <a:lnTo>
                    <a:pt x="418786" y="682648"/>
                  </a:lnTo>
                  <a:lnTo>
                    <a:pt x="384476" y="692184"/>
                  </a:lnTo>
                  <a:lnTo>
                    <a:pt x="354932" y="709135"/>
                  </a:lnTo>
                  <a:lnTo>
                    <a:pt x="329200" y="732444"/>
                  </a:lnTo>
                  <a:lnTo>
                    <a:pt x="314904" y="753634"/>
                  </a:lnTo>
                  <a:lnTo>
                    <a:pt x="310139" y="775883"/>
                  </a:lnTo>
                  <a:lnTo>
                    <a:pt x="310139" y="803430"/>
                  </a:lnTo>
                  <a:lnTo>
                    <a:pt x="313951" y="832036"/>
                  </a:lnTo>
                  <a:lnTo>
                    <a:pt x="320622" y="860643"/>
                  </a:lnTo>
                  <a:lnTo>
                    <a:pt x="329200" y="891368"/>
                  </a:lnTo>
                  <a:lnTo>
                    <a:pt x="337777" y="922093"/>
                  </a:lnTo>
                  <a:lnTo>
                    <a:pt x="344448" y="952818"/>
                  </a:lnTo>
                  <a:lnTo>
                    <a:pt x="348261" y="981425"/>
                  </a:lnTo>
                  <a:lnTo>
                    <a:pt x="348261" y="1005793"/>
                  </a:lnTo>
                  <a:lnTo>
                    <a:pt x="340636" y="1031221"/>
                  </a:lnTo>
                  <a:lnTo>
                    <a:pt x="329200" y="1052411"/>
                  </a:lnTo>
                  <a:lnTo>
                    <a:pt x="306327" y="1069362"/>
                  </a:lnTo>
                  <a:lnTo>
                    <a:pt x="277736" y="1081017"/>
                  </a:lnTo>
                  <a:lnTo>
                    <a:pt x="244379" y="1088433"/>
                  </a:lnTo>
                  <a:lnTo>
                    <a:pt x="208163" y="1090552"/>
                  </a:lnTo>
                  <a:lnTo>
                    <a:pt x="171948" y="1088433"/>
                  </a:lnTo>
                  <a:lnTo>
                    <a:pt x="135732" y="1085255"/>
                  </a:lnTo>
                  <a:lnTo>
                    <a:pt x="99516" y="1076779"/>
                  </a:lnTo>
                  <a:lnTo>
                    <a:pt x="69019" y="1071481"/>
                  </a:lnTo>
                  <a:lnTo>
                    <a:pt x="41381" y="1064065"/>
                  </a:lnTo>
                  <a:lnTo>
                    <a:pt x="18508" y="1057708"/>
                  </a:lnTo>
                  <a:lnTo>
                    <a:pt x="9702" y="1055610"/>
                  </a:lnTo>
                  <a:lnTo>
                    <a:pt x="0" y="1055610"/>
                  </a:lnTo>
                  <a:close/>
                </a:path>
              </a:pathLst>
            </a:custGeom>
            <a:grp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3" name="Freeform 24">
              <a:extLst>
                <a:ext uri="{FF2B5EF4-FFF2-40B4-BE49-F238E27FC236}">
                  <a16:creationId xmlns:a16="http://schemas.microsoft.com/office/drawing/2014/main" id="{440F5C5E-3041-4BD1-B208-3B68F22BBC13}"/>
                </a:ext>
              </a:extLst>
            </p:cNvPr>
            <p:cNvSpPr>
              <a:spLocks/>
            </p:cNvSpPr>
            <p:nvPr/>
          </p:nvSpPr>
          <p:spPr bwMode="gray">
            <a:xfrm rot="5400000">
              <a:off x="5228920" y="2479973"/>
              <a:ext cx="739381" cy="1039206"/>
            </a:xfrm>
            <a:custGeom>
              <a:avLst/>
              <a:gdLst>
                <a:gd name="T0" fmla="*/ 1031 w 1065"/>
                <a:gd name="T1" fmla="*/ 5 h 1346"/>
                <a:gd name="T2" fmla="*/ 1047 w 1065"/>
                <a:gd name="T3" fmla="*/ 71 h 1346"/>
                <a:gd name="T4" fmla="*/ 1063 w 1065"/>
                <a:gd name="T5" fmla="*/ 181 h 1346"/>
                <a:gd name="T6" fmla="*/ 1056 w 1065"/>
                <a:gd name="T7" fmla="*/ 291 h 1346"/>
                <a:gd name="T8" fmla="*/ 1009 w 1065"/>
                <a:gd name="T9" fmla="*/ 358 h 1346"/>
                <a:gd name="T10" fmla="*/ 935 w 1065"/>
                <a:gd name="T11" fmla="*/ 360 h 1346"/>
                <a:gd name="T12" fmla="*/ 848 w 1065"/>
                <a:gd name="T13" fmla="*/ 337 h 1346"/>
                <a:gd name="T14" fmla="*/ 769 w 1065"/>
                <a:gd name="T15" fmla="*/ 326 h 1346"/>
                <a:gd name="T16" fmla="*/ 705 w 1065"/>
                <a:gd name="T17" fmla="*/ 371 h 1346"/>
                <a:gd name="T18" fmla="*/ 675 w 1065"/>
                <a:gd name="T19" fmla="*/ 476 h 1346"/>
                <a:gd name="T20" fmla="*/ 689 w 1065"/>
                <a:gd name="T21" fmla="*/ 588 h 1346"/>
                <a:gd name="T22" fmla="*/ 747 w 1065"/>
                <a:gd name="T23" fmla="*/ 660 h 1346"/>
                <a:gd name="T24" fmla="*/ 821 w 1065"/>
                <a:gd name="T25" fmla="*/ 662 h 1346"/>
                <a:gd name="T26" fmla="*/ 906 w 1065"/>
                <a:gd name="T27" fmla="*/ 639 h 1346"/>
                <a:gd name="T28" fmla="*/ 985 w 1065"/>
                <a:gd name="T29" fmla="*/ 626 h 1346"/>
                <a:gd name="T30" fmla="*/ 1045 w 1065"/>
                <a:gd name="T31" fmla="*/ 671 h 1346"/>
                <a:gd name="T32" fmla="*/ 1065 w 1065"/>
                <a:gd name="T33" fmla="*/ 773 h 1346"/>
                <a:gd name="T34" fmla="*/ 1052 w 1065"/>
                <a:gd name="T35" fmla="*/ 887 h 1346"/>
                <a:gd name="T36" fmla="*/ 1034 w 1065"/>
                <a:gd name="T37" fmla="*/ 972 h 1346"/>
                <a:gd name="T38" fmla="*/ 1023 w 1065"/>
                <a:gd name="T39" fmla="*/ 990 h 1346"/>
                <a:gd name="T40" fmla="*/ 957 w 1065"/>
                <a:gd name="T41" fmla="*/ 973 h 1346"/>
                <a:gd name="T42" fmla="*/ 848 w 1065"/>
                <a:gd name="T43" fmla="*/ 957 h 1346"/>
                <a:gd name="T44" fmla="*/ 738 w 1065"/>
                <a:gd name="T45" fmla="*/ 964 h 1346"/>
                <a:gd name="T46" fmla="*/ 669 w 1065"/>
                <a:gd name="T47" fmla="*/ 1011 h 1346"/>
                <a:gd name="T48" fmla="*/ 667 w 1065"/>
                <a:gd name="T49" fmla="*/ 1086 h 1346"/>
                <a:gd name="T50" fmla="*/ 693 w 1065"/>
                <a:gd name="T51" fmla="*/ 1172 h 1346"/>
                <a:gd name="T52" fmla="*/ 703 w 1065"/>
                <a:gd name="T53" fmla="*/ 1252 h 1346"/>
                <a:gd name="T54" fmla="*/ 657 w 1065"/>
                <a:gd name="T55" fmla="*/ 1315 h 1346"/>
                <a:gd name="T56" fmla="*/ 552 w 1065"/>
                <a:gd name="T57" fmla="*/ 1346 h 1346"/>
                <a:gd name="T58" fmla="*/ 440 w 1065"/>
                <a:gd name="T59" fmla="*/ 1332 h 1346"/>
                <a:gd name="T60" fmla="*/ 367 w 1065"/>
                <a:gd name="T61" fmla="*/ 1274 h 1346"/>
                <a:gd name="T62" fmla="*/ 366 w 1065"/>
                <a:gd name="T63" fmla="*/ 1200 h 1346"/>
                <a:gd name="T64" fmla="*/ 391 w 1065"/>
                <a:gd name="T65" fmla="*/ 1115 h 1346"/>
                <a:gd name="T66" fmla="*/ 402 w 1065"/>
                <a:gd name="T67" fmla="*/ 1035 h 1346"/>
                <a:gd name="T68" fmla="*/ 358 w 1065"/>
                <a:gd name="T69" fmla="*/ 975 h 1346"/>
                <a:gd name="T70" fmla="*/ 255 w 1065"/>
                <a:gd name="T71" fmla="*/ 955 h 1346"/>
                <a:gd name="T72" fmla="*/ 141 w 1065"/>
                <a:gd name="T73" fmla="*/ 968 h 1346"/>
                <a:gd name="T74" fmla="*/ 56 w 1065"/>
                <a:gd name="T75" fmla="*/ 986 h 1346"/>
                <a:gd name="T76" fmla="*/ 35 w 1065"/>
                <a:gd name="T77" fmla="*/ 986 h 1346"/>
                <a:gd name="T78" fmla="*/ 19 w 1065"/>
                <a:gd name="T79" fmla="*/ 921 h 1346"/>
                <a:gd name="T80" fmla="*/ 2 w 1065"/>
                <a:gd name="T81" fmla="*/ 811 h 1346"/>
                <a:gd name="T82" fmla="*/ 10 w 1065"/>
                <a:gd name="T83" fmla="*/ 700 h 1346"/>
                <a:gd name="T84" fmla="*/ 56 w 1065"/>
                <a:gd name="T85" fmla="*/ 633 h 1346"/>
                <a:gd name="T86" fmla="*/ 131 w 1065"/>
                <a:gd name="T87" fmla="*/ 631 h 1346"/>
                <a:gd name="T88" fmla="*/ 217 w 1065"/>
                <a:gd name="T89" fmla="*/ 655 h 1346"/>
                <a:gd name="T90" fmla="*/ 297 w 1065"/>
                <a:gd name="T91" fmla="*/ 666 h 1346"/>
                <a:gd name="T92" fmla="*/ 360 w 1065"/>
                <a:gd name="T93" fmla="*/ 621 h 1346"/>
                <a:gd name="T94" fmla="*/ 391 w 1065"/>
                <a:gd name="T95" fmla="*/ 516 h 1346"/>
                <a:gd name="T96" fmla="*/ 375 w 1065"/>
                <a:gd name="T97" fmla="*/ 404 h 1346"/>
                <a:gd name="T98" fmla="*/ 319 w 1065"/>
                <a:gd name="T99" fmla="*/ 331 h 1346"/>
                <a:gd name="T100" fmla="*/ 244 w 1065"/>
                <a:gd name="T101" fmla="*/ 329 h 1346"/>
                <a:gd name="T102" fmla="*/ 160 w 1065"/>
                <a:gd name="T103" fmla="*/ 353 h 1346"/>
                <a:gd name="T104" fmla="*/ 78 w 1065"/>
                <a:gd name="T105" fmla="*/ 364 h 1346"/>
                <a:gd name="T106" fmla="*/ 20 w 1065"/>
                <a:gd name="T107" fmla="*/ 320 h 1346"/>
                <a:gd name="T108" fmla="*/ 0 w 1065"/>
                <a:gd name="T109" fmla="*/ 219 h 1346"/>
                <a:gd name="T110" fmla="*/ 11 w 1065"/>
                <a:gd name="T111" fmla="*/ 105 h 1346"/>
                <a:gd name="T112" fmla="*/ 31 w 1065"/>
                <a:gd name="T113" fmla="*/ 2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5" h="1346">
                  <a:moveTo>
                    <a:pt x="37" y="0"/>
                  </a:moveTo>
                  <a:lnTo>
                    <a:pt x="1029" y="0"/>
                  </a:lnTo>
                  <a:lnTo>
                    <a:pt x="1031" y="5"/>
                  </a:lnTo>
                  <a:lnTo>
                    <a:pt x="1034" y="20"/>
                  </a:lnTo>
                  <a:lnTo>
                    <a:pt x="1040" y="42"/>
                  </a:lnTo>
                  <a:lnTo>
                    <a:pt x="1047" y="71"/>
                  </a:lnTo>
                  <a:lnTo>
                    <a:pt x="1052" y="105"/>
                  </a:lnTo>
                  <a:lnTo>
                    <a:pt x="1060" y="141"/>
                  </a:lnTo>
                  <a:lnTo>
                    <a:pt x="1063" y="181"/>
                  </a:lnTo>
                  <a:lnTo>
                    <a:pt x="1065" y="219"/>
                  </a:lnTo>
                  <a:lnTo>
                    <a:pt x="1063" y="257"/>
                  </a:lnTo>
                  <a:lnTo>
                    <a:pt x="1056" y="291"/>
                  </a:lnTo>
                  <a:lnTo>
                    <a:pt x="1045" y="320"/>
                  </a:lnTo>
                  <a:lnTo>
                    <a:pt x="1029" y="344"/>
                  </a:lnTo>
                  <a:lnTo>
                    <a:pt x="1009" y="358"/>
                  </a:lnTo>
                  <a:lnTo>
                    <a:pt x="985" y="364"/>
                  </a:lnTo>
                  <a:lnTo>
                    <a:pt x="962" y="366"/>
                  </a:lnTo>
                  <a:lnTo>
                    <a:pt x="935" y="360"/>
                  </a:lnTo>
                  <a:lnTo>
                    <a:pt x="906" y="353"/>
                  </a:lnTo>
                  <a:lnTo>
                    <a:pt x="877" y="344"/>
                  </a:lnTo>
                  <a:lnTo>
                    <a:pt x="848" y="337"/>
                  </a:lnTo>
                  <a:lnTo>
                    <a:pt x="821" y="329"/>
                  </a:lnTo>
                  <a:lnTo>
                    <a:pt x="794" y="324"/>
                  </a:lnTo>
                  <a:lnTo>
                    <a:pt x="769" y="326"/>
                  </a:lnTo>
                  <a:lnTo>
                    <a:pt x="747" y="331"/>
                  </a:lnTo>
                  <a:lnTo>
                    <a:pt x="727" y="344"/>
                  </a:lnTo>
                  <a:lnTo>
                    <a:pt x="705" y="371"/>
                  </a:lnTo>
                  <a:lnTo>
                    <a:pt x="689" y="404"/>
                  </a:lnTo>
                  <a:lnTo>
                    <a:pt x="680" y="438"/>
                  </a:lnTo>
                  <a:lnTo>
                    <a:pt x="675" y="476"/>
                  </a:lnTo>
                  <a:lnTo>
                    <a:pt x="675" y="516"/>
                  </a:lnTo>
                  <a:lnTo>
                    <a:pt x="680" y="552"/>
                  </a:lnTo>
                  <a:lnTo>
                    <a:pt x="689" y="588"/>
                  </a:lnTo>
                  <a:lnTo>
                    <a:pt x="705" y="621"/>
                  </a:lnTo>
                  <a:lnTo>
                    <a:pt x="727" y="646"/>
                  </a:lnTo>
                  <a:lnTo>
                    <a:pt x="747" y="660"/>
                  </a:lnTo>
                  <a:lnTo>
                    <a:pt x="769" y="666"/>
                  </a:lnTo>
                  <a:lnTo>
                    <a:pt x="794" y="666"/>
                  </a:lnTo>
                  <a:lnTo>
                    <a:pt x="821" y="662"/>
                  </a:lnTo>
                  <a:lnTo>
                    <a:pt x="848" y="655"/>
                  </a:lnTo>
                  <a:lnTo>
                    <a:pt x="877" y="646"/>
                  </a:lnTo>
                  <a:lnTo>
                    <a:pt x="906" y="639"/>
                  </a:lnTo>
                  <a:lnTo>
                    <a:pt x="935" y="631"/>
                  </a:lnTo>
                  <a:lnTo>
                    <a:pt x="962" y="626"/>
                  </a:lnTo>
                  <a:lnTo>
                    <a:pt x="985" y="626"/>
                  </a:lnTo>
                  <a:lnTo>
                    <a:pt x="1009" y="633"/>
                  </a:lnTo>
                  <a:lnTo>
                    <a:pt x="1029" y="646"/>
                  </a:lnTo>
                  <a:lnTo>
                    <a:pt x="1045" y="671"/>
                  </a:lnTo>
                  <a:lnTo>
                    <a:pt x="1056" y="700"/>
                  </a:lnTo>
                  <a:lnTo>
                    <a:pt x="1063" y="735"/>
                  </a:lnTo>
                  <a:lnTo>
                    <a:pt x="1065" y="773"/>
                  </a:lnTo>
                  <a:lnTo>
                    <a:pt x="1063" y="811"/>
                  </a:lnTo>
                  <a:lnTo>
                    <a:pt x="1060" y="850"/>
                  </a:lnTo>
                  <a:lnTo>
                    <a:pt x="1052" y="887"/>
                  </a:lnTo>
                  <a:lnTo>
                    <a:pt x="1047" y="921"/>
                  </a:lnTo>
                  <a:lnTo>
                    <a:pt x="1040" y="950"/>
                  </a:lnTo>
                  <a:lnTo>
                    <a:pt x="1034" y="972"/>
                  </a:lnTo>
                  <a:lnTo>
                    <a:pt x="1031" y="986"/>
                  </a:lnTo>
                  <a:lnTo>
                    <a:pt x="1029" y="992"/>
                  </a:lnTo>
                  <a:lnTo>
                    <a:pt x="1023" y="990"/>
                  </a:lnTo>
                  <a:lnTo>
                    <a:pt x="1009" y="986"/>
                  </a:lnTo>
                  <a:lnTo>
                    <a:pt x="985" y="981"/>
                  </a:lnTo>
                  <a:lnTo>
                    <a:pt x="957" y="973"/>
                  </a:lnTo>
                  <a:lnTo>
                    <a:pt x="924" y="968"/>
                  </a:lnTo>
                  <a:lnTo>
                    <a:pt x="886" y="961"/>
                  </a:lnTo>
                  <a:lnTo>
                    <a:pt x="848" y="957"/>
                  </a:lnTo>
                  <a:lnTo>
                    <a:pt x="808" y="955"/>
                  </a:lnTo>
                  <a:lnTo>
                    <a:pt x="772" y="957"/>
                  </a:lnTo>
                  <a:lnTo>
                    <a:pt x="738" y="964"/>
                  </a:lnTo>
                  <a:lnTo>
                    <a:pt x="707" y="975"/>
                  </a:lnTo>
                  <a:lnTo>
                    <a:pt x="684" y="992"/>
                  </a:lnTo>
                  <a:lnTo>
                    <a:pt x="669" y="1011"/>
                  </a:lnTo>
                  <a:lnTo>
                    <a:pt x="664" y="1035"/>
                  </a:lnTo>
                  <a:lnTo>
                    <a:pt x="664" y="1058"/>
                  </a:lnTo>
                  <a:lnTo>
                    <a:pt x="667" y="1086"/>
                  </a:lnTo>
                  <a:lnTo>
                    <a:pt x="675" y="1115"/>
                  </a:lnTo>
                  <a:lnTo>
                    <a:pt x="684" y="1144"/>
                  </a:lnTo>
                  <a:lnTo>
                    <a:pt x="693" y="1172"/>
                  </a:lnTo>
                  <a:lnTo>
                    <a:pt x="700" y="1200"/>
                  </a:lnTo>
                  <a:lnTo>
                    <a:pt x="703" y="1227"/>
                  </a:lnTo>
                  <a:lnTo>
                    <a:pt x="703" y="1252"/>
                  </a:lnTo>
                  <a:lnTo>
                    <a:pt x="696" y="1274"/>
                  </a:lnTo>
                  <a:lnTo>
                    <a:pt x="684" y="1294"/>
                  </a:lnTo>
                  <a:lnTo>
                    <a:pt x="657" y="1315"/>
                  </a:lnTo>
                  <a:lnTo>
                    <a:pt x="624" y="1332"/>
                  </a:lnTo>
                  <a:lnTo>
                    <a:pt x="590" y="1341"/>
                  </a:lnTo>
                  <a:lnTo>
                    <a:pt x="552" y="1346"/>
                  </a:lnTo>
                  <a:lnTo>
                    <a:pt x="514" y="1346"/>
                  </a:lnTo>
                  <a:lnTo>
                    <a:pt x="476" y="1341"/>
                  </a:lnTo>
                  <a:lnTo>
                    <a:pt x="440" y="1332"/>
                  </a:lnTo>
                  <a:lnTo>
                    <a:pt x="409" y="1315"/>
                  </a:lnTo>
                  <a:lnTo>
                    <a:pt x="382" y="1294"/>
                  </a:lnTo>
                  <a:lnTo>
                    <a:pt x="367" y="1274"/>
                  </a:lnTo>
                  <a:lnTo>
                    <a:pt x="362" y="1252"/>
                  </a:lnTo>
                  <a:lnTo>
                    <a:pt x="362" y="1227"/>
                  </a:lnTo>
                  <a:lnTo>
                    <a:pt x="366" y="1200"/>
                  </a:lnTo>
                  <a:lnTo>
                    <a:pt x="373" y="1172"/>
                  </a:lnTo>
                  <a:lnTo>
                    <a:pt x="382" y="1144"/>
                  </a:lnTo>
                  <a:lnTo>
                    <a:pt x="391" y="1115"/>
                  </a:lnTo>
                  <a:lnTo>
                    <a:pt x="398" y="1086"/>
                  </a:lnTo>
                  <a:lnTo>
                    <a:pt x="402" y="1058"/>
                  </a:lnTo>
                  <a:lnTo>
                    <a:pt x="402" y="1035"/>
                  </a:lnTo>
                  <a:lnTo>
                    <a:pt x="394" y="1011"/>
                  </a:lnTo>
                  <a:lnTo>
                    <a:pt x="382" y="992"/>
                  </a:lnTo>
                  <a:lnTo>
                    <a:pt x="358" y="975"/>
                  </a:lnTo>
                  <a:lnTo>
                    <a:pt x="328" y="964"/>
                  </a:lnTo>
                  <a:lnTo>
                    <a:pt x="293" y="957"/>
                  </a:lnTo>
                  <a:lnTo>
                    <a:pt x="255" y="955"/>
                  </a:lnTo>
                  <a:lnTo>
                    <a:pt x="217" y="957"/>
                  </a:lnTo>
                  <a:lnTo>
                    <a:pt x="179" y="961"/>
                  </a:lnTo>
                  <a:lnTo>
                    <a:pt x="141" y="968"/>
                  </a:lnTo>
                  <a:lnTo>
                    <a:pt x="109" y="973"/>
                  </a:lnTo>
                  <a:lnTo>
                    <a:pt x="80" y="981"/>
                  </a:lnTo>
                  <a:lnTo>
                    <a:pt x="56" y="986"/>
                  </a:lnTo>
                  <a:lnTo>
                    <a:pt x="42" y="990"/>
                  </a:lnTo>
                  <a:lnTo>
                    <a:pt x="37" y="992"/>
                  </a:lnTo>
                  <a:lnTo>
                    <a:pt x="35" y="986"/>
                  </a:lnTo>
                  <a:lnTo>
                    <a:pt x="31" y="972"/>
                  </a:lnTo>
                  <a:lnTo>
                    <a:pt x="26" y="950"/>
                  </a:lnTo>
                  <a:lnTo>
                    <a:pt x="19" y="921"/>
                  </a:lnTo>
                  <a:lnTo>
                    <a:pt x="11" y="887"/>
                  </a:lnTo>
                  <a:lnTo>
                    <a:pt x="6" y="850"/>
                  </a:lnTo>
                  <a:lnTo>
                    <a:pt x="2" y="811"/>
                  </a:lnTo>
                  <a:lnTo>
                    <a:pt x="0" y="773"/>
                  </a:lnTo>
                  <a:lnTo>
                    <a:pt x="2" y="735"/>
                  </a:lnTo>
                  <a:lnTo>
                    <a:pt x="10" y="700"/>
                  </a:lnTo>
                  <a:lnTo>
                    <a:pt x="20" y="671"/>
                  </a:lnTo>
                  <a:lnTo>
                    <a:pt x="37" y="646"/>
                  </a:lnTo>
                  <a:lnTo>
                    <a:pt x="56" y="633"/>
                  </a:lnTo>
                  <a:lnTo>
                    <a:pt x="78" y="626"/>
                  </a:lnTo>
                  <a:lnTo>
                    <a:pt x="103" y="626"/>
                  </a:lnTo>
                  <a:lnTo>
                    <a:pt x="131" y="631"/>
                  </a:lnTo>
                  <a:lnTo>
                    <a:pt x="160" y="639"/>
                  </a:lnTo>
                  <a:lnTo>
                    <a:pt x="188" y="646"/>
                  </a:lnTo>
                  <a:lnTo>
                    <a:pt x="217" y="655"/>
                  </a:lnTo>
                  <a:lnTo>
                    <a:pt x="244" y="662"/>
                  </a:lnTo>
                  <a:lnTo>
                    <a:pt x="272" y="666"/>
                  </a:lnTo>
                  <a:lnTo>
                    <a:pt x="297" y="666"/>
                  </a:lnTo>
                  <a:lnTo>
                    <a:pt x="319" y="660"/>
                  </a:lnTo>
                  <a:lnTo>
                    <a:pt x="338" y="646"/>
                  </a:lnTo>
                  <a:lnTo>
                    <a:pt x="360" y="621"/>
                  </a:lnTo>
                  <a:lnTo>
                    <a:pt x="375" y="588"/>
                  </a:lnTo>
                  <a:lnTo>
                    <a:pt x="385" y="552"/>
                  </a:lnTo>
                  <a:lnTo>
                    <a:pt x="391" y="516"/>
                  </a:lnTo>
                  <a:lnTo>
                    <a:pt x="391" y="476"/>
                  </a:lnTo>
                  <a:lnTo>
                    <a:pt x="385" y="438"/>
                  </a:lnTo>
                  <a:lnTo>
                    <a:pt x="375" y="404"/>
                  </a:lnTo>
                  <a:lnTo>
                    <a:pt x="360" y="371"/>
                  </a:lnTo>
                  <a:lnTo>
                    <a:pt x="338" y="344"/>
                  </a:lnTo>
                  <a:lnTo>
                    <a:pt x="319" y="331"/>
                  </a:lnTo>
                  <a:lnTo>
                    <a:pt x="297" y="326"/>
                  </a:lnTo>
                  <a:lnTo>
                    <a:pt x="272" y="324"/>
                  </a:lnTo>
                  <a:lnTo>
                    <a:pt x="244" y="329"/>
                  </a:lnTo>
                  <a:lnTo>
                    <a:pt x="217" y="337"/>
                  </a:lnTo>
                  <a:lnTo>
                    <a:pt x="188" y="344"/>
                  </a:lnTo>
                  <a:lnTo>
                    <a:pt x="160" y="353"/>
                  </a:lnTo>
                  <a:lnTo>
                    <a:pt x="131" y="360"/>
                  </a:lnTo>
                  <a:lnTo>
                    <a:pt x="103" y="366"/>
                  </a:lnTo>
                  <a:lnTo>
                    <a:pt x="78" y="364"/>
                  </a:lnTo>
                  <a:lnTo>
                    <a:pt x="56" y="358"/>
                  </a:lnTo>
                  <a:lnTo>
                    <a:pt x="37" y="344"/>
                  </a:lnTo>
                  <a:lnTo>
                    <a:pt x="20" y="320"/>
                  </a:lnTo>
                  <a:lnTo>
                    <a:pt x="10" y="291"/>
                  </a:lnTo>
                  <a:lnTo>
                    <a:pt x="2" y="257"/>
                  </a:lnTo>
                  <a:lnTo>
                    <a:pt x="0" y="219"/>
                  </a:lnTo>
                  <a:lnTo>
                    <a:pt x="2" y="181"/>
                  </a:lnTo>
                  <a:lnTo>
                    <a:pt x="6" y="141"/>
                  </a:lnTo>
                  <a:lnTo>
                    <a:pt x="11" y="105"/>
                  </a:lnTo>
                  <a:lnTo>
                    <a:pt x="19" y="71"/>
                  </a:lnTo>
                  <a:lnTo>
                    <a:pt x="26" y="42"/>
                  </a:lnTo>
                  <a:lnTo>
                    <a:pt x="31" y="20"/>
                  </a:lnTo>
                  <a:lnTo>
                    <a:pt x="35" y="5"/>
                  </a:lnTo>
                  <a:lnTo>
                    <a:pt x="37" y="0"/>
                  </a:lnTo>
                  <a:close/>
                </a:path>
              </a:pathLst>
            </a:custGeom>
            <a:solidFill>
              <a:schemeClr val="accent3"/>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6024512C-F5E2-41FC-86C8-8C0F91D7178D}"/>
                </a:ext>
              </a:extLst>
            </p:cNvPr>
            <p:cNvSpPr>
              <a:spLocks/>
            </p:cNvSpPr>
            <p:nvPr/>
          </p:nvSpPr>
          <p:spPr bwMode="gray">
            <a:xfrm rot="16200000">
              <a:off x="4615776" y="3018685"/>
              <a:ext cx="712976" cy="1314064"/>
            </a:xfrm>
            <a:custGeom>
              <a:avLst/>
              <a:gdLst>
                <a:gd name="T0" fmla="*/ 551 w 1027"/>
                <a:gd name="T1" fmla="*/ 5 h 1702"/>
                <a:gd name="T2" fmla="*/ 645 w 1027"/>
                <a:gd name="T3" fmla="*/ 52 h 1702"/>
                <a:gd name="T4" fmla="*/ 665 w 1027"/>
                <a:gd name="T5" fmla="*/ 119 h 1702"/>
                <a:gd name="T6" fmla="*/ 645 w 1027"/>
                <a:gd name="T7" fmla="*/ 204 h 1702"/>
                <a:gd name="T8" fmla="*/ 626 w 1027"/>
                <a:gd name="T9" fmla="*/ 288 h 1702"/>
                <a:gd name="T10" fmla="*/ 645 w 1027"/>
                <a:gd name="T11" fmla="*/ 355 h 1702"/>
                <a:gd name="T12" fmla="*/ 734 w 1027"/>
                <a:gd name="T13" fmla="*/ 389 h 1702"/>
                <a:gd name="T14" fmla="*/ 850 w 1027"/>
                <a:gd name="T15" fmla="*/ 385 h 1702"/>
                <a:gd name="T16" fmla="*/ 949 w 1027"/>
                <a:gd name="T17" fmla="*/ 367 h 1702"/>
                <a:gd name="T18" fmla="*/ 991 w 1027"/>
                <a:gd name="T19" fmla="*/ 355 h 1702"/>
                <a:gd name="T20" fmla="*/ 1001 w 1027"/>
                <a:gd name="T21" fmla="*/ 398 h 1702"/>
                <a:gd name="T22" fmla="*/ 1021 w 1027"/>
                <a:gd name="T23" fmla="*/ 497 h 1702"/>
                <a:gd name="T24" fmla="*/ 1025 w 1027"/>
                <a:gd name="T25" fmla="*/ 611 h 1702"/>
                <a:gd name="T26" fmla="*/ 991 w 1027"/>
                <a:gd name="T27" fmla="*/ 700 h 1702"/>
                <a:gd name="T28" fmla="*/ 924 w 1027"/>
                <a:gd name="T29" fmla="*/ 720 h 1702"/>
                <a:gd name="T30" fmla="*/ 841 w 1027"/>
                <a:gd name="T31" fmla="*/ 700 h 1702"/>
                <a:gd name="T32" fmla="*/ 756 w 1027"/>
                <a:gd name="T33" fmla="*/ 680 h 1702"/>
                <a:gd name="T34" fmla="*/ 689 w 1027"/>
                <a:gd name="T35" fmla="*/ 700 h 1702"/>
                <a:gd name="T36" fmla="*/ 642 w 1027"/>
                <a:gd name="T37" fmla="*/ 794 h 1702"/>
                <a:gd name="T38" fmla="*/ 642 w 1027"/>
                <a:gd name="T39" fmla="*/ 908 h 1702"/>
                <a:gd name="T40" fmla="*/ 689 w 1027"/>
                <a:gd name="T41" fmla="*/ 1002 h 1702"/>
                <a:gd name="T42" fmla="*/ 756 w 1027"/>
                <a:gd name="T43" fmla="*/ 1022 h 1702"/>
                <a:gd name="T44" fmla="*/ 841 w 1027"/>
                <a:gd name="T45" fmla="*/ 1002 h 1702"/>
                <a:gd name="T46" fmla="*/ 924 w 1027"/>
                <a:gd name="T47" fmla="*/ 982 h 1702"/>
                <a:gd name="T48" fmla="*/ 991 w 1027"/>
                <a:gd name="T49" fmla="*/ 1002 h 1702"/>
                <a:gd name="T50" fmla="*/ 1025 w 1027"/>
                <a:gd name="T51" fmla="*/ 1091 h 1702"/>
                <a:gd name="T52" fmla="*/ 1021 w 1027"/>
                <a:gd name="T53" fmla="*/ 1205 h 1702"/>
                <a:gd name="T54" fmla="*/ 1001 w 1027"/>
                <a:gd name="T55" fmla="*/ 1304 h 1702"/>
                <a:gd name="T56" fmla="*/ 991 w 1027"/>
                <a:gd name="T57" fmla="*/ 1348 h 1702"/>
                <a:gd name="T58" fmla="*/ 949 w 1027"/>
                <a:gd name="T59" fmla="*/ 1335 h 1702"/>
                <a:gd name="T60" fmla="*/ 850 w 1027"/>
                <a:gd name="T61" fmla="*/ 1317 h 1702"/>
                <a:gd name="T62" fmla="*/ 734 w 1027"/>
                <a:gd name="T63" fmla="*/ 1313 h 1702"/>
                <a:gd name="T64" fmla="*/ 645 w 1027"/>
                <a:gd name="T65" fmla="*/ 1348 h 1702"/>
                <a:gd name="T66" fmla="*/ 626 w 1027"/>
                <a:gd name="T67" fmla="*/ 1415 h 1702"/>
                <a:gd name="T68" fmla="*/ 645 w 1027"/>
                <a:gd name="T69" fmla="*/ 1498 h 1702"/>
                <a:gd name="T70" fmla="*/ 665 w 1027"/>
                <a:gd name="T71" fmla="*/ 1583 h 1702"/>
                <a:gd name="T72" fmla="*/ 645 w 1027"/>
                <a:gd name="T73" fmla="*/ 1650 h 1702"/>
                <a:gd name="T74" fmla="*/ 551 w 1027"/>
                <a:gd name="T75" fmla="*/ 1697 h 1702"/>
                <a:gd name="T76" fmla="*/ 438 w 1027"/>
                <a:gd name="T77" fmla="*/ 1697 h 1702"/>
                <a:gd name="T78" fmla="*/ 344 w 1027"/>
                <a:gd name="T79" fmla="*/ 1650 h 1702"/>
                <a:gd name="T80" fmla="*/ 324 w 1027"/>
                <a:gd name="T81" fmla="*/ 1583 h 1702"/>
                <a:gd name="T82" fmla="*/ 344 w 1027"/>
                <a:gd name="T83" fmla="*/ 1498 h 1702"/>
                <a:gd name="T84" fmla="*/ 363 w 1027"/>
                <a:gd name="T85" fmla="*/ 1415 h 1702"/>
                <a:gd name="T86" fmla="*/ 344 w 1027"/>
                <a:gd name="T87" fmla="*/ 1348 h 1702"/>
                <a:gd name="T88" fmla="*/ 257 w 1027"/>
                <a:gd name="T89" fmla="*/ 1313 h 1702"/>
                <a:gd name="T90" fmla="*/ 141 w 1027"/>
                <a:gd name="T91" fmla="*/ 1317 h 1702"/>
                <a:gd name="T92" fmla="*/ 42 w 1027"/>
                <a:gd name="T93" fmla="*/ 1335 h 1702"/>
                <a:gd name="T94" fmla="*/ 0 w 1027"/>
                <a:gd name="T95" fmla="*/ 1348 h 1702"/>
                <a:gd name="T96" fmla="*/ 20 w 1027"/>
                <a:gd name="T97" fmla="*/ 360 h 1702"/>
                <a:gd name="T98" fmla="*/ 105 w 1027"/>
                <a:gd name="T99" fmla="*/ 380 h 1702"/>
                <a:gd name="T100" fmla="*/ 219 w 1027"/>
                <a:gd name="T101" fmla="*/ 391 h 1702"/>
                <a:gd name="T102" fmla="*/ 320 w 1027"/>
                <a:gd name="T103" fmla="*/ 373 h 1702"/>
                <a:gd name="T104" fmla="*/ 363 w 1027"/>
                <a:gd name="T105" fmla="*/ 313 h 1702"/>
                <a:gd name="T106" fmla="*/ 353 w 1027"/>
                <a:gd name="T107" fmla="*/ 233 h 1702"/>
                <a:gd name="T108" fmla="*/ 329 w 1027"/>
                <a:gd name="T109" fmla="*/ 146 h 1702"/>
                <a:gd name="T110" fmla="*/ 331 w 1027"/>
                <a:gd name="T111" fmla="*/ 72 h 1702"/>
                <a:gd name="T112" fmla="*/ 403 w 1027"/>
                <a:gd name="T113" fmla="*/ 16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7" h="1702">
                  <a:moveTo>
                    <a:pt x="476" y="0"/>
                  </a:moveTo>
                  <a:lnTo>
                    <a:pt x="513" y="0"/>
                  </a:lnTo>
                  <a:lnTo>
                    <a:pt x="551" y="5"/>
                  </a:lnTo>
                  <a:lnTo>
                    <a:pt x="588" y="16"/>
                  </a:lnTo>
                  <a:lnTo>
                    <a:pt x="620" y="32"/>
                  </a:lnTo>
                  <a:lnTo>
                    <a:pt x="645" y="52"/>
                  </a:lnTo>
                  <a:lnTo>
                    <a:pt x="660" y="72"/>
                  </a:lnTo>
                  <a:lnTo>
                    <a:pt x="665" y="96"/>
                  </a:lnTo>
                  <a:lnTo>
                    <a:pt x="665" y="119"/>
                  </a:lnTo>
                  <a:lnTo>
                    <a:pt x="662" y="146"/>
                  </a:lnTo>
                  <a:lnTo>
                    <a:pt x="654" y="175"/>
                  </a:lnTo>
                  <a:lnTo>
                    <a:pt x="645" y="204"/>
                  </a:lnTo>
                  <a:lnTo>
                    <a:pt x="638" y="233"/>
                  </a:lnTo>
                  <a:lnTo>
                    <a:pt x="631" y="260"/>
                  </a:lnTo>
                  <a:lnTo>
                    <a:pt x="626" y="288"/>
                  </a:lnTo>
                  <a:lnTo>
                    <a:pt x="626" y="313"/>
                  </a:lnTo>
                  <a:lnTo>
                    <a:pt x="633" y="335"/>
                  </a:lnTo>
                  <a:lnTo>
                    <a:pt x="645" y="355"/>
                  </a:lnTo>
                  <a:lnTo>
                    <a:pt x="671" y="373"/>
                  </a:lnTo>
                  <a:lnTo>
                    <a:pt x="700" y="383"/>
                  </a:lnTo>
                  <a:lnTo>
                    <a:pt x="734" y="389"/>
                  </a:lnTo>
                  <a:lnTo>
                    <a:pt x="772" y="391"/>
                  </a:lnTo>
                  <a:lnTo>
                    <a:pt x="810" y="389"/>
                  </a:lnTo>
                  <a:lnTo>
                    <a:pt x="850" y="385"/>
                  </a:lnTo>
                  <a:lnTo>
                    <a:pt x="886" y="380"/>
                  </a:lnTo>
                  <a:lnTo>
                    <a:pt x="920" y="373"/>
                  </a:lnTo>
                  <a:lnTo>
                    <a:pt x="949" y="367"/>
                  </a:lnTo>
                  <a:lnTo>
                    <a:pt x="971" y="360"/>
                  </a:lnTo>
                  <a:lnTo>
                    <a:pt x="985" y="356"/>
                  </a:lnTo>
                  <a:lnTo>
                    <a:pt x="991" y="355"/>
                  </a:lnTo>
                  <a:lnTo>
                    <a:pt x="992" y="360"/>
                  </a:lnTo>
                  <a:lnTo>
                    <a:pt x="996" y="374"/>
                  </a:lnTo>
                  <a:lnTo>
                    <a:pt x="1001" y="398"/>
                  </a:lnTo>
                  <a:lnTo>
                    <a:pt x="1009" y="427"/>
                  </a:lnTo>
                  <a:lnTo>
                    <a:pt x="1016" y="459"/>
                  </a:lnTo>
                  <a:lnTo>
                    <a:pt x="1021" y="497"/>
                  </a:lnTo>
                  <a:lnTo>
                    <a:pt x="1025" y="535"/>
                  </a:lnTo>
                  <a:lnTo>
                    <a:pt x="1027" y="575"/>
                  </a:lnTo>
                  <a:lnTo>
                    <a:pt x="1025" y="611"/>
                  </a:lnTo>
                  <a:lnTo>
                    <a:pt x="1020" y="646"/>
                  </a:lnTo>
                  <a:lnTo>
                    <a:pt x="1009" y="677"/>
                  </a:lnTo>
                  <a:lnTo>
                    <a:pt x="991" y="700"/>
                  </a:lnTo>
                  <a:lnTo>
                    <a:pt x="971" y="715"/>
                  </a:lnTo>
                  <a:lnTo>
                    <a:pt x="949" y="720"/>
                  </a:lnTo>
                  <a:lnTo>
                    <a:pt x="924" y="720"/>
                  </a:lnTo>
                  <a:lnTo>
                    <a:pt x="897" y="716"/>
                  </a:lnTo>
                  <a:lnTo>
                    <a:pt x="870" y="709"/>
                  </a:lnTo>
                  <a:lnTo>
                    <a:pt x="841" y="700"/>
                  </a:lnTo>
                  <a:lnTo>
                    <a:pt x="812" y="691"/>
                  </a:lnTo>
                  <a:lnTo>
                    <a:pt x="783" y="684"/>
                  </a:lnTo>
                  <a:lnTo>
                    <a:pt x="756" y="680"/>
                  </a:lnTo>
                  <a:lnTo>
                    <a:pt x="730" y="680"/>
                  </a:lnTo>
                  <a:lnTo>
                    <a:pt x="709" y="686"/>
                  </a:lnTo>
                  <a:lnTo>
                    <a:pt x="689" y="700"/>
                  </a:lnTo>
                  <a:lnTo>
                    <a:pt x="669" y="727"/>
                  </a:lnTo>
                  <a:lnTo>
                    <a:pt x="653" y="758"/>
                  </a:lnTo>
                  <a:lnTo>
                    <a:pt x="642" y="794"/>
                  </a:lnTo>
                  <a:lnTo>
                    <a:pt x="636" y="832"/>
                  </a:lnTo>
                  <a:lnTo>
                    <a:pt x="636" y="870"/>
                  </a:lnTo>
                  <a:lnTo>
                    <a:pt x="642" y="908"/>
                  </a:lnTo>
                  <a:lnTo>
                    <a:pt x="653" y="944"/>
                  </a:lnTo>
                  <a:lnTo>
                    <a:pt x="669" y="975"/>
                  </a:lnTo>
                  <a:lnTo>
                    <a:pt x="689" y="1002"/>
                  </a:lnTo>
                  <a:lnTo>
                    <a:pt x="709" y="1015"/>
                  </a:lnTo>
                  <a:lnTo>
                    <a:pt x="730" y="1022"/>
                  </a:lnTo>
                  <a:lnTo>
                    <a:pt x="756" y="1022"/>
                  </a:lnTo>
                  <a:lnTo>
                    <a:pt x="783" y="1019"/>
                  </a:lnTo>
                  <a:lnTo>
                    <a:pt x="812" y="1011"/>
                  </a:lnTo>
                  <a:lnTo>
                    <a:pt x="841" y="1002"/>
                  </a:lnTo>
                  <a:lnTo>
                    <a:pt x="870" y="993"/>
                  </a:lnTo>
                  <a:lnTo>
                    <a:pt x="897" y="986"/>
                  </a:lnTo>
                  <a:lnTo>
                    <a:pt x="924" y="982"/>
                  </a:lnTo>
                  <a:lnTo>
                    <a:pt x="949" y="982"/>
                  </a:lnTo>
                  <a:lnTo>
                    <a:pt x="971" y="988"/>
                  </a:lnTo>
                  <a:lnTo>
                    <a:pt x="991" y="1002"/>
                  </a:lnTo>
                  <a:lnTo>
                    <a:pt x="1009" y="1026"/>
                  </a:lnTo>
                  <a:lnTo>
                    <a:pt x="1020" y="1057"/>
                  </a:lnTo>
                  <a:lnTo>
                    <a:pt x="1025" y="1091"/>
                  </a:lnTo>
                  <a:lnTo>
                    <a:pt x="1027" y="1127"/>
                  </a:lnTo>
                  <a:lnTo>
                    <a:pt x="1025" y="1167"/>
                  </a:lnTo>
                  <a:lnTo>
                    <a:pt x="1021" y="1205"/>
                  </a:lnTo>
                  <a:lnTo>
                    <a:pt x="1016" y="1243"/>
                  </a:lnTo>
                  <a:lnTo>
                    <a:pt x="1009" y="1275"/>
                  </a:lnTo>
                  <a:lnTo>
                    <a:pt x="1001" y="1304"/>
                  </a:lnTo>
                  <a:lnTo>
                    <a:pt x="996" y="1328"/>
                  </a:lnTo>
                  <a:lnTo>
                    <a:pt x="992" y="1342"/>
                  </a:lnTo>
                  <a:lnTo>
                    <a:pt x="991" y="1348"/>
                  </a:lnTo>
                  <a:lnTo>
                    <a:pt x="985" y="1344"/>
                  </a:lnTo>
                  <a:lnTo>
                    <a:pt x="971" y="1342"/>
                  </a:lnTo>
                  <a:lnTo>
                    <a:pt x="949" y="1335"/>
                  </a:lnTo>
                  <a:lnTo>
                    <a:pt x="920" y="1330"/>
                  </a:lnTo>
                  <a:lnTo>
                    <a:pt x="886" y="1322"/>
                  </a:lnTo>
                  <a:lnTo>
                    <a:pt x="850" y="1317"/>
                  </a:lnTo>
                  <a:lnTo>
                    <a:pt x="810" y="1313"/>
                  </a:lnTo>
                  <a:lnTo>
                    <a:pt x="772" y="1312"/>
                  </a:lnTo>
                  <a:lnTo>
                    <a:pt x="734" y="1313"/>
                  </a:lnTo>
                  <a:lnTo>
                    <a:pt x="700" y="1319"/>
                  </a:lnTo>
                  <a:lnTo>
                    <a:pt x="671" y="1330"/>
                  </a:lnTo>
                  <a:lnTo>
                    <a:pt x="645" y="1348"/>
                  </a:lnTo>
                  <a:lnTo>
                    <a:pt x="633" y="1368"/>
                  </a:lnTo>
                  <a:lnTo>
                    <a:pt x="626" y="1389"/>
                  </a:lnTo>
                  <a:lnTo>
                    <a:pt x="626" y="1415"/>
                  </a:lnTo>
                  <a:lnTo>
                    <a:pt x="631" y="1442"/>
                  </a:lnTo>
                  <a:lnTo>
                    <a:pt x="638" y="1469"/>
                  </a:lnTo>
                  <a:lnTo>
                    <a:pt x="645" y="1498"/>
                  </a:lnTo>
                  <a:lnTo>
                    <a:pt x="654" y="1527"/>
                  </a:lnTo>
                  <a:lnTo>
                    <a:pt x="662" y="1556"/>
                  </a:lnTo>
                  <a:lnTo>
                    <a:pt x="665" y="1583"/>
                  </a:lnTo>
                  <a:lnTo>
                    <a:pt x="665" y="1607"/>
                  </a:lnTo>
                  <a:lnTo>
                    <a:pt x="660" y="1630"/>
                  </a:lnTo>
                  <a:lnTo>
                    <a:pt x="645" y="1650"/>
                  </a:lnTo>
                  <a:lnTo>
                    <a:pt x="620" y="1670"/>
                  </a:lnTo>
                  <a:lnTo>
                    <a:pt x="588" y="1686"/>
                  </a:lnTo>
                  <a:lnTo>
                    <a:pt x="551" y="1697"/>
                  </a:lnTo>
                  <a:lnTo>
                    <a:pt x="513" y="1702"/>
                  </a:lnTo>
                  <a:lnTo>
                    <a:pt x="476" y="1702"/>
                  </a:lnTo>
                  <a:lnTo>
                    <a:pt x="438" y="1697"/>
                  </a:lnTo>
                  <a:lnTo>
                    <a:pt x="403" y="1686"/>
                  </a:lnTo>
                  <a:lnTo>
                    <a:pt x="371" y="1670"/>
                  </a:lnTo>
                  <a:lnTo>
                    <a:pt x="344" y="1650"/>
                  </a:lnTo>
                  <a:lnTo>
                    <a:pt x="331" y="1630"/>
                  </a:lnTo>
                  <a:lnTo>
                    <a:pt x="324" y="1607"/>
                  </a:lnTo>
                  <a:lnTo>
                    <a:pt x="324" y="1583"/>
                  </a:lnTo>
                  <a:lnTo>
                    <a:pt x="329" y="1556"/>
                  </a:lnTo>
                  <a:lnTo>
                    <a:pt x="336" y="1527"/>
                  </a:lnTo>
                  <a:lnTo>
                    <a:pt x="344" y="1498"/>
                  </a:lnTo>
                  <a:lnTo>
                    <a:pt x="353" y="1469"/>
                  </a:lnTo>
                  <a:lnTo>
                    <a:pt x="360" y="1442"/>
                  </a:lnTo>
                  <a:lnTo>
                    <a:pt x="363" y="1415"/>
                  </a:lnTo>
                  <a:lnTo>
                    <a:pt x="363" y="1389"/>
                  </a:lnTo>
                  <a:lnTo>
                    <a:pt x="358" y="1368"/>
                  </a:lnTo>
                  <a:lnTo>
                    <a:pt x="344" y="1348"/>
                  </a:lnTo>
                  <a:lnTo>
                    <a:pt x="320" y="1330"/>
                  </a:lnTo>
                  <a:lnTo>
                    <a:pt x="291" y="1319"/>
                  </a:lnTo>
                  <a:lnTo>
                    <a:pt x="257" y="1313"/>
                  </a:lnTo>
                  <a:lnTo>
                    <a:pt x="219" y="1312"/>
                  </a:lnTo>
                  <a:lnTo>
                    <a:pt x="179" y="1313"/>
                  </a:lnTo>
                  <a:lnTo>
                    <a:pt x="141" y="1317"/>
                  </a:lnTo>
                  <a:lnTo>
                    <a:pt x="105" y="1322"/>
                  </a:lnTo>
                  <a:lnTo>
                    <a:pt x="71" y="1330"/>
                  </a:lnTo>
                  <a:lnTo>
                    <a:pt x="42" y="1335"/>
                  </a:lnTo>
                  <a:lnTo>
                    <a:pt x="20" y="1342"/>
                  </a:lnTo>
                  <a:lnTo>
                    <a:pt x="4" y="1344"/>
                  </a:lnTo>
                  <a:lnTo>
                    <a:pt x="0" y="1348"/>
                  </a:lnTo>
                  <a:lnTo>
                    <a:pt x="0" y="355"/>
                  </a:lnTo>
                  <a:lnTo>
                    <a:pt x="4" y="356"/>
                  </a:lnTo>
                  <a:lnTo>
                    <a:pt x="20" y="360"/>
                  </a:lnTo>
                  <a:lnTo>
                    <a:pt x="42" y="367"/>
                  </a:lnTo>
                  <a:lnTo>
                    <a:pt x="71" y="373"/>
                  </a:lnTo>
                  <a:lnTo>
                    <a:pt x="105" y="380"/>
                  </a:lnTo>
                  <a:lnTo>
                    <a:pt x="141" y="385"/>
                  </a:lnTo>
                  <a:lnTo>
                    <a:pt x="179" y="389"/>
                  </a:lnTo>
                  <a:lnTo>
                    <a:pt x="219" y="391"/>
                  </a:lnTo>
                  <a:lnTo>
                    <a:pt x="257" y="389"/>
                  </a:lnTo>
                  <a:lnTo>
                    <a:pt x="291" y="383"/>
                  </a:lnTo>
                  <a:lnTo>
                    <a:pt x="320" y="373"/>
                  </a:lnTo>
                  <a:lnTo>
                    <a:pt x="344" y="355"/>
                  </a:lnTo>
                  <a:lnTo>
                    <a:pt x="358" y="335"/>
                  </a:lnTo>
                  <a:lnTo>
                    <a:pt x="363" y="313"/>
                  </a:lnTo>
                  <a:lnTo>
                    <a:pt x="363" y="288"/>
                  </a:lnTo>
                  <a:lnTo>
                    <a:pt x="360" y="260"/>
                  </a:lnTo>
                  <a:lnTo>
                    <a:pt x="353" y="233"/>
                  </a:lnTo>
                  <a:lnTo>
                    <a:pt x="344" y="204"/>
                  </a:lnTo>
                  <a:lnTo>
                    <a:pt x="336" y="175"/>
                  </a:lnTo>
                  <a:lnTo>
                    <a:pt x="329" y="146"/>
                  </a:lnTo>
                  <a:lnTo>
                    <a:pt x="324" y="119"/>
                  </a:lnTo>
                  <a:lnTo>
                    <a:pt x="324" y="96"/>
                  </a:lnTo>
                  <a:lnTo>
                    <a:pt x="331" y="72"/>
                  </a:lnTo>
                  <a:lnTo>
                    <a:pt x="344" y="52"/>
                  </a:lnTo>
                  <a:lnTo>
                    <a:pt x="371" y="32"/>
                  </a:lnTo>
                  <a:lnTo>
                    <a:pt x="403" y="16"/>
                  </a:lnTo>
                  <a:lnTo>
                    <a:pt x="438" y="5"/>
                  </a:lnTo>
                  <a:lnTo>
                    <a:pt x="476" y="0"/>
                  </a:lnTo>
                  <a:close/>
                </a:path>
              </a:pathLst>
            </a:custGeom>
            <a:solidFill>
              <a:schemeClr val="accent6"/>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6">
              <a:extLst>
                <a:ext uri="{FF2B5EF4-FFF2-40B4-BE49-F238E27FC236}">
                  <a16:creationId xmlns:a16="http://schemas.microsoft.com/office/drawing/2014/main" id="{2DF8A42C-C5BB-4C08-95A8-45624E491F08}"/>
                </a:ext>
              </a:extLst>
            </p:cNvPr>
            <p:cNvSpPr>
              <a:spLocks/>
            </p:cNvSpPr>
            <p:nvPr/>
          </p:nvSpPr>
          <p:spPr bwMode="gray">
            <a:xfrm rot="16200000">
              <a:off x="3069646" y="1653888"/>
              <a:ext cx="737992" cy="1314064"/>
            </a:xfrm>
            <a:custGeom>
              <a:avLst/>
              <a:gdLst>
                <a:gd name="T0" fmla="*/ 623 w 1062"/>
                <a:gd name="T1" fmla="*/ 16 h 1702"/>
                <a:gd name="T2" fmla="*/ 701 w 1062"/>
                <a:gd name="T3" fmla="*/ 96 h 1702"/>
                <a:gd name="T4" fmla="*/ 681 w 1062"/>
                <a:gd name="T5" fmla="*/ 204 h 1702"/>
                <a:gd name="T6" fmla="*/ 663 w 1062"/>
                <a:gd name="T7" fmla="*/ 313 h 1702"/>
                <a:gd name="T8" fmla="*/ 735 w 1062"/>
                <a:gd name="T9" fmla="*/ 383 h 1702"/>
                <a:gd name="T10" fmla="*/ 885 w 1062"/>
                <a:gd name="T11" fmla="*/ 385 h 1702"/>
                <a:gd name="T12" fmla="*/ 1006 w 1062"/>
                <a:gd name="T13" fmla="*/ 360 h 1702"/>
                <a:gd name="T14" fmla="*/ 1032 w 1062"/>
                <a:gd name="T15" fmla="*/ 374 h 1702"/>
                <a:gd name="T16" fmla="*/ 1057 w 1062"/>
                <a:gd name="T17" fmla="*/ 497 h 1702"/>
                <a:gd name="T18" fmla="*/ 1055 w 1062"/>
                <a:gd name="T19" fmla="*/ 646 h 1702"/>
                <a:gd name="T20" fmla="*/ 985 w 1062"/>
                <a:gd name="T21" fmla="*/ 720 h 1702"/>
                <a:gd name="T22" fmla="*/ 876 w 1062"/>
                <a:gd name="T23" fmla="*/ 700 h 1702"/>
                <a:gd name="T24" fmla="*/ 768 w 1062"/>
                <a:gd name="T25" fmla="*/ 680 h 1702"/>
                <a:gd name="T26" fmla="*/ 688 w 1062"/>
                <a:gd name="T27" fmla="*/ 758 h 1702"/>
                <a:gd name="T28" fmla="*/ 677 w 1062"/>
                <a:gd name="T29" fmla="*/ 908 h 1702"/>
                <a:gd name="T30" fmla="*/ 744 w 1062"/>
                <a:gd name="T31" fmla="*/ 1015 h 1702"/>
                <a:gd name="T32" fmla="*/ 847 w 1062"/>
                <a:gd name="T33" fmla="*/ 1011 h 1702"/>
                <a:gd name="T34" fmla="*/ 959 w 1062"/>
                <a:gd name="T35" fmla="*/ 982 h 1702"/>
                <a:gd name="T36" fmla="*/ 1044 w 1062"/>
                <a:gd name="T37" fmla="*/ 1026 h 1702"/>
                <a:gd name="T38" fmla="*/ 1061 w 1062"/>
                <a:gd name="T39" fmla="*/ 1167 h 1702"/>
                <a:gd name="T40" fmla="*/ 1039 w 1062"/>
                <a:gd name="T41" fmla="*/ 1304 h 1702"/>
                <a:gd name="T42" fmla="*/ 1021 w 1062"/>
                <a:gd name="T43" fmla="*/ 1344 h 1702"/>
                <a:gd name="T44" fmla="*/ 921 w 1062"/>
                <a:gd name="T45" fmla="*/ 1322 h 1702"/>
                <a:gd name="T46" fmla="*/ 770 w 1062"/>
                <a:gd name="T47" fmla="*/ 1313 h 1702"/>
                <a:gd name="T48" fmla="*/ 668 w 1062"/>
                <a:gd name="T49" fmla="*/ 1368 h 1702"/>
                <a:gd name="T50" fmla="*/ 674 w 1062"/>
                <a:gd name="T51" fmla="*/ 1469 h 1702"/>
                <a:gd name="T52" fmla="*/ 703 w 1062"/>
                <a:gd name="T53" fmla="*/ 1583 h 1702"/>
                <a:gd name="T54" fmla="*/ 656 w 1062"/>
                <a:gd name="T55" fmla="*/ 1670 h 1702"/>
                <a:gd name="T56" fmla="*/ 511 w 1062"/>
                <a:gd name="T57" fmla="*/ 1702 h 1702"/>
                <a:gd name="T58" fmla="*/ 381 w 1062"/>
                <a:gd name="T59" fmla="*/ 1650 h 1702"/>
                <a:gd name="T60" fmla="*/ 365 w 1062"/>
                <a:gd name="T61" fmla="*/ 1556 h 1702"/>
                <a:gd name="T62" fmla="*/ 395 w 1062"/>
                <a:gd name="T63" fmla="*/ 1442 h 1702"/>
                <a:gd name="T64" fmla="*/ 381 w 1062"/>
                <a:gd name="T65" fmla="*/ 1348 h 1702"/>
                <a:gd name="T66" fmla="*/ 254 w 1062"/>
                <a:gd name="T67" fmla="*/ 1312 h 1702"/>
                <a:gd name="T68" fmla="*/ 106 w 1062"/>
                <a:gd name="T69" fmla="*/ 1330 h 1702"/>
                <a:gd name="T70" fmla="*/ 36 w 1062"/>
                <a:gd name="T71" fmla="*/ 1348 h 1702"/>
                <a:gd name="T72" fmla="*/ 18 w 1062"/>
                <a:gd name="T73" fmla="*/ 1275 h 1702"/>
                <a:gd name="T74" fmla="*/ 0 w 1062"/>
                <a:gd name="T75" fmla="*/ 1127 h 1702"/>
                <a:gd name="T76" fmla="*/ 36 w 1062"/>
                <a:gd name="T77" fmla="*/ 1002 h 1702"/>
                <a:gd name="T78" fmla="*/ 130 w 1062"/>
                <a:gd name="T79" fmla="*/ 986 h 1702"/>
                <a:gd name="T80" fmla="*/ 244 w 1062"/>
                <a:gd name="T81" fmla="*/ 1019 h 1702"/>
                <a:gd name="T82" fmla="*/ 338 w 1062"/>
                <a:gd name="T83" fmla="*/ 1002 h 1702"/>
                <a:gd name="T84" fmla="*/ 390 w 1062"/>
                <a:gd name="T85" fmla="*/ 870 h 1702"/>
                <a:gd name="T86" fmla="*/ 358 w 1062"/>
                <a:gd name="T87" fmla="*/ 727 h 1702"/>
                <a:gd name="T88" fmla="*/ 269 w 1062"/>
                <a:gd name="T89" fmla="*/ 680 h 1702"/>
                <a:gd name="T90" fmla="*/ 157 w 1062"/>
                <a:gd name="T91" fmla="*/ 709 h 1702"/>
                <a:gd name="T92" fmla="*/ 54 w 1062"/>
                <a:gd name="T93" fmla="*/ 715 h 1702"/>
                <a:gd name="T94" fmla="*/ 1 w 1062"/>
                <a:gd name="T95" fmla="*/ 611 h 1702"/>
                <a:gd name="T96" fmla="*/ 11 w 1062"/>
                <a:gd name="T97" fmla="*/ 459 h 1702"/>
                <a:gd name="T98" fmla="*/ 34 w 1062"/>
                <a:gd name="T99" fmla="*/ 360 h 1702"/>
                <a:gd name="T100" fmla="*/ 77 w 1062"/>
                <a:gd name="T101" fmla="*/ 367 h 1702"/>
                <a:gd name="T102" fmla="*/ 217 w 1062"/>
                <a:gd name="T103" fmla="*/ 389 h 1702"/>
                <a:gd name="T104" fmla="*/ 356 w 1062"/>
                <a:gd name="T105" fmla="*/ 373 h 1702"/>
                <a:gd name="T106" fmla="*/ 401 w 1062"/>
                <a:gd name="T107" fmla="*/ 288 h 1702"/>
                <a:gd name="T108" fmla="*/ 372 w 1062"/>
                <a:gd name="T109" fmla="*/ 175 h 1702"/>
                <a:gd name="T110" fmla="*/ 367 w 1062"/>
                <a:gd name="T111" fmla="*/ 72 h 1702"/>
                <a:gd name="T112" fmla="*/ 475 w 1062"/>
                <a:gd name="T113" fmla="*/ 5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2" h="1702">
                  <a:moveTo>
                    <a:pt x="511" y="0"/>
                  </a:moveTo>
                  <a:lnTo>
                    <a:pt x="551" y="0"/>
                  </a:lnTo>
                  <a:lnTo>
                    <a:pt x="587" y="5"/>
                  </a:lnTo>
                  <a:lnTo>
                    <a:pt x="623" y="16"/>
                  </a:lnTo>
                  <a:lnTo>
                    <a:pt x="656" y="32"/>
                  </a:lnTo>
                  <a:lnTo>
                    <a:pt x="681" y="52"/>
                  </a:lnTo>
                  <a:lnTo>
                    <a:pt x="695" y="72"/>
                  </a:lnTo>
                  <a:lnTo>
                    <a:pt x="701" y="96"/>
                  </a:lnTo>
                  <a:lnTo>
                    <a:pt x="703" y="119"/>
                  </a:lnTo>
                  <a:lnTo>
                    <a:pt x="697" y="146"/>
                  </a:lnTo>
                  <a:lnTo>
                    <a:pt x="690" y="175"/>
                  </a:lnTo>
                  <a:lnTo>
                    <a:pt x="681" y="204"/>
                  </a:lnTo>
                  <a:lnTo>
                    <a:pt x="674" y="233"/>
                  </a:lnTo>
                  <a:lnTo>
                    <a:pt x="667" y="260"/>
                  </a:lnTo>
                  <a:lnTo>
                    <a:pt x="661" y="288"/>
                  </a:lnTo>
                  <a:lnTo>
                    <a:pt x="663" y="313"/>
                  </a:lnTo>
                  <a:lnTo>
                    <a:pt x="668" y="335"/>
                  </a:lnTo>
                  <a:lnTo>
                    <a:pt x="681" y="355"/>
                  </a:lnTo>
                  <a:lnTo>
                    <a:pt x="706" y="373"/>
                  </a:lnTo>
                  <a:lnTo>
                    <a:pt x="735" y="383"/>
                  </a:lnTo>
                  <a:lnTo>
                    <a:pt x="770" y="389"/>
                  </a:lnTo>
                  <a:lnTo>
                    <a:pt x="808" y="391"/>
                  </a:lnTo>
                  <a:lnTo>
                    <a:pt x="845" y="389"/>
                  </a:lnTo>
                  <a:lnTo>
                    <a:pt x="885" y="385"/>
                  </a:lnTo>
                  <a:lnTo>
                    <a:pt x="921" y="380"/>
                  </a:lnTo>
                  <a:lnTo>
                    <a:pt x="956" y="373"/>
                  </a:lnTo>
                  <a:lnTo>
                    <a:pt x="985" y="367"/>
                  </a:lnTo>
                  <a:lnTo>
                    <a:pt x="1006" y="360"/>
                  </a:lnTo>
                  <a:lnTo>
                    <a:pt x="1021" y="356"/>
                  </a:lnTo>
                  <a:lnTo>
                    <a:pt x="1026" y="355"/>
                  </a:lnTo>
                  <a:lnTo>
                    <a:pt x="1028" y="360"/>
                  </a:lnTo>
                  <a:lnTo>
                    <a:pt x="1032" y="374"/>
                  </a:lnTo>
                  <a:lnTo>
                    <a:pt x="1039" y="398"/>
                  </a:lnTo>
                  <a:lnTo>
                    <a:pt x="1044" y="427"/>
                  </a:lnTo>
                  <a:lnTo>
                    <a:pt x="1051" y="459"/>
                  </a:lnTo>
                  <a:lnTo>
                    <a:pt x="1057" y="497"/>
                  </a:lnTo>
                  <a:lnTo>
                    <a:pt x="1061" y="535"/>
                  </a:lnTo>
                  <a:lnTo>
                    <a:pt x="1062" y="575"/>
                  </a:lnTo>
                  <a:lnTo>
                    <a:pt x="1061" y="611"/>
                  </a:lnTo>
                  <a:lnTo>
                    <a:pt x="1055" y="646"/>
                  </a:lnTo>
                  <a:lnTo>
                    <a:pt x="1044" y="677"/>
                  </a:lnTo>
                  <a:lnTo>
                    <a:pt x="1026" y="700"/>
                  </a:lnTo>
                  <a:lnTo>
                    <a:pt x="1006" y="715"/>
                  </a:lnTo>
                  <a:lnTo>
                    <a:pt x="985" y="720"/>
                  </a:lnTo>
                  <a:lnTo>
                    <a:pt x="959" y="720"/>
                  </a:lnTo>
                  <a:lnTo>
                    <a:pt x="932" y="716"/>
                  </a:lnTo>
                  <a:lnTo>
                    <a:pt x="905" y="709"/>
                  </a:lnTo>
                  <a:lnTo>
                    <a:pt x="876" y="700"/>
                  </a:lnTo>
                  <a:lnTo>
                    <a:pt x="847" y="691"/>
                  </a:lnTo>
                  <a:lnTo>
                    <a:pt x="818" y="684"/>
                  </a:lnTo>
                  <a:lnTo>
                    <a:pt x="791" y="680"/>
                  </a:lnTo>
                  <a:lnTo>
                    <a:pt x="768" y="680"/>
                  </a:lnTo>
                  <a:lnTo>
                    <a:pt x="744" y="686"/>
                  </a:lnTo>
                  <a:lnTo>
                    <a:pt x="724" y="700"/>
                  </a:lnTo>
                  <a:lnTo>
                    <a:pt x="704" y="727"/>
                  </a:lnTo>
                  <a:lnTo>
                    <a:pt x="688" y="758"/>
                  </a:lnTo>
                  <a:lnTo>
                    <a:pt x="677" y="794"/>
                  </a:lnTo>
                  <a:lnTo>
                    <a:pt x="672" y="832"/>
                  </a:lnTo>
                  <a:lnTo>
                    <a:pt x="672" y="870"/>
                  </a:lnTo>
                  <a:lnTo>
                    <a:pt x="677" y="908"/>
                  </a:lnTo>
                  <a:lnTo>
                    <a:pt x="688" y="944"/>
                  </a:lnTo>
                  <a:lnTo>
                    <a:pt x="704" y="975"/>
                  </a:lnTo>
                  <a:lnTo>
                    <a:pt x="724" y="1002"/>
                  </a:lnTo>
                  <a:lnTo>
                    <a:pt x="744" y="1015"/>
                  </a:lnTo>
                  <a:lnTo>
                    <a:pt x="768" y="1022"/>
                  </a:lnTo>
                  <a:lnTo>
                    <a:pt x="791" y="1022"/>
                  </a:lnTo>
                  <a:lnTo>
                    <a:pt x="818" y="1019"/>
                  </a:lnTo>
                  <a:lnTo>
                    <a:pt x="847" y="1011"/>
                  </a:lnTo>
                  <a:lnTo>
                    <a:pt x="876" y="1002"/>
                  </a:lnTo>
                  <a:lnTo>
                    <a:pt x="905" y="993"/>
                  </a:lnTo>
                  <a:lnTo>
                    <a:pt x="932" y="986"/>
                  </a:lnTo>
                  <a:lnTo>
                    <a:pt x="959" y="982"/>
                  </a:lnTo>
                  <a:lnTo>
                    <a:pt x="985" y="982"/>
                  </a:lnTo>
                  <a:lnTo>
                    <a:pt x="1006" y="988"/>
                  </a:lnTo>
                  <a:lnTo>
                    <a:pt x="1026" y="1002"/>
                  </a:lnTo>
                  <a:lnTo>
                    <a:pt x="1044" y="1026"/>
                  </a:lnTo>
                  <a:lnTo>
                    <a:pt x="1055" y="1057"/>
                  </a:lnTo>
                  <a:lnTo>
                    <a:pt x="1061" y="1091"/>
                  </a:lnTo>
                  <a:lnTo>
                    <a:pt x="1062" y="1127"/>
                  </a:lnTo>
                  <a:lnTo>
                    <a:pt x="1061" y="1167"/>
                  </a:lnTo>
                  <a:lnTo>
                    <a:pt x="1057" y="1205"/>
                  </a:lnTo>
                  <a:lnTo>
                    <a:pt x="1051" y="1243"/>
                  </a:lnTo>
                  <a:lnTo>
                    <a:pt x="1044" y="1275"/>
                  </a:lnTo>
                  <a:lnTo>
                    <a:pt x="1039" y="1304"/>
                  </a:lnTo>
                  <a:lnTo>
                    <a:pt x="1032" y="1328"/>
                  </a:lnTo>
                  <a:lnTo>
                    <a:pt x="1028" y="1342"/>
                  </a:lnTo>
                  <a:lnTo>
                    <a:pt x="1026" y="1348"/>
                  </a:lnTo>
                  <a:lnTo>
                    <a:pt x="1021" y="1344"/>
                  </a:lnTo>
                  <a:lnTo>
                    <a:pt x="1006" y="1342"/>
                  </a:lnTo>
                  <a:lnTo>
                    <a:pt x="985" y="1335"/>
                  </a:lnTo>
                  <a:lnTo>
                    <a:pt x="956" y="1330"/>
                  </a:lnTo>
                  <a:lnTo>
                    <a:pt x="921" y="1322"/>
                  </a:lnTo>
                  <a:lnTo>
                    <a:pt x="885" y="1317"/>
                  </a:lnTo>
                  <a:lnTo>
                    <a:pt x="845" y="1313"/>
                  </a:lnTo>
                  <a:lnTo>
                    <a:pt x="808" y="1312"/>
                  </a:lnTo>
                  <a:lnTo>
                    <a:pt x="770" y="1313"/>
                  </a:lnTo>
                  <a:lnTo>
                    <a:pt x="735" y="1319"/>
                  </a:lnTo>
                  <a:lnTo>
                    <a:pt x="706" y="1330"/>
                  </a:lnTo>
                  <a:lnTo>
                    <a:pt x="681" y="1348"/>
                  </a:lnTo>
                  <a:lnTo>
                    <a:pt x="668" y="1368"/>
                  </a:lnTo>
                  <a:lnTo>
                    <a:pt x="663" y="1389"/>
                  </a:lnTo>
                  <a:lnTo>
                    <a:pt x="661" y="1415"/>
                  </a:lnTo>
                  <a:lnTo>
                    <a:pt x="667" y="1442"/>
                  </a:lnTo>
                  <a:lnTo>
                    <a:pt x="674" y="1469"/>
                  </a:lnTo>
                  <a:lnTo>
                    <a:pt x="681" y="1498"/>
                  </a:lnTo>
                  <a:lnTo>
                    <a:pt x="690" y="1527"/>
                  </a:lnTo>
                  <a:lnTo>
                    <a:pt x="697" y="1556"/>
                  </a:lnTo>
                  <a:lnTo>
                    <a:pt x="703" y="1583"/>
                  </a:lnTo>
                  <a:lnTo>
                    <a:pt x="701" y="1607"/>
                  </a:lnTo>
                  <a:lnTo>
                    <a:pt x="695" y="1630"/>
                  </a:lnTo>
                  <a:lnTo>
                    <a:pt x="681" y="1650"/>
                  </a:lnTo>
                  <a:lnTo>
                    <a:pt x="656" y="1670"/>
                  </a:lnTo>
                  <a:lnTo>
                    <a:pt x="623" y="1686"/>
                  </a:lnTo>
                  <a:lnTo>
                    <a:pt x="587" y="1697"/>
                  </a:lnTo>
                  <a:lnTo>
                    <a:pt x="551" y="1702"/>
                  </a:lnTo>
                  <a:lnTo>
                    <a:pt x="511" y="1702"/>
                  </a:lnTo>
                  <a:lnTo>
                    <a:pt x="475" y="1697"/>
                  </a:lnTo>
                  <a:lnTo>
                    <a:pt x="439" y="1686"/>
                  </a:lnTo>
                  <a:lnTo>
                    <a:pt x="406" y="1670"/>
                  </a:lnTo>
                  <a:lnTo>
                    <a:pt x="381" y="1650"/>
                  </a:lnTo>
                  <a:lnTo>
                    <a:pt x="367" y="1630"/>
                  </a:lnTo>
                  <a:lnTo>
                    <a:pt x="361" y="1607"/>
                  </a:lnTo>
                  <a:lnTo>
                    <a:pt x="359" y="1583"/>
                  </a:lnTo>
                  <a:lnTo>
                    <a:pt x="365" y="1556"/>
                  </a:lnTo>
                  <a:lnTo>
                    <a:pt x="372" y="1527"/>
                  </a:lnTo>
                  <a:lnTo>
                    <a:pt x="381" y="1498"/>
                  </a:lnTo>
                  <a:lnTo>
                    <a:pt x="388" y="1469"/>
                  </a:lnTo>
                  <a:lnTo>
                    <a:pt x="395" y="1442"/>
                  </a:lnTo>
                  <a:lnTo>
                    <a:pt x="401" y="1415"/>
                  </a:lnTo>
                  <a:lnTo>
                    <a:pt x="399" y="1389"/>
                  </a:lnTo>
                  <a:lnTo>
                    <a:pt x="394" y="1368"/>
                  </a:lnTo>
                  <a:lnTo>
                    <a:pt x="381" y="1348"/>
                  </a:lnTo>
                  <a:lnTo>
                    <a:pt x="356" y="1330"/>
                  </a:lnTo>
                  <a:lnTo>
                    <a:pt x="327" y="1319"/>
                  </a:lnTo>
                  <a:lnTo>
                    <a:pt x="292" y="1313"/>
                  </a:lnTo>
                  <a:lnTo>
                    <a:pt x="254" y="1312"/>
                  </a:lnTo>
                  <a:lnTo>
                    <a:pt x="217" y="1313"/>
                  </a:lnTo>
                  <a:lnTo>
                    <a:pt x="177" y="1317"/>
                  </a:lnTo>
                  <a:lnTo>
                    <a:pt x="141" y="1322"/>
                  </a:lnTo>
                  <a:lnTo>
                    <a:pt x="106" y="1330"/>
                  </a:lnTo>
                  <a:lnTo>
                    <a:pt x="77" y="1335"/>
                  </a:lnTo>
                  <a:lnTo>
                    <a:pt x="56" y="1342"/>
                  </a:lnTo>
                  <a:lnTo>
                    <a:pt x="41" y="1344"/>
                  </a:lnTo>
                  <a:lnTo>
                    <a:pt x="36" y="1348"/>
                  </a:lnTo>
                  <a:lnTo>
                    <a:pt x="34" y="1342"/>
                  </a:lnTo>
                  <a:lnTo>
                    <a:pt x="30" y="1328"/>
                  </a:lnTo>
                  <a:lnTo>
                    <a:pt x="23" y="1304"/>
                  </a:lnTo>
                  <a:lnTo>
                    <a:pt x="18" y="1275"/>
                  </a:lnTo>
                  <a:lnTo>
                    <a:pt x="11" y="1243"/>
                  </a:lnTo>
                  <a:lnTo>
                    <a:pt x="5" y="1205"/>
                  </a:lnTo>
                  <a:lnTo>
                    <a:pt x="1" y="1167"/>
                  </a:lnTo>
                  <a:lnTo>
                    <a:pt x="0" y="1127"/>
                  </a:lnTo>
                  <a:lnTo>
                    <a:pt x="1" y="1091"/>
                  </a:lnTo>
                  <a:lnTo>
                    <a:pt x="7" y="1057"/>
                  </a:lnTo>
                  <a:lnTo>
                    <a:pt x="18" y="1026"/>
                  </a:lnTo>
                  <a:lnTo>
                    <a:pt x="36" y="1002"/>
                  </a:lnTo>
                  <a:lnTo>
                    <a:pt x="54" y="988"/>
                  </a:lnTo>
                  <a:lnTo>
                    <a:pt x="77" y="982"/>
                  </a:lnTo>
                  <a:lnTo>
                    <a:pt x="103" y="982"/>
                  </a:lnTo>
                  <a:lnTo>
                    <a:pt x="130" y="986"/>
                  </a:lnTo>
                  <a:lnTo>
                    <a:pt x="157" y="993"/>
                  </a:lnTo>
                  <a:lnTo>
                    <a:pt x="186" y="1002"/>
                  </a:lnTo>
                  <a:lnTo>
                    <a:pt x="215" y="1011"/>
                  </a:lnTo>
                  <a:lnTo>
                    <a:pt x="244" y="1019"/>
                  </a:lnTo>
                  <a:lnTo>
                    <a:pt x="269" y="1022"/>
                  </a:lnTo>
                  <a:lnTo>
                    <a:pt x="294" y="1022"/>
                  </a:lnTo>
                  <a:lnTo>
                    <a:pt x="318" y="1015"/>
                  </a:lnTo>
                  <a:lnTo>
                    <a:pt x="338" y="1002"/>
                  </a:lnTo>
                  <a:lnTo>
                    <a:pt x="358" y="975"/>
                  </a:lnTo>
                  <a:lnTo>
                    <a:pt x="374" y="944"/>
                  </a:lnTo>
                  <a:lnTo>
                    <a:pt x="385" y="908"/>
                  </a:lnTo>
                  <a:lnTo>
                    <a:pt x="390" y="870"/>
                  </a:lnTo>
                  <a:lnTo>
                    <a:pt x="390" y="832"/>
                  </a:lnTo>
                  <a:lnTo>
                    <a:pt x="385" y="794"/>
                  </a:lnTo>
                  <a:lnTo>
                    <a:pt x="374" y="758"/>
                  </a:lnTo>
                  <a:lnTo>
                    <a:pt x="358" y="727"/>
                  </a:lnTo>
                  <a:lnTo>
                    <a:pt x="338" y="700"/>
                  </a:lnTo>
                  <a:lnTo>
                    <a:pt x="318" y="686"/>
                  </a:lnTo>
                  <a:lnTo>
                    <a:pt x="294" y="680"/>
                  </a:lnTo>
                  <a:lnTo>
                    <a:pt x="269" y="680"/>
                  </a:lnTo>
                  <a:lnTo>
                    <a:pt x="244" y="684"/>
                  </a:lnTo>
                  <a:lnTo>
                    <a:pt x="215" y="691"/>
                  </a:lnTo>
                  <a:lnTo>
                    <a:pt x="186" y="700"/>
                  </a:lnTo>
                  <a:lnTo>
                    <a:pt x="157" y="709"/>
                  </a:lnTo>
                  <a:lnTo>
                    <a:pt x="130" y="716"/>
                  </a:lnTo>
                  <a:lnTo>
                    <a:pt x="103" y="720"/>
                  </a:lnTo>
                  <a:lnTo>
                    <a:pt x="77" y="720"/>
                  </a:lnTo>
                  <a:lnTo>
                    <a:pt x="54" y="715"/>
                  </a:lnTo>
                  <a:lnTo>
                    <a:pt x="36" y="700"/>
                  </a:lnTo>
                  <a:lnTo>
                    <a:pt x="18" y="677"/>
                  </a:lnTo>
                  <a:lnTo>
                    <a:pt x="7" y="646"/>
                  </a:lnTo>
                  <a:lnTo>
                    <a:pt x="1" y="611"/>
                  </a:lnTo>
                  <a:lnTo>
                    <a:pt x="0" y="575"/>
                  </a:lnTo>
                  <a:lnTo>
                    <a:pt x="1" y="535"/>
                  </a:lnTo>
                  <a:lnTo>
                    <a:pt x="5" y="497"/>
                  </a:lnTo>
                  <a:lnTo>
                    <a:pt x="11" y="459"/>
                  </a:lnTo>
                  <a:lnTo>
                    <a:pt x="18" y="427"/>
                  </a:lnTo>
                  <a:lnTo>
                    <a:pt x="23" y="398"/>
                  </a:lnTo>
                  <a:lnTo>
                    <a:pt x="30" y="374"/>
                  </a:lnTo>
                  <a:lnTo>
                    <a:pt x="34" y="360"/>
                  </a:lnTo>
                  <a:lnTo>
                    <a:pt x="36" y="355"/>
                  </a:lnTo>
                  <a:lnTo>
                    <a:pt x="41" y="356"/>
                  </a:lnTo>
                  <a:lnTo>
                    <a:pt x="56" y="360"/>
                  </a:lnTo>
                  <a:lnTo>
                    <a:pt x="77" y="367"/>
                  </a:lnTo>
                  <a:lnTo>
                    <a:pt x="106" y="373"/>
                  </a:lnTo>
                  <a:lnTo>
                    <a:pt x="141" y="380"/>
                  </a:lnTo>
                  <a:lnTo>
                    <a:pt x="177" y="385"/>
                  </a:lnTo>
                  <a:lnTo>
                    <a:pt x="217" y="389"/>
                  </a:lnTo>
                  <a:lnTo>
                    <a:pt x="254" y="391"/>
                  </a:lnTo>
                  <a:lnTo>
                    <a:pt x="292" y="389"/>
                  </a:lnTo>
                  <a:lnTo>
                    <a:pt x="327" y="383"/>
                  </a:lnTo>
                  <a:lnTo>
                    <a:pt x="356" y="373"/>
                  </a:lnTo>
                  <a:lnTo>
                    <a:pt x="381" y="355"/>
                  </a:lnTo>
                  <a:lnTo>
                    <a:pt x="394" y="335"/>
                  </a:lnTo>
                  <a:lnTo>
                    <a:pt x="399" y="313"/>
                  </a:lnTo>
                  <a:lnTo>
                    <a:pt x="401" y="288"/>
                  </a:lnTo>
                  <a:lnTo>
                    <a:pt x="395" y="260"/>
                  </a:lnTo>
                  <a:lnTo>
                    <a:pt x="388" y="233"/>
                  </a:lnTo>
                  <a:lnTo>
                    <a:pt x="381" y="204"/>
                  </a:lnTo>
                  <a:lnTo>
                    <a:pt x="372" y="175"/>
                  </a:lnTo>
                  <a:lnTo>
                    <a:pt x="365" y="146"/>
                  </a:lnTo>
                  <a:lnTo>
                    <a:pt x="359" y="119"/>
                  </a:lnTo>
                  <a:lnTo>
                    <a:pt x="361" y="96"/>
                  </a:lnTo>
                  <a:lnTo>
                    <a:pt x="367" y="72"/>
                  </a:lnTo>
                  <a:lnTo>
                    <a:pt x="381" y="52"/>
                  </a:lnTo>
                  <a:lnTo>
                    <a:pt x="406" y="32"/>
                  </a:lnTo>
                  <a:lnTo>
                    <a:pt x="439" y="16"/>
                  </a:lnTo>
                  <a:lnTo>
                    <a:pt x="475" y="5"/>
                  </a:lnTo>
                  <a:lnTo>
                    <a:pt x="511" y="0"/>
                  </a:lnTo>
                  <a:close/>
                </a:path>
              </a:pathLst>
            </a:custGeom>
            <a:solidFill>
              <a:schemeClr val="accent6"/>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5">
              <a:extLst>
                <a:ext uri="{FF2B5EF4-FFF2-40B4-BE49-F238E27FC236}">
                  <a16:creationId xmlns:a16="http://schemas.microsoft.com/office/drawing/2014/main" id="{60A15A7D-D7C3-4615-B0FB-9B77F79CC5A7}"/>
                </a:ext>
              </a:extLst>
            </p:cNvPr>
            <p:cNvSpPr>
              <a:spLocks/>
            </p:cNvSpPr>
            <p:nvPr/>
          </p:nvSpPr>
          <p:spPr bwMode="gray">
            <a:xfrm rot="16200000">
              <a:off x="3614633" y="1899406"/>
              <a:ext cx="1181343" cy="823027"/>
            </a:xfrm>
            <a:custGeom>
              <a:avLst/>
              <a:gdLst>
                <a:gd name="T0" fmla="*/ 676 w 1701"/>
                <a:gd name="T1" fmla="*/ 20 h 1066"/>
                <a:gd name="T2" fmla="*/ 720 w 1701"/>
                <a:gd name="T3" fmla="*/ 103 h 1066"/>
                <a:gd name="T4" fmla="*/ 691 w 1701"/>
                <a:gd name="T5" fmla="*/ 217 h 1066"/>
                <a:gd name="T6" fmla="*/ 685 w 1701"/>
                <a:gd name="T7" fmla="*/ 319 h 1066"/>
                <a:gd name="T8" fmla="*/ 794 w 1701"/>
                <a:gd name="T9" fmla="*/ 386 h 1066"/>
                <a:gd name="T10" fmla="*/ 942 w 1701"/>
                <a:gd name="T11" fmla="*/ 377 h 1066"/>
                <a:gd name="T12" fmla="*/ 1021 w 1701"/>
                <a:gd name="T13" fmla="*/ 297 h 1066"/>
                <a:gd name="T14" fmla="*/ 1002 w 1701"/>
                <a:gd name="T15" fmla="*/ 189 h 1066"/>
                <a:gd name="T16" fmla="*/ 982 w 1701"/>
                <a:gd name="T17" fmla="*/ 80 h 1066"/>
                <a:gd name="T18" fmla="*/ 1056 w 1701"/>
                <a:gd name="T19" fmla="*/ 9 h 1066"/>
                <a:gd name="T20" fmla="*/ 1204 w 1701"/>
                <a:gd name="T21" fmla="*/ 6 h 1066"/>
                <a:gd name="T22" fmla="*/ 1327 w 1701"/>
                <a:gd name="T23" fmla="*/ 31 h 1066"/>
                <a:gd name="T24" fmla="*/ 1341 w 1701"/>
                <a:gd name="T25" fmla="*/ 56 h 1066"/>
                <a:gd name="T26" fmla="*/ 1316 w 1701"/>
                <a:gd name="T27" fmla="*/ 179 h 1066"/>
                <a:gd name="T28" fmla="*/ 1318 w 1701"/>
                <a:gd name="T29" fmla="*/ 328 h 1066"/>
                <a:gd name="T30" fmla="*/ 1388 w 1701"/>
                <a:gd name="T31" fmla="*/ 402 h 1066"/>
                <a:gd name="T32" fmla="*/ 1526 w 1701"/>
                <a:gd name="T33" fmla="*/ 373 h 1066"/>
                <a:gd name="T34" fmla="*/ 1629 w 1701"/>
                <a:gd name="T35" fmla="*/ 368 h 1066"/>
                <a:gd name="T36" fmla="*/ 1696 w 1701"/>
                <a:gd name="T37" fmla="*/ 476 h 1066"/>
                <a:gd name="T38" fmla="*/ 1685 w 1701"/>
                <a:gd name="T39" fmla="*/ 626 h 1066"/>
                <a:gd name="T40" fmla="*/ 1605 w 1701"/>
                <a:gd name="T41" fmla="*/ 704 h 1066"/>
                <a:gd name="T42" fmla="*/ 1497 w 1701"/>
                <a:gd name="T43" fmla="*/ 684 h 1066"/>
                <a:gd name="T44" fmla="*/ 1388 w 1701"/>
                <a:gd name="T45" fmla="*/ 664 h 1066"/>
                <a:gd name="T46" fmla="*/ 1318 w 1701"/>
                <a:gd name="T47" fmla="*/ 739 h 1066"/>
                <a:gd name="T48" fmla="*/ 1316 w 1701"/>
                <a:gd name="T49" fmla="*/ 887 h 1066"/>
                <a:gd name="T50" fmla="*/ 1341 w 1701"/>
                <a:gd name="T51" fmla="*/ 1010 h 1066"/>
                <a:gd name="T52" fmla="*/ 1327 w 1701"/>
                <a:gd name="T53" fmla="*/ 1035 h 1066"/>
                <a:gd name="T54" fmla="*/ 1204 w 1701"/>
                <a:gd name="T55" fmla="*/ 1061 h 1066"/>
                <a:gd name="T56" fmla="*/ 1056 w 1701"/>
                <a:gd name="T57" fmla="*/ 1057 h 1066"/>
                <a:gd name="T58" fmla="*/ 982 w 1701"/>
                <a:gd name="T59" fmla="*/ 986 h 1066"/>
                <a:gd name="T60" fmla="*/ 1002 w 1701"/>
                <a:gd name="T61" fmla="*/ 878 h 1066"/>
                <a:gd name="T62" fmla="*/ 1021 w 1701"/>
                <a:gd name="T63" fmla="*/ 769 h 1066"/>
                <a:gd name="T64" fmla="*/ 942 w 1701"/>
                <a:gd name="T65" fmla="*/ 690 h 1066"/>
                <a:gd name="T66" fmla="*/ 794 w 1701"/>
                <a:gd name="T67" fmla="*/ 681 h 1066"/>
                <a:gd name="T68" fmla="*/ 685 w 1701"/>
                <a:gd name="T69" fmla="*/ 748 h 1066"/>
                <a:gd name="T70" fmla="*/ 691 w 1701"/>
                <a:gd name="T71" fmla="*/ 849 h 1066"/>
                <a:gd name="T72" fmla="*/ 720 w 1701"/>
                <a:gd name="T73" fmla="*/ 963 h 1066"/>
                <a:gd name="T74" fmla="*/ 676 w 1701"/>
                <a:gd name="T75" fmla="*/ 1046 h 1066"/>
                <a:gd name="T76" fmla="*/ 535 w 1701"/>
                <a:gd name="T77" fmla="*/ 1064 h 1066"/>
                <a:gd name="T78" fmla="*/ 398 w 1701"/>
                <a:gd name="T79" fmla="*/ 1041 h 1066"/>
                <a:gd name="T80" fmla="*/ 356 w 1701"/>
                <a:gd name="T81" fmla="*/ 1024 h 1066"/>
                <a:gd name="T82" fmla="*/ 380 w 1701"/>
                <a:gd name="T83" fmla="*/ 925 h 1066"/>
                <a:gd name="T84" fmla="*/ 389 w 1701"/>
                <a:gd name="T85" fmla="*/ 773 h 1066"/>
                <a:gd name="T86" fmla="*/ 335 w 1701"/>
                <a:gd name="T87" fmla="*/ 670 h 1066"/>
                <a:gd name="T88" fmla="*/ 234 w 1701"/>
                <a:gd name="T89" fmla="*/ 675 h 1066"/>
                <a:gd name="T90" fmla="*/ 120 w 1701"/>
                <a:gd name="T91" fmla="*/ 704 h 1066"/>
                <a:gd name="T92" fmla="*/ 33 w 1701"/>
                <a:gd name="T93" fmla="*/ 657 h 1066"/>
                <a:gd name="T94" fmla="*/ 0 w 1701"/>
                <a:gd name="T95" fmla="*/ 514 h 1066"/>
                <a:gd name="T96" fmla="*/ 53 w 1701"/>
                <a:gd name="T97" fmla="*/ 382 h 1066"/>
                <a:gd name="T98" fmla="*/ 147 w 1701"/>
                <a:gd name="T99" fmla="*/ 366 h 1066"/>
                <a:gd name="T100" fmla="*/ 261 w 1701"/>
                <a:gd name="T101" fmla="*/ 398 h 1066"/>
                <a:gd name="T102" fmla="*/ 355 w 1701"/>
                <a:gd name="T103" fmla="*/ 382 h 1066"/>
                <a:gd name="T104" fmla="*/ 391 w 1701"/>
                <a:gd name="T105" fmla="*/ 257 h 1066"/>
                <a:gd name="T106" fmla="*/ 373 w 1701"/>
                <a:gd name="T107" fmla="*/ 109 h 1066"/>
                <a:gd name="T108" fmla="*/ 355 w 1701"/>
                <a:gd name="T109" fmla="*/ 37 h 1066"/>
                <a:gd name="T110" fmla="*/ 427 w 1701"/>
                <a:gd name="T111" fmla="*/ 18 h 1066"/>
                <a:gd name="T112" fmla="*/ 573 w 1701"/>
                <a:gd name="T113"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 h="1066">
                  <a:moveTo>
                    <a:pt x="573" y="0"/>
                  </a:moveTo>
                  <a:lnTo>
                    <a:pt x="611" y="2"/>
                  </a:lnTo>
                  <a:lnTo>
                    <a:pt x="646" y="9"/>
                  </a:lnTo>
                  <a:lnTo>
                    <a:pt x="676" y="20"/>
                  </a:lnTo>
                  <a:lnTo>
                    <a:pt x="700" y="37"/>
                  </a:lnTo>
                  <a:lnTo>
                    <a:pt x="712" y="56"/>
                  </a:lnTo>
                  <a:lnTo>
                    <a:pt x="720" y="80"/>
                  </a:lnTo>
                  <a:lnTo>
                    <a:pt x="720" y="103"/>
                  </a:lnTo>
                  <a:lnTo>
                    <a:pt x="716" y="131"/>
                  </a:lnTo>
                  <a:lnTo>
                    <a:pt x="709" y="160"/>
                  </a:lnTo>
                  <a:lnTo>
                    <a:pt x="700" y="189"/>
                  </a:lnTo>
                  <a:lnTo>
                    <a:pt x="691" y="217"/>
                  </a:lnTo>
                  <a:lnTo>
                    <a:pt x="684" y="245"/>
                  </a:lnTo>
                  <a:lnTo>
                    <a:pt x="680" y="272"/>
                  </a:lnTo>
                  <a:lnTo>
                    <a:pt x="680" y="297"/>
                  </a:lnTo>
                  <a:lnTo>
                    <a:pt x="685" y="319"/>
                  </a:lnTo>
                  <a:lnTo>
                    <a:pt x="700" y="339"/>
                  </a:lnTo>
                  <a:lnTo>
                    <a:pt x="727" y="360"/>
                  </a:lnTo>
                  <a:lnTo>
                    <a:pt x="758" y="377"/>
                  </a:lnTo>
                  <a:lnTo>
                    <a:pt x="794" y="386"/>
                  </a:lnTo>
                  <a:lnTo>
                    <a:pt x="832" y="391"/>
                  </a:lnTo>
                  <a:lnTo>
                    <a:pt x="870" y="391"/>
                  </a:lnTo>
                  <a:lnTo>
                    <a:pt x="908" y="386"/>
                  </a:lnTo>
                  <a:lnTo>
                    <a:pt x="942" y="377"/>
                  </a:lnTo>
                  <a:lnTo>
                    <a:pt x="975" y="360"/>
                  </a:lnTo>
                  <a:lnTo>
                    <a:pt x="1002" y="339"/>
                  </a:lnTo>
                  <a:lnTo>
                    <a:pt x="1014" y="319"/>
                  </a:lnTo>
                  <a:lnTo>
                    <a:pt x="1021" y="297"/>
                  </a:lnTo>
                  <a:lnTo>
                    <a:pt x="1021" y="272"/>
                  </a:lnTo>
                  <a:lnTo>
                    <a:pt x="1018" y="245"/>
                  </a:lnTo>
                  <a:lnTo>
                    <a:pt x="1011" y="217"/>
                  </a:lnTo>
                  <a:lnTo>
                    <a:pt x="1002" y="189"/>
                  </a:lnTo>
                  <a:lnTo>
                    <a:pt x="993" y="160"/>
                  </a:lnTo>
                  <a:lnTo>
                    <a:pt x="985" y="131"/>
                  </a:lnTo>
                  <a:lnTo>
                    <a:pt x="982" y="103"/>
                  </a:lnTo>
                  <a:lnTo>
                    <a:pt x="982" y="80"/>
                  </a:lnTo>
                  <a:lnTo>
                    <a:pt x="987" y="56"/>
                  </a:lnTo>
                  <a:lnTo>
                    <a:pt x="1002" y="37"/>
                  </a:lnTo>
                  <a:lnTo>
                    <a:pt x="1025" y="20"/>
                  </a:lnTo>
                  <a:lnTo>
                    <a:pt x="1056" y="9"/>
                  </a:lnTo>
                  <a:lnTo>
                    <a:pt x="1090" y="2"/>
                  </a:lnTo>
                  <a:lnTo>
                    <a:pt x="1126" y="0"/>
                  </a:lnTo>
                  <a:lnTo>
                    <a:pt x="1166" y="2"/>
                  </a:lnTo>
                  <a:lnTo>
                    <a:pt x="1204" y="6"/>
                  </a:lnTo>
                  <a:lnTo>
                    <a:pt x="1242" y="13"/>
                  </a:lnTo>
                  <a:lnTo>
                    <a:pt x="1275" y="18"/>
                  </a:lnTo>
                  <a:lnTo>
                    <a:pt x="1303" y="26"/>
                  </a:lnTo>
                  <a:lnTo>
                    <a:pt x="1327" y="31"/>
                  </a:lnTo>
                  <a:lnTo>
                    <a:pt x="1341" y="35"/>
                  </a:lnTo>
                  <a:lnTo>
                    <a:pt x="1347" y="37"/>
                  </a:lnTo>
                  <a:lnTo>
                    <a:pt x="1345" y="42"/>
                  </a:lnTo>
                  <a:lnTo>
                    <a:pt x="1341" y="56"/>
                  </a:lnTo>
                  <a:lnTo>
                    <a:pt x="1334" y="80"/>
                  </a:lnTo>
                  <a:lnTo>
                    <a:pt x="1329" y="109"/>
                  </a:lnTo>
                  <a:lnTo>
                    <a:pt x="1322" y="141"/>
                  </a:lnTo>
                  <a:lnTo>
                    <a:pt x="1316" y="179"/>
                  </a:lnTo>
                  <a:lnTo>
                    <a:pt x="1312" y="217"/>
                  </a:lnTo>
                  <a:lnTo>
                    <a:pt x="1311" y="257"/>
                  </a:lnTo>
                  <a:lnTo>
                    <a:pt x="1312" y="293"/>
                  </a:lnTo>
                  <a:lnTo>
                    <a:pt x="1318" y="328"/>
                  </a:lnTo>
                  <a:lnTo>
                    <a:pt x="1329" y="359"/>
                  </a:lnTo>
                  <a:lnTo>
                    <a:pt x="1347" y="382"/>
                  </a:lnTo>
                  <a:lnTo>
                    <a:pt x="1365" y="397"/>
                  </a:lnTo>
                  <a:lnTo>
                    <a:pt x="1388" y="402"/>
                  </a:lnTo>
                  <a:lnTo>
                    <a:pt x="1414" y="402"/>
                  </a:lnTo>
                  <a:lnTo>
                    <a:pt x="1441" y="398"/>
                  </a:lnTo>
                  <a:lnTo>
                    <a:pt x="1468" y="391"/>
                  </a:lnTo>
                  <a:lnTo>
                    <a:pt x="1526" y="373"/>
                  </a:lnTo>
                  <a:lnTo>
                    <a:pt x="1555" y="366"/>
                  </a:lnTo>
                  <a:lnTo>
                    <a:pt x="1580" y="362"/>
                  </a:lnTo>
                  <a:lnTo>
                    <a:pt x="1605" y="362"/>
                  </a:lnTo>
                  <a:lnTo>
                    <a:pt x="1629" y="368"/>
                  </a:lnTo>
                  <a:lnTo>
                    <a:pt x="1649" y="382"/>
                  </a:lnTo>
                  <a:lnTo>
                    <a:pt x="1669" y="409"/>
                  </a:lnTo>
                  <a:lnTo>
                    <a:pt x="1685" y="440"/>
                  </a:lnTo>
                  <a:lnTo>
                    <a:pt x="1696" y="476"/>
                  </a:lnTo>
                  <a:lnTo>
                    <a:pt x="1701" y="514"/>
                  </a:lnTo>
                  <a:lnTo>
                    <a:pt x="1701" y="552"/>
                  </a:lnTo>
                  <a:lnTo>
                    <a:pt x="1696" y="590"/>
                  </a:lnTo>
                  <a:lnTo>
                    <a:pt x="1685" y="626"/>
                  </a:lnTo>
                  <a:lnTo>
                    <a:pt x="1669" y="657"/>
                  </a:lnTo>
                  <a:lnTo>
                    <a:pt x="1649" y="684"/>
                  </a:lnTo>
                  <a:lnTo>
                    <a:pt x="1629" y="697"/>
                  </a:lnTo>
                  <a:lnTo>
                    <a:pt x="1605" y="704"/>
                  </a:lnTo>
                  <a:lnTo>
                    <a:pt x="1580" y="704"/>
                  </a:lnTo>
                  <a:lnTo>
                    <a:pt x="1555" y="701"/>
                  </a:lnTo>
                  <a:lnTo>
                    <a:pt x="1526" y="693"/>
                  </a:lnTo>
                  <a:lnTo>
                    <a:pt x="1497" y="684"/>
                  </a:lnTo>
                  <a:lnTo>
                    <a:pt x="1468" y="675"/>
                  </a:lnTo>
                  <a:lnTo>
                    <a:pt x="1441" y="668"/>
                  </a:lnTo>
                  <a:lnTo>
                    <a:pt x="1414" y="664"/>
                  </a:lnTo>
                  <a:lnTo>
                    <a:pt x="1388" y="664"/>
                  </a:lnTo>
                  <a:lnTo>
                    <a:pt x="1365" y="670"/>
                  </a:lnTo>
                  <a:lnTo>
                    <a:pt x="1347" y="684"/>
                  </a:lnTo>
                  <a:lnTo>
                    <a:pt x="1329" y="708"/>
                  </a:lnTo>
                  <a:lnTo>
                    <a:pt x="1318" y="739"/>
                  </a:lnTo>
                  <a:lnTo>
                    <a:pt x="1312" y="773"/>
                  </a:lnTo>
                  <a:lnTo>
                    <a:pt x="1311" y="809"/>
                  </a:lnTo>
                  <a:lnTo>
                    <a:pt x="1312" y="849"/>
                  </a:lnTo>
                  <a:lnTo>
                    <a:pt x="1316" y="887"/>
                  </a:lnTo>
                  <a:lnTo>
                    <a:pt x="1322" y="925"/>
                  </a:lnTo>
                  <a:lnTo>
                    <a:pt x="1329" y="957"/>
                  </a:lnTo>
                  <a:lnTo>
                    <a:pt x="1334" y="986"/>
                  </a:lnTo>
                  <a:lnTo>
                    <a:pt x="1341" y="1010"/>
                  </a:lnTo>
                  <a:lnTo>
                    <a:pt x="1345" y="1024"/>
                  </a:lnTo>
                  <a:lnTo>
                    <a:pt x="1347" y="1030"/>
                  </a:lnTo>
                  <a:lnTo>
                    <a:pt x="1341" y="1032"/>
                  </a:lnTo>
                  <a:lnTo>
                    <a:pt x="1327" y="1035"/>
                  </a:lnTo>
                  <a:lnTo>
                    <a:pt x="1303" y="1041"/>
                  </a:lnTo>
                  <a:lnTo>
                    <a:pt x="1275" y="1048"/>
                  </a:lnTo>
                  <a:lnTo>
                    <a:pt x="1242" y="1053"/>
                  </a:lnTo>
                  <a:lnTo>
                    <a:pt x="1204" y="1061"/>
                  </a:lnTo>
                  <a:lnTo>
                    <a:pt x="1166" y="1064"/>
                  </a:lnTo>
                  <a:lnTo>
                    <a:pt x="1126" y="1066"/>
                  </a:lnTo>
                  <a:lnTo>
                    <a:pt x="1090" y="1064"/>
                  </a:lnTo>
                  <a:lnTo>
                    <a:pt x="1056" y="1057"/>
                  </a:lnTo>
                  <a:lnTo>
                    <a:pt x="1025" y="1046"/>
                  </a:lnTo>
                  <a:lnTo>
                    <a:pt x="1002" y="1030"/>
                  </a:lnTo>
                  <a:lnTo>
                    <a:pt x="987" y="1010"/>
                  </a:lnTo>
                  <a:lnTo>
                    <a:pt x="982" y="986"/>
                  </a:lnTo>
                  <a:lnTo>
                    <a:pt x="982" y="963"/>
                  </a:lnTo>
                  <a:lnTo>
                    <a:pt x="985" y="936"/>
                  </a:lnTo>
                  <a:lnTo>
                    <a:pt x="993" y="907"/>
                  </a:lnTo>
                  <a:lnTo>
                    <a:pt x="1002" y="878"/>
                  </a:lnTo>
                  <a:lnTo>
                    <a:pt x="1011" y="849"/>
                  </a:lnTo>
                  <a:lnTo>
                    <a:pt x="1018" y="822"/>
                  </a:lnTo>
                  <a:lnTo>
                    <a:pt x="1021" y="795"/>
                  </a:lnTo>
                  <a:lnTo>
                    <a:pt x="1021" y="769"/>
                  </a:lnTo>
                  <a:lnTo>
                    <a:pt x="1014" y="748"/>
                  </a:lnTo>
                  <a:lnTo>
                    <a:pt x="1002" y="728"/>
                  </a:lnTo>
                  <a:lnTo>
                    <a:pt x="975" y="706"/>
                  </a:lnTo>
                  <a:lnTo>
                    <a:pt x="942" y="690"/>
                  </a:lnTo>
                  <a:lnTo>
                    <a:pt x="908" y="681"/>
                  </a:lnTo>
                  <a:lnTo>
                    <a:pt x="870" y="675"/>
                  </a:lnTo>
                  <a:lnTo>
                    <a:pt x="832" y="675"/>
                  </a:lnTo>
                  <a:lnTo>
                    <a:pt x="794" y="681"/>
                  </a:lnTo>
                  <a:lnTo>
                    <a:pt x="758" y="690"/>
                  </a:lnTo>
                  <a:lnTo>
                    <a:pt x="727" y="706"/>
                  </a:lnTo>
                  <a:lnTo>
                    <a:pt x="700" y="728"/>
                  </a:lnTo>
                  <a:lnTo>
                    <a:pt x="685" y="748"/>
                  </a:lnTo>
                  <a:lnTo>
                    <a:pt x="680" y="769"/>
                  </a:lnTo>
                  <a:lnTo>
                    <a:pt x="680" y="795"/>
                  </a:lnTo>
                  <a:lnTo>
                    <a:pt x="684" y="822"/>
                  </a:lnTo>
                  <a:lnTo>
                    <a:pt x="691" y="849"/>
                  </a:lnTo>
                  <a:lnTo>
                    <a:pt x="700" y="878"/>
                  </a:lnTo>
                  <a:lnTo>
                    <a:pt x="709" y="907"/>
                  </a:lnTo>
                  <a:lnTo>
                    <a:pt x="716" y="936"/>
                  </a:lnTo>
                  <a:lnTo>
                    <a:pt x="720" y="963"/>
                  </a:lnTo>
                  <a:lnTo>
                    <a:pt x="720" y="986"/>
                  </a:lnTo>
                  <a:lnTo>
                    <a:pt x="712" y="1010"/>
                  </a:lnTo>
                  <a:lnTo>
                    <a:pt x="700" y="1030"/>
                  </a:lnTo>
                  <a:lnTo>
                    <a:pt x="676" y="1046"/>
                  </a:lnTo>
                  <a:lnTo>
                    <a:pt x="646" y="1057"/>
                  </a:lnTo>
                  <a:lnTo>
                    <a:pt x="611" y="1064"/>
                  </a:lnTo>
                  <a:lnTo>
                    <a:pt x="573" y="1066"/>
                  </a:lnTo>
                  <a:lnTo>
                    <a:pt x="535" y="1064"/>
                  </a:lnTo>
                  <a:lnTo>
                    <a:pt x="497" y="1061"/>
                  </a:lnTo>
                  <a:lnTo>
                    <a:pt x="459" y="1053"/>
                  </a:lnTo>
                  <a:lnTo>
                    <a:pt x="427" y="1048"/>
                  </a:lnTo>
                  <a:lnTo>
                    <a:pt x="398" y="1041"/>
                  </a:lnTo>
                  <a:lnTo>
                    <a:pt x="374" y="1035"/>
                  </a:lnTo>
                  <a:lnTo>
                    <a:pt x="360" y="1032"/>
                  </a:lnTo>
                  <a:lnTo>
                    <a:pt x="355" y="1030"/>
                  </a:lnTo>
                  <a:lnTo>
                    <a:pt x="356" y="1024"/>
                  </a:lnTo>
                  <a:lnTo>
                    <a:pt x="360" y="1010"/>
                  </a:lnTo>
                  <a:lnTo>
                    <a:pt x="365" y="986"/>
                  </a:lnTo>
                  <a:lnTo>
                    <a:pt x="373" y="957"/>
                  </a:lnTo>
                  <a:lnTo>
                    <a:pt x="380" y="925"/>
                  </a:lnTo>
                  <a:lnTo>
                    <a:pt x="385" y="887"/>
                  </a:lnTo>
                  <a:lnTo>
                    <a:pt x="389" y="849"/>
                  </a:lnTo>
                  <a:lnTo>
                    <a:pt x="391" y="809"/>
                  </a:lnTo>
                  <a:lnTo>
                    <a:pt x="389" y="773"/>
                  </a:lnTo>
                  <a:lnTo>
                    <a:pt x="384" y="739"/>
                  </a:lnTo>
                  <a:lnTo>
                    <a:pt x="373" y="708"/>
                  </a:lnTo>
                  <a:lnTo>
                    <a:pt x="355" y="684"/>
                  </a:lnTo>
                  <a:lnTo>
                    <a:pt x="335" y="670"/>
                  </a:lnTo>
                  <a:lnTo>
                    <a:pt x="313" y="664"/>
                  </a:lnTo>
                  <a:lnTo>
                    <a:pt x="288" y="664"/>
                  </a:lnTo>
                  <a:lnTo>
                    <a:pt x="261" y="668"/>
                  </a:lnTo>
                  <a:lnTo>
                    <a:pt x="234" y="675"/>
                  </a:lnTo>
                  <a:lnTo>
                    <a:pt x="205" y="684"/>
                  </a:lnTo>
                  <a:lnTo>
                    <a:pt x="176" y="693"/>
                  </a:lnTo>
                  <a:lnTo>
                    <a:pt x="147" y="701"/>
                  </a:lnTo>
                  <a:lnTo>
                    <a:pt x="120" y="704"/>
                  </a:lnTo>
                  <a:lnTo>
                    <a:pt x="94" y="704"/>
                  </a:lnTo>
                  <a:lnTo>
                    <a:pt x="73" y="697"/>
                  </a:lnTo>
                  <a:lnTo>
                    <a:pt x="53" y="684"/>
                  </a:lnTo>
                  <a:lnTo>
                    <a:pt x="33" y="657"/>
                  </a:lnTo>
                  <a:lnTo>
                    <a:pt x="17" y="626"/>
                  </a:lnTo>
                  <a:lnTo>
                    <a:pt x="6" y="590"/>
                  </a:lnTo>
                  <a:lnTo>
                    <a:pt x="0" y="552"/>
                  </a:lnTo>
                  <a:lnTo>
                    <a:pt x="0" y="514"/>
                  </a:lnTo>
                  <a:lnTo>
                    <a:pt x="6" y="476"/>
                  </a:lnTo>
                  <a:lnTo>
                    <a:pt x="17" y="440"/>
                  </a:lnTo>
                  <a:lnTo>
                    <a:pt x="33" y="409"/>
                  </a:lnTo>
                  <a:lnTo>
                    <a:pt x="53" y="382"/>
                  </a:lnTo>
                  <a:lnTo>
                    <a:pt x="73" y="368"/>
                  </a:lnTo>
                  <a:lnTo>
                    <a:pt x="94" y="362"/>
                  </a:lnTo>
                  <a:lnTo>
                    <a:pt x="120" y="362"/>
                  </a:lnTo>
                  <a:lnTo>
                    <a:pt x="147" y="366"/>
                  </a:lnTo>
                  <a:lnTo>
                    <a:pt x="176" y="373"/>
                  </a:lnTo>
                  <a:lnTo>
                    <a:pt x="205" y="382"/>
                  </a:lnTo>
                  <a:lnTo>
                    <a:pt x="234" y="391"/>
                  </a:lnTo>
                  <a:lnTo>
                    <a:pt x="261" y="398"/>
                  </a:lnTo>
                  <a:lnTo>
                    <a:pt x="288" y="402"/>
                  </a:lnTo>
                  <a:lnTo>
                    <a:pt x="313" y="402"/>
                  </a:lnTo>
                  <a:lnTo>
                    <a:pt x="335" y="397"/>
                  </a:lnTo>
                  <a:lnTo>
                    <a:pt x="355" y="382"/>
                  </a:lnTo>
                  <a:lnTo>
                    <a:pt x="373" y="359"/>
                  </a:lnTo>
                  <a:lnTo>
                    <a:pt x="384" y="328"/>
                  </a:lnTo>
                  <a:lnTo>
                    <a:pt x="389" y="293"/>
                  </a:lnTo>
                  <a:lnTo>
                    <a:pt x="391" y="257"/>
                  </a:lnTo>
                  <a:lnTo>
                    <a:pt x="389" y="217"/>
                  </a:lnTo>
                  <a:lnTo>
                    <a:pt x="385" y="179"/>
                  </a:lnTo>
                  <a:lnTo>
                    <a:pt x="380" y="141"/>
                  </a:lnTo>
                  <a:lnTo>
                    <a:pt x="373" y="109"/>
                  </a:lnTo>
                  <a:lnTo>
                    <a:pt x="365" y="80"/>
                  </a:lnTo>
                  <a:lnTo>
                    <a:pt x="360" y="56"/>
                  </a:lnTo>
                  <a:lnTo>
                    <a:pt x="356" y="42"/>
                  </a:lnTo>
                  <a:lnTo>
                    <a:pt x="355" y="37"/>
                  </a:lnTo>
                  <a:lnTo>
                    <a:pt x="360" y="35"/>
                  </a:lnTo>
                  <a:lnTo>
                    <a:pt x="374" y="31"/>
                  </a:lnTo>
                  <a:lnTo>
                    <a:pt x="398" y="26"/>
                  </a:lnTo>
                  <a:lnTo>
                    <a:pt x="427" y="18"/>
                  </a:lnTo>
                  <a:lnTo>
                    <a:pt x="459" y="13"/>
                  </a:lnTo>
                  <a:lnTo>
                    <a:pt x="497" y="6"/>
                  </a:lnTo>
                  <a:lnTo>
                    <a:pt x="535" y="2"/>
                  </a:lnTo>
                  <a:lnTo>
                    <a:pt x="573" y="0"/>
                  </a:lnTo>
                  <a:close/>
                </a:path>
              </a:pathLst>
            </a:custGeom>
            <a:solidFill>
              <a:schemeClr val="accent6"/>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6">
              <a:extLst>
                <a:ext uri="{FF2B5EF4-FFF2-40B4-BE49-F238E27FC236}">
                  <a16:creationId xmlns:a16="http://schemas.microsoft.com/office/drawing/2014/main" id="{3EE5D653-220B-44BE-9674-EFBD448C76E4}"/>
                </a:ext>
              </a:extLst>
            </p:cNvPr>
            <p:cNvSpPr>
              <a:spLocks/>
            </p:cNvSpPr>
            <p:nvPr/>
          </p:nvSpPr>
          <p:spPr bwMode="gray">
            <a:xfrm rot="16200000">
              <a:off x="4603268" y="1653888"/>
              <a:ext cx="737992" cy="1314064"/>
            </a:xfrm>
            <a:custGeom>
              <a:avLst/>
              <a:gdLst>
                <a:gd name="T0" fmla="*/ 623 w 1062"/>
                <a:gd name="T1" fmla="*/ 16 h 1702"/>
                <a:gd name="T2" fmla="*/ 701 w 1062"/>
                <a:gd name="T3" fmla="*/ 96 h 1702"/>
                <a:gd name="T4" fmla="*/ 681 w 1062"/>
                <a:gd name="T5" fmla="*/ 204 h 1702"/>
                <a:gd name="T6" fmla="*/ 663 w 1062"/>
                <a:gd name="T7" fmla="*/ 313 h 1702"/>
                <a:gd name="T8" fmla="*/ 735 w 1062"/>
                <a:gd name="T9" fmla="*/ 383 h 1702"/>
                <a:gd name="T10" fmla="*/ 885 w 1062"/>
                <a:gd name="T11" fmla="*/ 385 h 1702"/>
                <a:gd name="T12" fmla="*/ 1006 w 1062"/>
                <a:gd name="T13" fmla="*/ 360 h 1702"/>
                <a:gd name="T14" fmla="*/ 1032 w 1062"/>
                <a:gd name="T15" fmla="*/ 374 h 1702"/>
                <a:gd name="T16" fmla="*/ 1057 w 1062"/>
                <a:gd name="T17" fmla="*/ 497 h 1702"/>
                <a:gd name="T18" fmla="*/ 1055 w 1062"/>
                <a:gd name="T19" fmla="*/ 646 h 1702"/>
                <a:gd name="T20" fmla="*/ 985 w 1062"/>
                <a:gd name="T21" fmla="*/ 720 h 1702"/>
                <a:gd name="T22" fmla="*/ 876 w 1062"/>
                <a:gd name="T23" fmla="*/ 700 h 1702"/>
                <a:gd name="T24" fmla="*/ 768 w 1062"/>
                <a:gd name="T25" fmla="*/ 680 h 1702"/>
                <a:gd name="T26" fmla="*/ 688 w 1062"/>
                <a:gd name="T27" fmla="*/ 758 h 1702"/>
                <a:gd name="T28" fmla="*/ 677 w 1062"/>
                <a:gd name="T29" fmla="*/ 908 h 1702"/>
                <a:gd name="T30" fmla="*/ 744 w 1062"/>
                <a:gd name="T31" fmla="*/ 1015 h 1702"/>
                <a:gd name="T32" fmla="*/ 847 w 1062"/>
                <a:gd name="T33" fmla="*/ 1011 h 1702"/>
                <a:gd name="T34" fmla="*/ 959 w 1062"/>
                <a:gd name="T35" fmla="*/ 982 h 1702"/>
                <a:gd name="T36" fmla="*/ 1044 w 1062"/>
                <a:gd name="T37" fmla="*/ 1026 h 1702"/>
                <a:gd name="T38" fmla="*/ 1061 w 1062"/>
                <a:gd name="T39" fmla="*/ 1167 h 1702"/>
                <a:gd name="T40" fmla="*/ 1039 w 1062"/>
                <a:gd name="T41" fmla="*/ 1304 h 1702"/>
                <a:gd name="T42" fmla="*/ 1021 w 1062"/>
                <a:gd name="T43" fmla="*/ 1344 h 1702"/>
                <a:gd name="T44" fmla="*/ 921 w 1062"/>
                <a:gd name="T45" fmla="*/ 1322 h 1702"/>
                <a:gd name="T46" fmla="*/ 770 w 1062"/>
                <a:gd name="T47" fmla="*/ 1313 h 1702"/>
                <a:gd name="T48" fmla="*/ 668 w 1062"/>
                <a:gd name="T49" fmla="*/ 1368 h 1702"/>
                <a:gd name="T50" fmla="*/ 674 w 1062"/>
                <a:gd name="T51" fmla="*/ 1469 h 1702"/>
                <a:gd name="T52" fmla="*/ 703 w 1062"/>
                <a:gd name="T53" fmla="*/ 1583 h 1702"/>
                <a:gd name="T54" fmla="*/ 656 w 1062"/>
                <a:gd name="T55" fmla="*/ 1670 h 1702"/>
                <a:gd name="T56" fmla="*/ 511 w 1062"/>
                <a:gd name="T57" fmla="*/ 1702 h 1702"/>
                <a:gd name="T58" fmla="*/ 381 w 1062"/>
                <a:gd name="T59" fmla="*/ 1650 h 1702"/>
                <a:gd name="T60" fmla="*/ 365 w 1062"/>
                <a:gd name="T61" fmla="*/ 1556 h 1702"/>
                <a:gd name="T62" fmla="*/ 395 w 1062"/>
                <a:gd name="T63" fmla="*/ 1442 h 1702"/>
                <a:gd name="T64" fmla="*/ 381 w 1062"/>
                <a:gd name="T65" fmla="*/ 1348 h 1702"/>
                <a:gd name="T66" fmla="*/ 254 w 1062"/>
                <a:gd name="T67" fmla="*/ 1312 h 1702"/>
                <a:gd name="T68" fmla="*/ 106 w 1062"/>
                <a:gd name="T69" fmla="*/ 1330 h 1702"/>
                <a:gd name="T70" fmla="*/ 36 w 1062"/>
                <a:gd name="T71" fmla="*/ 1348 h 1702"/>
                <a:gd name="T72" fmla="*/ 18 w 1062"/>
                <a:gd name="T73" fmla="*/ 1275 h 1702"/>
                <a:gd name="T74" fmla="*/ 0 w 1062"/>
                <a:gd name="T75" fmla="*/ 1127 h 1702"/>
                <a:gd name="T76" fmla="*/ 36 w 1062"/>
                <a:gd name="T77" fmla="*/ 1002 h 1702"/>
                <a:gd name="T78" fmla="*/ 130 w 1062"/>
                <a:gd name="T79" fmla="*/ 986 h 1702"/>
                <a:gd name="T80" fmla="*/ 244 w 1062"/>
                <a:gd name="T81" fmla="*/ 1019 h 1702"/>
                <a:gd name="T82" fmla="*/ 338 w 1062"/>
                <a:gd name="T83" fmla="*/ 1002 h 1702"/>
                <a:gd name="T84" fmla="*/ 390 w 1062"/>
                <a:gd name="T85" fmla="*/ 870 h 1702"/>
                <a:gd name="T86" fmla="*/ 358 w 1062"/>
                <a:gd name="T87" fmla="*/ 727 h 1702"/>
                <a:gd name="T88" fmla="*/ 269 w 1062"/>
                <a:gd name="T89" fmla="*/ 680 h 1702"/>
                <a:gd name="T90" fmla="*/ 157 w 1062"/>
                <a:gd name="T91" fmla="*/ 709 h 1702"/>
                <a:gd name="T92" fmla="*/ 54 w 1062"/>
                <a:gd name="T93" fmla="*/ 715 h 1702"/>
                <a:gd name="T94" fmla="*/ 1 w 1062"/>
                <a:gd name="T95" fmla="*/ 611 h 1702"/>
                <a:gd name="T96" fmla="*/ 11 w 1062"/>
                <a:gd name="T97" fmla="*/ 459 h 1702"/>
                <a:gd name="T98" fmla="*/ 34 w 1062"/>
                <a:gd name="T99" fmla="*/ 360 h 1702"/>
                <a:gd name="T100" fmla="*/ 77 w 1062"/>
                <a:gd name="T101" fmla="*/ 367 h 1702"/>
                <a:gd name="T102" fmla="*/ 217 w 1062"/>
                <a:gd name="T103" fmla="*/ 389 h 1702"/>
                <a:gd name="T104" fmla="*/ 356 w 1062"/>
                <a:gd name="T105" fmla="*/ 373 h 1702"/>
                <a:gd name="T106" fmla="*/ 401 w 1062"/>
                <a:gd name="T107" fmla="*/ 288 h 1702"/>
                <a:gd name="T108" fmla="*/ 372 w 1062"/>
                <a:gd name="T109" fmla="*/ 175 h 1702"/>
                <a:gd name="T110" fmla="*/ 367 w 1062"/>
                <a:gd name="T111" fmla="*/ 72 h 1702"/>
                <a:gd name="T112" fmla="*/ 475 w 1062"/>
                <a:gd name="T113" fmla="*/ 5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2" h="1702">
                  <a:moveTo>
                    <a:pt x="511" y="0"/>
                  </a:moveTo>
                  <a:lnTo>
                    <a:pt x="551" y="0"/>
                  </a:lnTo>
                  <a:lnTo>
                    <a:pt x="587" y="5"/>
                  </a:lnTo>
                  <a:lnTo>
                    <a:pt x="623" y="16"/>
                  </a:lnTo>
                  <a:lnTo>
                    <a:pt x="656" y="32"/>
                  </a:lnTo>
                  <a:lnTo>
                    <a:pt x="681" y="52"/>
                  </a:lnTo>
                  <a:lnTo>
                    <a:pt x="695" y="72"/>
                  </a:lnTo>
                  <a:lnTo>
                    <a:pt x="701" y="96"/>
                  </a:lnTo>
                  <a:lnTo>
                    <a:pt x="703" y="119"/>
                  </a:lnTo>
                  <a:lnTo>
                    <a:pt x="697" y="146"/>
                  </a:lnTo>
                  <a:lnTo>
                    <a:pt x="690" y="175"/>
                  </a:lnTo>
                  <a:lnTo>
                    <a:pt x="681" y="204"/>
                  </a:lnTo>
                  <a:lnTo>
                    <a:pt x="674" y="233"/>
                  </a:lnTo>
                  <a:lnTo>
                    <a:pt x="667" y="260"/>
                  </a:lnTo>
                  <a:lnTo>
                    <a:pt x="661" y="288"/>
                  </a:lnTo>
                  <a:lnTo>
                    <a:pt x="663" y="313"/>
                  </a:lnTo>
                  <a:lnTo>
                    <a:pt x="668" y="335"/>
                  </a:lnTo>
                  <a:lnTo>
                    <a:pt x="681" y="355"/>
                  </a:lnTo>
                  <a:lnTo>
                    <a:pt x="706" y="373"/>
                  </a:lnTo>
                  <a:lnTo>
                    <a:pt x="735" y="383"/>
                  </a:lnTo>
                  <a:lnTo>
                    <a:pt x="770" y="389"/>
                  </a:lnTo>
                  <a:lnTo>
                    <a:pt x="808" y="391"/>
                  </a:lnTo>
                  <a:lnTo>
                    <a:pt x="845" y="389"/>
                  </a:lnTo>
                  <a:lnTo>
                    <a:pt x="885" y="385"/>
                  </a:lnTo>
                  <a:lnTo>
                    <a:pt x="921" y="380"/>
                  </a:lnTo>
                  <a:lnTo>
                    <a:pt x="956" y="373"/>
                  </a:lnTo>
                  <a:lnTo>
                    <a:pt x="985" y="367"/>
                  </a:lnTo>
                  <a:lnTo>
                    <a:pt x="1006" y="360"/>
                  </a:lnTo>
                  <a:lnTo>
                    <a:pt x="1021" y="356"/>
                  </a:lnTo>
                  <a:lnTo>
                    <a:pt x="1026" y="355"/>
                  </a:lnTo>
                  <a:lnTo>
                    <a:pt x="1028" y="360"/>
                  </a:lnTo>
                  <a:lnTo>
                    <a:pt x="1032" y="374"/>
                  </a:lnTo>
                  <a:lnTo>
                    <a:pt x="1039" y="398"/>
                  </a:lnTo>
                  <a:lnTo>
                    <a:pt x="1044" y="427"/>
                  </a:lnTo>
                  <a:lnTo>
                    <a:pt x="1051" y="459"/>
                  </a:lnTo>
                  <a:lnTo>
                    <a:pt x="1057" y="497"/>
                  </a:lnTo>
                  <a:lnTo>
                    <a:pt x="1061" y="535"/>
                  </a:lnTo>
                  <a:lnTo>
                    <a:pt x="1062" y="575"/>
                  </a:lnTo>
                  <a:lnTo>
                    <a:pt x="1061" y="611"/>
                  </a:lnTo>
                  <a:lnTo>
                    <a:pt x="1055" y="646"/>
                  </a:lnTo>
                  <a:lnTo>
                    <a:pt x="1044" y="677"/>
                  </a:lnTo>
                  <a:lnTo>
                    <a:pt x="1026" y="700"/>
                  </a:lnTo>
                  <a:lnTo>
                    <a:pt x="1006" y="715"/>
                  </a:lnTo>
                  <a:lnTo>
                    <a:pt x="985" y="720"/>
                  </a:lnTo>
                  <a:lnTo>
                    <a:pt x="959" y="720"/>
                  </a:lnTo>
                  <a:lnTo>
                    <a:pt x="932" y="716"/>
                  </a:lnTo>
                  <a:lnTo>
                    <a:pt x="905" y="709"/>
                  </a:lnTo>
                  <a:lnTo>
                    <a:pt x="876" y="700"/>
                  </a:lnTo>
                  <a:lnTo>
                    <a:pt x="847" y="691"/>
                  </a:lnTo>
                  <a:lnTo>
                    <a:pt x="818" y="684"/>
                  </a:lnTo>
                  <a:lnTo>
                    <a:pt x="791" y="680"/>
                  </a:lnTo>
                  <a:lnTo>
                    <a:pt x="768" y="680"/>
                  </a:lnTo>
                  <a:lnTo>
                    <a:pt x="744" y="686"/>
                  </a:lnTo>
                  <a:lnTo>
                    <a:pt x="724" y="700"/>
                  </a:lnTo>
                  <a:lnTo>
                    <a:pt x="704" y="727"/>
                  </a:lnTo>
                  <a:lnTo>
                    <a:pt x="688" y="758"/>
                  </a:lnTo>
                  <a:lnTo>
                    <a:pt x="677" y="794"/>
                  </a:lnTo>
                  <a:lnTo>
                    <a:pt x="672" y="832"/>
                  </a:lnTo>
                  <a:lnTo>
                    <a:pt x="672" y="870"/>
                  </a:lnTo>
                  <a:lnTo>
                    <a:pt x="677" y="908"/>
                  </a:lnTo>
                  <a:lnTo>
                    <a:pt x="688" y="944"/>
                  </a:lnTo>
                  <a:lnTo>
                    <a:pt x="704" y="975"/>
                  </a:lnTo>
                  <a:lnTo>
                    <a:pt x="724" y="1002"/>
                  </a:lnTo>
                  <a:lnTo>
                    <a:pt x="744" y="1015"/>
                  </a:lnTo>
                  <a:lnTo>
                    <a:pt x="768" y="1022"/>
                  </a:lnTo>
                  <a:lnTo>
                    <a:pt x="791" y="1022"/>
                  </a:lnTo>
                  <a:lnTo>
                    <a:pt x="818" y="1019"/>
                  </a:lnTo>
                  <a:lnTo>
                    <a:pt x="847" y="1011"/>
                  </a:lnTo>
                  <a:lnTo>
                    <a:pt x="876" y="1002"/>
                  </a:lnTo>
                  <a:lnTo>
                    <a:pt x="905" y="993"/>
                  </a:lnTo>
                  <a:lnTo>
                    <a:pt x="932" y="986"/>
                  </a:lnTo>
                  <a:lnTo>
                    <a:pt x="959" y="982"/>
                  </a:lnTo>
                  <a:lnTo>
                    <a:pt x="985" y="982"/>
                  </a:lnTo>
                  <a:lnTo>
                    <a:pt x="1006" y="988"/>
                  </a:lnTo>
                  <a:lnTo>
                    <a:pt x="1026" y="1002"/>
                  </a:lnTo>
                  <a:lnTo>
                    <a:pt x="1044" y="1026"/>
                  </a:lnTo>
                  <a:lnTo>
                    <a:pt x="1055" y="1057"/>
                  </a:lnTo>
                  <a:lnTo>
                    <a:pt x="1061" y="1091"/>
                  </a:lnTo>
                  <a:lnTo>
                    <a:pt x="1062" y="1127"/>
                  </a:lnTo>
                  <a:lnTo>
                    <a:pt x="1061" y="1167"/>
                  </a:lnTo>
                  <a:lnTo>
                    <a:pt x="1057" y="1205"/>
                  </a:lnTo>
                  <a:lnTo>
                    <a:pt x="1051" y="1243"/>
                  </a:lnTo>
                  <a:lnTo>
                    <a:pt x="1044" y="1275"/>
                  </a:lnTo>
                  <a:lnTo>
                    <a:pt x="1039" y="1304"/>
                  </a:lnTo>
                  <a:lnTo>
                    <a:pt x="1032" y="1328"/>
                  </a:lnTo>
                  <a:lnTo>
                    <a:pt x="1028" y="1342"/>
                  </a:lnTo>
                  <a:lnTo>
                    <a:pt x="1026" y="1348"/>
                  </a:lnTo>
                  <a:lnTo>
                    <a:pt x="1021" y="1344"/>
                  </a:lnTo>
                  <a:lnTo>
                    <a:pt x="1006" y="1342"/>
                  </a:lnTo>
                  <a:lnTo>
                    <a:pt x="985" y="1335"/>
                  </a:lnTo>
                  <a:lnTo>
                    <a:pt x="956" y="1330"/>
                  </a:lnTo>
                  <a:lnTo>
                    <a:pt x="921" y="1322"/>
                  </a:lnTo>
                  <a:lnTo>
                    <a:pt x="885" y="1317"/>
                  </a:lnTo>
                  <a:lnTo>
                    <a:pt x="845" y="1313"/>
                  </a:lnTo>
                  <a:lnTo>
                    <a:pt x="808" y="1312"/>
                  </a:lnTo>
                  <a:lnTo>
                    <a:pt x="770" y="1313"/>
                  </a:lnTo>
                  <a:lnTo>
                    <a:pt x="735" y="1319"/>
                  </a:lnTo>
                  <a:lnTo>
                    <a:pt x="706" y="1330"/>
                  </a:lnTo>
                  <a:lnTo>
                    <a:pt x="681" y="1348"/>
                  </a:lnTo>
                  <a:lnTo>
                    <a:pt x="668" y="1368"/>
                  </a:lnTo>
                  <a:lnTo>
                    <a:pt x="663" y="1389"/>
                  </a:lnTo>
                  <a:lnTo>
                    <a:pt x="661" y="1415"/>
                  </a:lnTo>
                  <a:lnTo>
                    <a:pt x="667" y="1442"/>
                  </a:lnTo>
                  <a:lnTo>
                    <a:pt x="674" y="1469"/>
                  </a:lnTo>
                  <a:lnTo>
                    <a:pt x="681" y="1498"/>
                  </a:lnTo>
                  <a:lnTo>
                    <a:pt x="690" y="1527"/>
                  </a:lnTo>
                  <a:lnTo>
                    <a:pt x="697" y="1556"/>
                  </a:lnTo>
                  <a:lnTo>
                    <a:pt x="703" y="1583"/>
                  </a:lnTo>
                  <a:lnTo>
                    <a:pt x="701" y="1607"/>
                  </a:lnTo>
                  <a:lnTo>
                    <a:pt x="695" y="1630"/>
                  </a:lnTo>
                  <a:lnTo>
                    <a:pt x="681" y="1650"/>
                  </a:lnTo>
                  <a:lnTo>
                    <a:pt x="656" y="1670"/>
                  </a:lnTo>
                  <a:lnTo>
                    <a:pt x="623" y="1686"/>
                  </a:lnTo>
                  <a:lnTo>
                    <a:pt x="587" y="1697"/>
                  </a:lnTo>
                  <a:lnTo>
                    <a:pt x="551" y="1702"/>
                  </a:lnTo>
                  <a:lnTo>
                    <a:pt x="511" y="1702"/>
                  </a:lnTo>
                  <a:lnTo>
                    <a:pt x="475" y="1697"/>
                  </a:lnTo>
                  <a:lnTo>
                    <a:pt x="439" y="1686"/>
                  </a:lnTo>
                  <a:lnTo>
                    <a:pt x="406" y="1670"/>
                  </a:lnTo>
                  <a:lnTo>
                    <a:pt x="381" y="1650"/>
                  </a:lnTo>
                  <a:lnTo>
                    <a:pt x="367" y="1630"/>
                  </a:lnTo>
                  <a:lnTo>
                    <a:pt x="361" y="1607"/>
                  </a:lnTo>
                  <a:lnTo>
                    <a:pt x="359" y="1583"/>
                  </a:lnTo>
                  <a:lnTo>
                    <a:pt x="365" y="1556"/>
                  </a:lnTo>
                  <a:lnTo>
                    <a:pt x="372" y="1527"/>
                  </a:lnTo>
                  <a:lnTo>
                    <a:pt x="381" y="1498"/>
                  </a:lnTo>
                  <a:lnTo>
                    <a:pt x="388" y="1469"/>
                  </a:lnTo>
                  <a:lnTo>
                    <a:pt x="395" y="1442"/>
                  </a:lnTo>
                  <a:lnTo>
                    <a:pt x="401" y="1415"/>
                  </a:lnTo>
                  <a:lnTo>
                    <a:pt x="399" y="1389"/>
                  </a:lnTo>
                  <a:lnTo>
                    <a:pt x="394" y="1368"/>
                  </a:lnTo>
                  <a:lnTo>
                    <a:pt x="381" y="1348"/>
                  </a:lnTo>
                  <a:lnTo>
                    <a:pt x="356" y="1330"/>
                  </a:lnTo>
                  <a:lnTo>
                    <a:pt x="327" y="1319"/>
                  </a:lnTo>
                  <a:lnTo>
                    <a:pt x="292" y="1313"/>
                  </a:lnTo>
                  <a:lnTo>
                    <a:pt x="254" y="1312"/>
                  </a:lnTo>
                  <a:lnTo>
                    <a:pt x="217" y="1313"/>
                  </a:lnTo>
                  <a:lnTo>
                    <a:pt x="177" y="1317"/>
                  </a:lnTo>
                  <a:lnTo>
                    <a:pt x="141" y="1322"/>
                  </a:lnTo>
                  <a:lnTo>
                    <a:pt x="106" y="1330"/>
                  </a:lnTo>
                  <a:lnTo>
                    <a:pt x="77" y="1335"/>
                  </a:lnTo>
                  <a:lnTo>
                    <a:pt x="56" y="1342"/>
                  </a:lnTo>
                  <a:lnTo>
                    <a:pt x="41" y="1344"/>
                  </a:lnTo>
                  <a:lnTo>
                    <a:pt x="36" y="1348"/>
                  </a:lnTo>
                  <a:lnTo>
                    <a:pt x="34" y="1342"/>
                  </a:lnTo>
                  <a:lnTo>
                    <a:pt x="30" y="1328"/>
                  </a:lnTo>
                  <a:lnTo>
                    <a:pt x="23" y="1304"/>
                  </a:lnTo>
                  <a:lnTo>
                    <a:pt x="18" y="1275"/>
                  </a:lnTo>
                  <a:lnTo>
                    <a:pt x="11" y="1243"/>
                  </a:lnTo>
                  <a:lnTo>
                    <a:pt x="5" y="1205"/>
                  </a:lnTo>
                  <a:lnTo>
                    <a:pt x="1" y="1167"/>
                  </a:lnTo>
                  <a:lnTo>
                    <a:pt x="0" y="1127"/>
                  </a:lnTo>
                  <a:lnTo>
                    <a:pt x="1" y="1091"/>
                  </a:lnTo>
                  <a:lnTo>
                    <a:pt x="7" y="1057"/>
                  </a:lnTo>
                  <a:lnTo>
                    <a:pt x="18" y="1026"/>
                  </a:lnTo>
                  <a:lnTo>
                    <a:pt x="36" y="1002"/>
                  </a:lnTo>
                  <a:lnTo>
                    <a:pt x="54" y="988"/>
                  </a:lnTo>
                  <a:lnTo>
                    <a:pt x="77" y="982"/>
                  </a:lnTo>
                  <a:lnTo>
                    <a:pt x="103" y="982"/>
                  </a:lnTo>
                  <a:lnTo>
                    <a:pt x="130" y="986"/>
                  </a:lnTo>
                  <a:lnTo>
                    <a:pt x="157" y="993"/>
                  </a:lnTo>
                  <a:lnTo>
                    <a:pt x="186" y="1002"/>
                  </a:lnTo>
                  <a:lnTo>
                    <a:pt x="215" y="1011"/>
                  </a:lnTo>
                  <a:lnTo>
                    <a:pt x="244" y="1019"/>
                  </a:lnTo>
                  <a:lnTo>
                    <a:pt x="269" y="1022"/>
                  </a:lnTo>
                  <a:lnTo>
                    <a:pt x="294" y="1022"/>
                  </a:lnTo>
                  <a:lnTo>
                    <a:pt x="318" y="1015"/>
                  </a:lnTo>
                  <a:lnTo>
                    <a:pt x="338" y="1002"/>
                  </a:lnTo>
                  <a:lnTo>
                    <a:pt x="358" y="975"/>
                  </a:lnTo>
                  <a:lnTo>
                    <a:pt x="374" y="944"/>
                  </a:lnTo>
                  <a:lnTo>
                    <a:pt x="385" y="908"/>
                  </a:lnTo>
                  <a:lnTo>
                    <a:pt x="390" y="870"/>
                  </a:lnTo>
                  <a:lnTo>
                    <a:pt x="390" y="832"/>
                  </a:lnTo>
                  <a:lnTo>
                    <a:pt x="385" y="794"/>
                  </a:lnTo>
                  <a:lnTo>
                    <a:pt x="374" y="758"/>
                  </a:lnTo>
                  <a:lnTo>
                    <a:pt x="358" y="727"/>
                  </a:lnTo>
                  <a:lnTo>
                    <a:pt x="338" y="700"/>
                  </a:lnTo>
                  <a:lnTo>
                    <a:pt x="318" y="686"/>
                  </a:lnTo>
                  <a:lnTo>
                    <a:pt x="294" y="680"/>
                  </a:lnTo>
                  <a:lnTo>
                    <a:pt x="269" y="680"/>
                  </a:lnTo>
                  <a:lnTo>
                    <a:pt x="244" y="684"/>
                  </a:lnTo>
                  <a:lnTo>
                    <a:pt x="215" y="691"/>
                  </a:lnTo>
                  <a:lnTo>
                    <a:pt x="186" y="700"/>
                  </a:lnTo>
                  <a:lnTo>
                    <a:pt x="157" y="709"/>
                  </a:lnTo>
                  <a:lnTo>
                    <a:pt x="130" y="716"/>
                  </a:lnTo>
                  <a:lnTo>
                    <a:pt x="103" y="720"/>
                  </a:lnTo>
                  <a:lnTo>
                    <a:pt x="77" y="720"/>
                  </a:lnTo>
                  <a:lnTo>
                    <a:pt x="54" y="715"/>
                  </a:lnTo>
                  <a:lnTo>
                    <a:pt x="36" y="700"/>
                  </a:lnTo>
                  <a:lnTo>
                    <a:pt x="18" y="677"/>
                  </a:lnTo>
                  <a:lnTo>
                    <a:pt x="7" y="646"/>
                  </a:lnTo>
                  <a:lnTo>
                    <a:pt x="1" y="611"/>
                  </a:lnTo>
                  <a:lnTo>
                    <a:pt x="0" y="575"/>
                  </a:lnTo>
                  <a:lnTo>
                    <a:pt x="1" y="535"/>
                  </a:lnTo>
                  <a:lnTo>
                    <a:pt x="5" y="497"/>
                  </a:lnTo>
                  <a:lnTo>
                    <a:pt x="11" y="459"/>
                  </a:lnTo>
                  <a:lnTo>
                    <a:pt x="18" y="427"/>
                  </a:lnTo>
                  <a:lnTo>
                    <a:pt x="23" y="398"/>
                  </a:lnTo>
                  <a:lnTo>
                    <a:pt x="30" y="374"/>
                  </a:lnTo>
                  <a:lnTo>
                    <a:pt x="34" y="360"/>
                  </a:lnTo>
                  <a:lnTo>
                    <a:pt x="36" y="355"/>
                  </a:lnTo>
                  <a:lnTo>
                    <a:pt x="41" y="356"/>
                  </a:lnTo>
                  <a:lnTo>
                    <a:pt x="56" y="360"/>
                  </a:lnTo>
                  <a:lnTo>
                    <a:pt x="77" y="367"/>
                  </a:lnTo>
                  <a:lnTo>
                    <a:pt x="106" y="373"/>
                  </a:lnTo>
                  <a:lnTo>
                    <a:pt x="141" y="380"/>
                  </a:lnTo>
                  <a:lnTo>
                    <a:pt x="177" y="385"/>
                  </a:lnTo>
                  <a:lnTo>
                    <a:pt x="217" y="389"/>
                  </a:lnTo>
                  <a:lnTo>
                    <a:pt x="254" y="391"/>
                  </a:lnTo>
                  <a:lnTo>
                    <a:pt x="292" y="389"/>
                  </a:lnTo>
                  <a:lnTo>
                    <a:pt x="327" y="383"/>
                  </a:lnTo>
                  <a:lnTo>
                    <a:pt x="356" y="373"/>
                  </a:lnTo>
                  <a:lnTo>
                    <a:pt x="381" y="355"/>
                  </a:lnTo>
                  <a:lnTo>
                    <a:pt x="394" y="335"/>
                  </a:lnTo>
                  <a:lnTo>
                    <a:pt x="399" y="313"/>
                  </a:lnTo>
                  <a:lnTo>
                    <a:pt x="401" y="288"/>
                  </a:lnTo>
                  <a:lnTo>
                    <a:pt x="395" y="260"/>
                  </a:lnTo>
                  <a:lnTo>
                    <a:pt x="388" y="233"/>
                  </a:lnTo>
                  <a:lnTo>
                    <a:pt x="381" y="204"/>
                  </a:lnTo>
                  <a:lnTo>
                    <a:pt x="372" y="175"/>
                  </a:lnTo>
                  <a:lnTo>
                    <a:pt x="365" y="146"/>
                  </a:lnTo>
                  <a:lnTo>
                    <a:pt x="359" y="119"/>
                  </a:lnTo>
                  <a:lnTo>
                    <a:pt x="361" y="96"/>
                  </a:lnTo>
                  <a:lnTo>
                    <a:pt x="367" y="72"/>
                  </a:lnTo>
                  <a:lnTo>
                    <a:pt x="381" y="52"/>
                  </a:lnTo>
                  <a:lnTo>
                    <a:pt x="406" y="32"/>
                  </a:lnTo>
                  <a:lnTo>
                    <a:pt x="439" y="16"/>
                  </a:lnTo>
                  <a:lnTo>
                    <a:pt x="475" y="5"/>
                  </a:lnTo>
                  <a:lnTo>
                    <a:pt x="511" y="0"/>
                  </a:lnTo>
                  <a:close/>
                </a:path>
              </a:pathLst>
            </a:custGeom>
            <a:solidFill>
              <a:schemeClr val="accent2"/>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292B6650-5620-4C19-AE1C-0D26E453EF90}"/>
                </a:ext>
              </a:extLst>
            </p:cNvPr>
            <p:cNvSpPr>
              <a:spLocks/>
            </p:cNvSpPr>
            <p:nvPr/>
          </p:nvSpPr>
          <p:spPr bwMode="gray">
            <a:xfrm rot="5400000">
              <a:off x="3849590" y="981231"/>
              <a:ext cx="712976" cy="1314064"/>
            </a:xfrm>
            <a:custGeom>
              <a:avLst/>
              <a:gdLst>
                <a:gd name="T0" fmla="*/ 551 w 1027"/>
                <a:gd name="T1" fmla="*/ 5 h 1702"/>
                <a:gd name="T2" fmla="*/ 645 w 1027"/>
                <a:gd name="T3" fmla="*/ 52 h 1702"/>
                <a:gd name="T4" fmla="*/ 665 w 1027"/>
                <a:gd name="T5" fmla="*/ 119 h 1702"/>
                <a:gd name="T6" fmla="*/ 645 w 1027"/>
                <a:gd name="T7" fmla="*/ 204 h 1702"/>
                <a:gd name="T8" fmla="*/ 626 w 1027"/>
                <a:gd name="T9" fmla="*/ 288 h 1702"/>
                <a:gd name="T10" fmla="*/ 645 w 1027"/>
                <a:gd name="T11" fmla="*/ 355 h 1702"/>
                <a:gd name="T12" fmla="*/ 734 w 1027"/>
                <a:gd name="T13" fmla="*/ 389 h 1702"/>
                <a:gd name="T14" fmla="*/ 850 w 1027"/>
                <a:gd name="T15" fmla="*/ 385 h 1702"/>
                <a:gd name="T16" fmla="*/ 949 w 1027"/>
                <a:gd name="T17" fmla="*/ 367 h 1702"/>
                <a:gd name="T18" fmla="*/ 991 w 1027"/>
                <a:gd name="T19" fmla="*/ 355 h 1702"/>
                <a:gd name="T20" fmla="*/ 1001 w 1027"/>
                <a:gd name="T21" fmla="*/ 398 h 1702"/>
                <a:gd name="T22" fmla="*/ 1021 w 1027"/>
                <a:gd name="T23" fmla="*/ 497 h 1702"/>
                <a:gd name="T24" fmla="*/ 1025 w 1027"/>
                <a:gd name="T25" fmla="*/ 611 h 1702"/>
                <a:gd name="T26" fmla="*/ 991 w 1027"/>
                <a:gd name="T27" fmla="*/ 700 h 1702"/>
                <a:gd name="T28" fmla="*/ 924 w 1027"/>
                <a:gd name="T29" fmla="*/ 720 h 1702"/>
                <a:gd name="T30" fmla="*/ 841 w 1027"/>
                <a:gd name="T31" fmla="*/ 700 h 1702"/>
                <a:gd name="T32" fmla="*/ 756 w 1027"/>
                <a:gd name="T33" fmla="*/ 680 h 1702"/>
                <a:gd name="T34" fmla="*/ 689 w 1027"/>
                <a:gd name="T35" fmla="*/ 700 h 1702"/>
                <a:gd name="T36" fmla="*/ 642 w 1027"/>
                <a:gd name="T37" fmla="*/ 794 h 1702"/>
                <a:gd name="T38" fmla="*/ 642 w 1027"/>
                <a:gd name="T39" fmla="*/ 908 h 1702"/>
                <a:gd name="T40" fmla="*/ 689 w 1027"/>
                <a:gd name="T41" fmla="*/ 1002 h 1702"/>
                <a:gd name="T42" fmla="*/ 756 w 1027"/>
                <a:gd name="T43" fmla="*/ 1022 h 1702"/>
                <a:gd name="T44" fmla="*/ 841 w 1027"/>
                <a:gd name="T45" fmla="*/ 1002 h 1702"/>
                <a:gd name="T46" fmla="*/ 924 w 1027"/>
                <a:gd name="T47" fmla="*/ 982 h 1702"/>
                <a:gd name="T48" fmla="*/ 991 w 1027"/>
                <a:gd name="T49" fmla="*/ 1002 h 1702"/>
                <a:gd name="T50" fmla="*/ 1025 w 1027"/>
                <a:gd name="T51" fmla="*/ 1091 h 1702"/>
                <a:gd name="T52" fmla="*/ 1021 w 1027"/>
                <a:gd name="T53" fmla="*/ 1205 h 1702"/>
                <a:gd name="T54" fmla="*/ 1001 w 1027"/>
                <a:gd name="T55" fmla="*/ 1304 h 1702"/>
                <a:gd name="T56" fmla="*/ 991 w 1027"/>
                <a:gd name="T57" fmla="*/ 1348 h 1702"/>
                <a:gd name="T58" fmla="*/ 949 w 1027"/>
                <a:gd name="T59" fmla="*/ 1335 h 1702"/>
                <a:gd name="T60" fmla="*/ 850 w 1027"/>
                <a:gd name="T61" fmla="*/ 1317 h 1702"/>
                <a:gd name="T62" fmla="*/ 734 w 1027"/>
                <a:gd name="T63" fmla="*/ 1313 h 1702"/>
                <a:gd name="T64" fmla="*/ 645 w 1027"/>
                <a:gd name="T65" fmla="*/ 1348 h 1702"/>
                <a:gd name="T66" fmla="*/ 626 w 1027"/>
                <a:gd name="T67" fmla="*/ 1415 h 1702"/>
                <a:gd name="T68" fmla="*/ 645 w 1027"/>
                <a:gd name="T69" fmla="*/ 1498 h 1702"/>
                <a:gd name="T70" fmla="*/ 665 w 1027"/>
                <a:gd name="T71" fmla="*/ 1583 h 1702"/>
                <a:gd name="T72" fmla="*/ 645 w 1027"/>
                <a:gd name="T73" fmla="*/ 1650 h 1702"/>
                <a:gd name="T74" fmla="*/ 551 w 1027"/>
                <a:gd name="T75" fmla="*/ 1697 h 1702"/>
                <a:gd name="T76" fmla="*/ 438 w 1027"/>
                <a:gd name="T77" fmla="*/ 1697 h 1702"/>
                <a:gd name="T78" fmla="*/ 344 w 1027"/>
                <a:gd name="T79" fmla="*/ 1650 h 1702"/>
                <a:gd name="T80" fmla="*/ 324 w 1027"/>
                <a:gd name="T81" fmla="*/ 1583 h 1702"/>
                <a:gd name="T82" fmla="*/ 344 w 1027"/>
                <a:gd name="T83" fmla="*/ 1498 h 1702"/>
                <a:gd name="T84" fmla="*/ 363 w 1027"/>
                <a:gd name="T85" fmla="*/ 1415 h 1702"/>
                <a:gd name="T86" fmla="*/ 344 w 1027"/>
                <a:gd name="T87" fmla="*/ 1348 h 1702"/>
                <a:gd name="T88" fmla="*/ 257 w 1027"/>
                <a:gd name="T89" fmla="*/ 1313 h 1702"/>
                <a:gd name="T90" fmla="*/ 141 w 1027"/>
                <a:gd name="T91" fmla="*/ 1317 h 1702"/>
                <a:gd name="T92" fmla="*/ 42 w 1027"/>
                <a:gd name="T93" fmla="*/ 1335 h 1702"/>
                <a:gd name="T94" fmla="*/ 0 w 1027"/>
                <a:gd name="T95" fmla="*/ 1348 h 1702"/>
                <a:gd name="T96" fmla="*/ 20 w 1027"/>
                <a:gd name="T97" fmla="*/ 360 h 1702"/>
                <a:gd name="T98" fmla="*/ 105 w 1027"/>
                <a:gd name="T99" fmla="*/ 380 h 1702"/>
                <a:gd name="T100" fmla="*/ 219 w 1027"/>
                <a:gd name="T101" fmla="*/ 391 h 1702"/>
                <a:gd name="T102" fmla="*/ 320 w 1027"/>
                <a:gd name="T103" fmla="*/ 373 h 1702"/>
                <a:gd name="T104" fmla="*/ 363 w 1027"/>
                <a:gd name="T105" fmla="*/ 313 h 1702"/>
                <a:gd name="T106" fmla="*/ 353 w 1027"/>
                <a:gd name="T107" fmla="*/ 233 h 1702"/>
                <a:gd name="T108" fmla="*/ 329 w 1027"/>
                <a:gd name="T109" fmla="*/ 146 h 1702"/>
                <a:gd name="T110" fmla="*/ 331 w 1027"/>
                <a:gd name="T111" fmla="*/ 72 h 1702"/>
                <a:gd name="T112" fmla="*/ 403 w 1027"/>
                <a:gd name="T113" fmla="*/ 16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7" h="1702">
                  <a:moveTo>
                    <a:pt x="476" y="0"/>
                  </a:moveTo>
                  <a:lnTo>
                    <a:pt x="513" y="0"/>
                  </a:lnTo>
                  <a:lnTo>
                    <a:pt x="551" y="5"/>
                  </a:lnTo>
                  <a:lnTo>
                    <a:pt x="588" y="16"/>
                  </a:lnTo>
                  <a:lnTo>
                    <a:pt x="620" y="32"/>
                  </a:lnTo>
                  <a:lnTo>
                    <a:pt x="645" y="52"/>
                  </a:lnTo>
                  <a:lnTo>
                    <a:pt x="660" y="72"/>
                  </a:lnTo>
                  <a:lnTo>
                    <a:pt x="665" y="96"/>
                  </a:lnTo>
                  <a:lnTo>
                    <a:pt x="665" y="119"/>
                  </a:lnTo>
                  <a:lnTo>
                    <a:pt x="662" y="146"/>
                  </a:lnTo>
                  <a:lnTo>
                    <a:pt x="654" y="175"/>
                  </a:lnTo>
                  <a:lnTo>
                    <a:pt x="645" y="204"/>
                  </a:lnTo>
                  <a:lnTo>
                    <a:pt x="638" y="233"/>
                  </a:lnTo>
                  <a:lnTo>
                    <a:pt x="631" y="260"/>
                  </a:lnTo>
                  <a:lnTo>
                    <a:pt x="626" y="288"/>
                  </a:lnTo>
                  <a:lnTo>
                    <a:pt x="626" y="313"/>
                  </a:lnTo>
                  <a:lnTo>
                    <a:pt x="633" y="335"/>
                  </a:lnTo>
                  <a:lnTo>
                    <a:pt x="645" y="355"/>
                  </a:lnTo>
                  <a:lnTo>
                    <a:pt x="671" y="373"/>
                  </a:lnTo>
                  <a:lnTo>
                    <a:pt x="700" y="383"/>
                  </a:lnTo>
                  <a:lnTo>
                    <a:pt x="734" y="389"/>
                  </a:lnTo>
                  <a:lnTo>
                    <a:pt x="772" y="391"/>
                  </a:lnTo>
                  <a:lnTo>
                    <a:pt x="810" y="389"/>
                  </a:lnTo>
                  <a:lnTo>
                    <a:pt x="850" y="385"/>
                  </a:lnTo>
                  <a:lnTo>
                    <a:pt x="886" y="380"/>
                  </a:lnTo>
                  <a:lnTo>
                    <a:pt x="920" y="373"/>
                  </a:lnTo>
                  <a:lnTo>
                    <a:pt x="949" y="367"/>
                  </a:lnTo>
                  <a:lnTo>
                    <a:pt x="971" y="360"/>
                  </a:lnTo>
                  <a:lnTo>
                    <a:pt x="985" y="356"/>
                  </a:lnTo>
                  <a:lnTo>
                    <a:pt x="991" y="355"/>
                  </a:lnTo>
                  <a:lnTo>
                    <a:pt x="992" y="360"/>
                  </a:lnTo>
                  <a:lnTo>
                    <a:pt x="996" y="374"/>
                  </a:lnTo>
                  <a:lnTo>
                    <a:pt x="1001" y="398"/>
                  </a:lnTo>
                  <a:lnTo>
                    <a:pt x="1009" y="427"/>
                  </a:lnTo>
                  <a:lnTo>
                    <a:pt x="1016" y="459"/>
                  </a:lnTo>
                  <a:lnTo>
                    <a:pt x="1021" y="497"/>
                  </a:lnTo>
                  <a:lnTo>
                    <a:pt x="1025" y="535"/>
                  </a:lnTo>
                  <a:lnTo>
                    <a:pt x="1027" y="575"/>
                  </a:lnTo>
                  <a:lnTo>
                    <a:pt x="1025" y="611"/>
                  </a:lnTo>
                  <a:lnTo>
                    <a:pt x="1020" y="646"/>
                  </a:lnTo>
                  <a:lnTo>
                    <a:pt x="1009" y="677"/>
                  </a:lnTo>
                  <a:lnTo>
                    <a:pt x="991" y="700"/>
                  </a:lnTo>
                  <a:lnTo>
                    <a:pt x="971" y="715"/>
                  </a:lnTo>
                  <a:lnTo>
                    <a:pt x="949" y="720"/>
                  </a:lnTo>
                  <a:lnTo>
                    <a:pt x="924" y="720"/>
                  </a:lnTo>
                  <a:lnTo>
                    <a:pt x="897" y="716"/>
                  </a:lnTo>
                  <a:lnTo>
                    <a:pt x="870" y="709"/>
                  </a:lnTo>
                  <a:lnTo>
                    <a:pt x="841" y="700"/>
                  </a:lnTo>
                  <a:lnTo>
                    <a:pt x="812" y="691"/>
                  </a:lnTo>
                  <a:lnTo>
                    <a:pt x="783" y="684"/>
                  </a:lnTo>
                  <a:lnTo>
                    <a:pt x="756" y="680"/>
                  </a:lnTo>
                  <a:lnTo>
                    <a:pt x="730" y="680"/>
                  </a:lnTo>
                  <a:lnTo>
                    <a:pt x="709" y="686"/>
                  </a:lnTo>
                  <a:lnTo>
                    <a:pt x="689" y="700"/>
                  </a:lnTo>
                  <a:lnTo>
                    <a:pt x="669" y="727"/>
                  </a:lnTo>
                  <a:lnTo>
                    <a:pt x="653" y="758"/>
                  </a:lnTo>
                  <a:lnTo>
                    <a:pt x="642" y="794"/>
                  </a:lnTo>
                  <a:lnTo>
                    <a:pt x="636" y="832"/>
                  </a:lnTo>
                  <a:lnTo>
                    <a:pt x="636" y="870"/>
                  </a:lnTo>
                  <a:lnTo>
                    <a:pt x="642" y="908"/>
                  </a:lnTo>
                  <a:lnTo>
                    <a:pt x="653" y="944"/>
                  </a:lnTo>
                  <a:lnTo>
                    <a:pt x="669" y="975"/>
                  </a:lnTo>
                  <a:lnTo>
                    <a:pt x="689" y="1002"/>
                  </a:lnTo>
                  <a:lnTo>
                    <a:pt x="709" y="1015"/>
                  </a:lnTo>
                  <a:lnTo>
                    <a:pt x="730" y="1022"/>
                  </a:lnTo>
                  <a:lnTo>
                    <a:pt x="756" y="1022"/>
                  </a:lnTo>
                  <a:lnTo>
                    <a:pt x="783" y="1019"/>
                  </a:lnTo>
                  <a:lnTo>
                    <a:pt x="812" y="1011"/>
                  </a:lnTo>
                  <a:lnTo>
                    <a:pt x="841" y="1002"/>
                  </a:lnTo>
                  <a:lnTo>
                    <a:pt x="870" y="993"/>
                  </a:lnTo>
                  <a:lnTo>
                    <a:pt x="897" y="986"/>
                  </a:lnTo>
                  <a:lnTo>
                    <a:pt x="924" y="982"/>
                  </a:lnTo>
                  <a:lnTo>
                    <a:pt x="949" y="982"/>
                  </a:lnTo>
                  <a:lnTo>
                    <a:pt x="971" y="988"/>
                  </a:lnTo>
                  <a:lnTo>
                    <a:pt x="991" y="1002"/>
                  </a:lnTo>
                  <a:lnTo>
                    <a:pt x="1009" y="1026"/>
                  </a:lnTo>
                  <a:lnTo>
                    <a:pt x="1020" y="1057"/>
                  </a:lnTo>
                  <a:lnTo>
                    <a:pt x="1025" y="1091"/>
                  </a:lnTo>
                  <a:lnTo>
                    <a:pt x="1027" y="1127"/>
                  </a:lnTo>
                  <a:lnTo>
                    <a:pt x="1025" y="1167"/>
                  </a:lnTo>
                  <a:lnTo>
                    <a:pt x="1021" y="1205"/>
                  </a:lnTo>
                  <a:lnTo>
                    <a:pt x="1016" y="1243"/>
                  </a:lnTo>
                  <a:lnTo>
                    <a:pt x="1009" y="1275"/>
                  </a:lnTo>
                  <a:lnTo>
                    <a:pt x="1001" y="1304"/>
                  </a:lnTo>
                  <a:lnTo>
                    <a:pt x="996" y="1328"/>
                  </a:lnTo>
                  <a:lnTo>
                    <a:pt x="992" y="1342"/>
                  </a:lnTo>
                  <a:lnTo>
                    <a:pt x="991" y="1348"/>
                  </a:lnTo>
                  <a:lnTo>
                    <a:pt x="985" y="1344"/>
                  </a:lnTo>
                  <a:lnTo>
                    <a:pt x="971" y="1342"/>
                  </a:lnTo>
                  <a:lnTo>
                    <a:pt x="949" y="1335"/>
                  </a:lnTo>
                  <a:lnTo>
                    <a:pt x="920" y="1330"/>
                  </a:lnTo>
                  <a:lnTo>
                    <a:pt x="886" y="1322"/>
                  </a:lnTo>
                  <a:lnTo>
                    <a:pt x="850" y="1317"/>
                  </a:lnTo>
                  <a:lnTo>
                    <a:pt x="810" y="1313"/>
                  </a:lnTo>
                  <a:lnTo>
                    <a:pt x="772" y="1312"/>
                  </a:lnTo>
                  <a:lnTo>
                    <a:pt x="734" y="1313"/>
                  </a:lnTo>
                  <a:lnTo>
                    <a:pt x="700" y="1319"/>
                  </a:lnTo>
                  <a:lnTo>
                    <a:pt x="671" y="1330"/>
                  </a:lnTo>
                  <a:lnTo>
                    <a:pt x="645" y="1348"/>
                  </a:lnTo>
                  <a:lnTo>
                    <a:pt x="633" y="1368"/>
                  </a:lnTo>
                  <a:lnTo>
                    <a:pt x="626" y="1389"/>
                  </a:lnTo>
                  <a:lnTo>
                    <a:pt x="626" y="1415"/>
                  </a:lnTo>
                  <a:lnTo>
                    <a:pt x="631" y="1442"/>
                  </a:lnTo>
                  <a:lnTo>
                    <a:pt x="638" y="1469"/>
                  </a:lnTo>
                  <a:lnTo>
                    <a:pt x="645" y="1498"/>
                  </a:lnTo>
                  <a:lnTo>
                    <a:pt x="654" y="1527"/>
                  </a:lnTo>
                  <a:lnTo>
                    <a:pt x="662" y="1556"/>
                  </a:lnTo>
                  <a:lnTo>
                    <a:pt x="665" y="1583"/>
                  </a:lnTo>
                  <a:lnTo>
                    <a:pt x="665" y="1607"/>
                  </a:lnTo>
                  <a:lnTo>
                    <a:pt x="660" y="1630"/>
                  </a:lnTo>
                  <a:lnTo>
                    <a:pt x="645" y="1650"/>
                  </a:lnTo>
                  <a:lnTo>
                    <a:pt x="620" y="1670"/>
                  </a:lnTo>
                  <a:lnTo>
                    <a:pt x="588" y="1686"/>
                  </a:lnTo>
                  <a:lnTo>
                    <a:pt x="551" y="1697"/>
                  </a:lnTo>
                  <a:lnTo>
                    <a:pt x="513" y="1702"/>
                  </a:lnTo>
                  <a:lnTo>
                    <a:pt x="476" y="1702"/>
                  </a:lnTo>
                  <a:lnTo>
                    <a:pt x="438" y="1697"/>
                  </a:lnTo>
                  <a:lnTo>
                    <a:pt x="403" y="1686"/>
                  </a:lnTo>
                  <a:lnTo>
                    <a:pt x="371" y="1670"/>
                  </a:lnTo>
                  <a:lnTo>
                    <a:pt x="344" y="1650"/>
                  </a:lnTo>
                  <a:lnTo>
                    <a:pt x="331" y="1630"/>
                  </a:lnTo>
                  <a:lnTo>
                    <a:pt x="324" y="1607"/>
                  </a:lnTo>
                  <a:lnTo>
                    <a:pt x="324" y="1583"/>
                  </a:lnTo>
                  <a:lnTo>
                    <a:pt x="329" y="1556"/>
                  </a:lnTo>
                  <a:lnTo>
                    <a:pt x="336" y="1527"/>
                  </a:lnTo>
                  <a:lnTo>
                    <a:pt x="344" y="1498"/>
                  </a:lnTo>
                  <a:lnTo>
                    <a:pt x="353" y="1469"/>
                  </a:lnTo>
                  <a:lnTo>
                    <a:pt x="360" y="1442"/>
                  </a:lnTo>
                  <a:lnTo>
                    <a:pt x="363" y="1415"/>
                  </a:lnTo>
                  <a:lnTo>
                    <a:pt x="363" y="1389"/>
                  </a:lnTo>
                  <a:lnTo>
                    <a:pt x="358" y="1368"/>
                  </a:lnTo>
                  <a:lnTo>
                    <a:pt x="344" y="1348"/>
                  </a:lnTo>
                  <a:lnTo>
                    <a:pt x="320" y="1330"/>
                  </a:lnTo>
                  <a:lnTo>
                    <a:pt x="291" y="1319"/>
                  </a:lnTo>
                  <a:lnTo>
                    <a:pt x="257" y="1313"/>
                  </a:lnTo>
                  <a:lnTo>
                    <a:pt x="219" y="1312"/>
                  </a:lnTo>
                  <a:lnTo>
                    <a:pt x="179" y="1313"/>
                  </a:lnTo>
                  <a:lnTo>
                    <a:pt x="141" y="1317"/>
                  </a:lnTo>
                  <a:lnTo>
                    <a:pt x="105" y="1322"/>
                  </a:lnTo>
                  <a:lnTo>
                    <a:pt x="71" y="1330"/>
                  </a:lnTo>
                  <a:lnTo>
                    <a:pt x="42" y="1335"/>
                  </a:lnTo>
                  <a:lnTo>
                    <a:pt x="20" y="1342"/>
                  </a:lnTo>
                  <a:lnTo>
                    <a:pt x="4" y="1344"/>
                  </a:lnTo>
                  <a:lnTo>
                    <a:pt x="0" y="1348"/>
                  </a:lnTo>
                  <a:lnTo>
                    <a:pt x="0" y="355"/>
                  </a:lnTo>
                  <a:lnTo>
                    <a:pt x="4" y="356"/>
                  </a:lnTo>
                  <a:lnTo>
                    <a:pt x="20" y="360"/>
                  </a:lnTo>
                  <a:lnTo>
                    <a:pt x="42" y="367"/>
                  </a:lnTo>
                  <a:lnTo>
                    <a:pt x="71" y="373"/>
                  </a:lnTo>
                  <a:lnTo>
                    <a:pt x="105" y="380"/>
                  </a:lnTo>
                  <a:lnTo>
                    <a:pt x="141" y="385"/>
                  </a:lnTo>
                  <a:lnTo>
                    <a:pt x="179" y="389"/>
                  </a:lnTo>
                  <a:lnTo>
                    <a:pt x="219" y="391"/>
                  </a:lnTo>
                  <a:lnTo>
                    <a:pt x="257" y="389"/>
                  </a:lnTo>
                  <a:lnTo>
                    <a:pt x="291" y="383"/>
                  </a:lnTo>
                  <a:lnTo>
                    <a:pt x="320" y="373"/>
                  </a:lnTo>
                  <a:lnTo>
                    <a:pt x="344" y="355"/>
                  </a:lnTo>
                  <a:lnTo>
                    <a:pt x="358" y="335"/>
                  </a:lnTo>
                  <a:lnTo>
                    <a:pt x="363" y="313"/>
                  </a:lnTo>
                  <a:lnTo>
                    <a:pt x="363" y="288"/>
                  </a:lnTo>
                  <a:lnTo>
                    <a:pt x="360" y="260"/>
                  </a:lnTo>
                  <a:lnTo>
                    <a:pt x="353" y="233"/>
                  </a:lnTo>
                  <a:lnTo>
                    <a:pt x="344" y="204"/>
                  </a:lnTo>
                  <a:lnTo>
                    <a:pt x="336" y="175"/>
                  </a:lnTo>
                  <a:lnTo>
                    <a:pt x="329" y="146"/>
                  </a:lnTo>
                  <a:lnTo>
                    <a:pt x="324" y="119"/>
                  </a:lnTo>
                  <a:lnTo>
                    <a:pt x="324" y="96"/>
                  </a:lnTo>
                  <a:lnTo>
                    <a:pt x="331" y="72"/>
                  </a:lnTo>
                  <a:lnTo>
                    <a:pt x="344" y="52"/>
                  </a:lnTo>
                  <a:lnTo>
                    <a:pt x="371" y="32"/>
                  </a:lnTo>
                  <a:lnTo>
                    <a:pt x="403" y="16"/>
                  </a:lnTo>
                  <a:lnTo>
                    <a:pt x="438" y="5"/>
                  </a:lnTo>
                  <a:lnTo>
                    <a:pt x="476" y="0"/>
                  </a:lnTo>
                  <a:close/>
                </a:path>
              </a:pathLst>
            </a:custGeom>
            <a:grp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6">
              <a:extLst>
                <a:ext uri="{FF2B5EF4-FFF2-40B4-BE49-F238E27FC236}">
                  <a16:creationId xmlns:a16="http://schemas.microsoft.com/office/drawing/2014/main" id="{321E3725-B7D0-4028-B487-3D6A95130053}"/>
                </a:ext>
              </a:extLst>
            </p:cNvPr>
            <p:cNvSpPr>
              <a:spLocks/>
            </p:cNvSpPr>
            <p:nvPr/>
          </p:nvSpPr>
          <p:spPr bwMode="gray">
            <a:xfrm>
              <a:off x="3793791" y="3094708"/>
              <a:ext cx="825542" cy="937496"/>
            </a:xfrm>
            <a:custGeom>
              <a:avLst/>
              <a:gdLst>
                <a:gd name="T0" fmla="*/ 3218 w 5324"/>
                <a:gd name="T1" fmla="*/ 115 h 6046"/>
                <a:gd name="T2" fmla="*/ 3482 w 5324"/>
                <a:gd name="T3" fmla="*/ 343 h 6046"/>
                <a:gd name="T4" fmla="*/ 3493 w 5324"/>
                <a:gd name="T5" fmla="*/ 665 h 6046"/>
                <a:gd name="T6" fmla="*/ 3380 w 5324"/>
                <a:gd name="T7" fmla="*/ 1039 h 6046"/>
                <a:gd name="T8" fmla="*/ 3315 w 5324"/>
                <a:gd name="T9" fmla="*/ 1415 h 6046"/>
                <a:gd name="T10" fmla="*/ 3510 w 5324"/>
                <a:gd name="T11" fmla="*/ 1653 h 6046"/>
                <a:gd name="T12" fmla="*/ 3886 w 5324"/>
                <a:gd name="T13" fmla="*/ 1756 h 6046"/>
                <a:gd name="T14" fmla="*/ 4337 w 5324"/>
                <a:gd name="T15" fmla="*/ 1746 h 6046"/>
                <a:gd name="T16" fmla="*/ 4790 w 5324"/>
                <a:gd name="T17" fmla="*/ 1671 h 6046"/>
                <a:gd name="T18" fmla="*/ 5093 w 5324"/>
                <a:gd name="T19" fmla="*/ 1602 h 6046"/>
                <a:gd name="T20" fmla="*/ 5154 w 5324"/>
                <a:gd name="T21" fmla="*/ 1633 h 6046"/>
                <a:gd name="T22" fmla="*/ 5233 w 5324"/>
                <a:gd name="T23" fmla="*/ 1928 h 6046"/>
                <a:gd name="T24" fmla="*/ 5310 w 5324"/>
                <a:gd name="T25" fmla="*/ 2371 h 6046"/>
                <a:gd name="T26" fmla="*/ 5315 w 5324"/>
                <a:gd name="T27" fmla="*/ 2742 h 6046"/>
                <a:gd name="T28" fmla="*/ 5178 w 5324"/>
                <a:gd name="T29" fmla="*/ 3108 h 6046"/>
                <a:gd name="T30" fmla="*/ 4946 w 5324"/>
                <a:gd name="T31" fmla="*/ 3227 h 6046"/>
                <a:gd name="T32" fmla="*/ 4691 w 5324"/>
                <a:gd name="T33" fmla="*/ 3214 h 6046"/>
                <a:gd name="T34" fmla="*/ 4455 w 5324"/>
                <a:gd name="T35" fmla="*/ 3159 h 6046"/>
                <a:gd name="T36" fmla="*/ 4132 w 5324"/>
                <a:gd name="T37" fmla="*/ 3073 h 6046"/>
                <a:gd name="T38" fmla="*/ 3783 w 5324"/>
                <a:gd name="T39" fmla="*/ 3070 h 6046"/>
                <a:gd name="T40" fmla="*/ 3501 w 5324"/>
                <a:gd name="T41" fmla="*/ 3286 h 6046"/>
                <a:gd name="T42" fmla="*/ 3365 w 5324"/>
                <a:gd name="T43" fmla="*/ 3894 h 6046"/>
                <a:gd name="T44" fmla="*/ 3537 w 5324"/>
                <a:gd name="T45" fmla="*/ 4384 h 6046"/>
                <a:gd name="T46" fmla="*/ 3869 w 5324"/>
                <a:gd name="T47" fmla="*/ 4583 h 6046"/>
                <a:gd name="T48" fmla="*/ 4198 w 5324"/>
                <a:gd name="T49" fmla="*/ 4543 h 6046"/>
                <a:gd name="T50" fmla="*/ 4488 w 5324"/>
                <a:gd name="T51" fmla="*/ 4457 h 6046"/>
                <a:gd name="T52" fmla="*/ 4902 w 5324"/>
                <a:gd name="T53" fmla="*/ 4408 h 6046"/>
                <a:gd name="T54" fmla="*/ 5181 w 5324"/>
                <a:gd name="T55" fmla="*/ 4545 h 6046"/>
                <a:gd name="T56" fmla="*/ 5310 w 5324"/>
                <a:gd name="T57" fmla="*/ 4957 h 6046"/>
                <a:gd name="T58" fmla="*/ 5289 w 5324"/>
                <a:gd name="T59" fmla="*/ 5443 h 6046"/>
                <a:gd name="T60" fmla="*/ 5200 w 5324"/>
                <a:gd name="T61" fmla="*/ 5844 h 6046"/>
                <a:gd name="T62" fmla="*/ 5135 w 5324"/>
                <a:gd name="T63" fmla="*/ 6041 h 6046"/>
                <a:gd name="T64" fmla="*/ 145 w 5324"/>
                <a:gd name="T65" fmla="*/ 5969 h 6046"/>
                <a:gd name="T66" fmla="*/ 61 w 5324"/>
                <a:gd name="T67" fmla="*/ 5626 h 6046"/>
                <a:gd name="T68" fmla="*/ 4 w 5324"/>
                <a:gd name="T69" fmla="*/ 5130 h 6046"/>
                <a:gd name="T70" fmla="*/ 64 w 5324"/>
                <a:gd name="T71" fmla="*/ 4648 h 6046"/>
                <a:gd name="T72" fmla="*/ 283 w 5324"/>
                <a:gd name="T73" fmla="*/ 4435 h 6046"/>
                <a:gd name="T74" fmla="*/ 609 w 5324"/>
                <a:gd name="T75" fmla="*/ 4419 h 6046"/>
                <a:gd name="T76" fmla="*/ 978 w 5324"/>
                <a:gd name="T77" fmla="*/ 4501 h 6046"/>
                <a:gd name="T78" fmla="*/ 1360 w 5324"/>
                <a:gd name="T79" fmla="*/ 4591 h 6046"/>
                <a:gd name="T80" fmla="*/ 1715 w 5324"/>
                <a:gd name="T81" fmla="*/ 4461 h 6046"/>
                <a:gd name="T82" fmla="*/ 1915 w 5324"/>
                <a:gd name="T83" fmla="*/ 4122 h 6046"/>
                <a:gd name="T84" fmla="*/ 1945 w 5324"/>
                <a:gd name="T85" fmla="*/ 3691 h 6046"/>
                <a:gd name="T86" fmla="*/ 1780 w 5324"/>
                <a:gd name="T87" fmla="*/ 3249 h 6046"/>
                <a:gd name="T88" fmla="*/ 1510 w 5324"/>
                <a:gd name="T89" fmla="*/ 3070 h 6046"/>
                <a:gd name="T90" fmla="*/ 1180 w 5324"/>
                <a:gd name="T91" fmla="*/ 3079 h 6046"/>
                <a:gd name="T92" fmla="*/ 800 w 5324"/>
                <a:gd name="T93" fmla="*/ 3181 h 6046"/>
                <a:gd name="T94" fmla="*/ 361 w 5324"/>
                <a:gd name="T95" fmla="*/ 3222 h 6046"/>
                <a:gd name="T96" fmla="*/ 86 w 5324"/>
                <a:gd name="T97" fmla="*/ 3011 h 6046"/>
                <a:gd name="T98" fmla="*/ 0 w 5324"/>
                <a:gd name="T99" fmla="*/ 2545 h 6046"/>
                <a:gd name="T100" fmla="*/ 73 w 5324"/>
                <a:gd name="T101" fmla="*/ 1965 h 6046"/>
                <a:gd name="T102" fmla="*/ 321 w 5324"/>
                <a:gd name="T103" fmla="*/ 1636 h 6046"/>
                <a:gd name="T104" fmla="*/ 917 w 5324"/>
                <a:gd name="T105" fmla="*/ 1735 h 6046"/>
                <a:gd name="T106" fmla="*/ 1530 w 5324"/>
                <a:gd name="T107" fmla="*/ 1739 h 6046"/>
                <a:gd name="T108" fmla="*/ 1897 w 5324"/>
                <a:gd name="T109" fmla="*/ 1600 h 6046"/>
                <a:gd name="T110" fmla="*/ 2000 w 5324"/>
                <a:gd name="T111" fmla="*/ 1374 h 6046"/>
                <a:gd name="T112" fmla="*/ 1976 w 5324"/>
                <a:gd name="T113" fmla="*/ 1143 h 6046"/>
                <a:gd name="T114" fmla="*/ 1910 w 5324"/>
                <a:gd name="T115" fmla="*/ 942 h 6046"/>
                <a:gd name="T116" fmla="*/ 1811 w 5324"/>
                <a:gd name="T117" fmla="*/ 652 h 6046"/>
                <a:gd name="T118" fmla="*/ 1818 w 5324"/>
                <a:gd name="T119" fmla="*/ 352 h 6046"/>
                <a:gd name="T120" fmla="*/ 2161 w 5324"/>
                <a:gd name="T121" fmla="*/ 88 h 6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4" h="6046">
                  <a:moveTo>
                    <a:pt x="2602" y="0"/>
                  </a:moveTo>
                  <a:lnTo>
                    <a:pt x="2719" y="2"/>
                  </a:lnTo>
                  <a:lnTo>
                    <a:pt x="2840" y="14"/>
                  </a:lnTo>
                  <a:lnTo>
                    <a:pt x="2963" y="36"/>
                  </a:lnTo>
                  <a:lnTo>
                    <a:pt x="3090" y="71"/>
                  </a:lnTo>
                  <a:lnTo>
                    <a:pt x="3218" y="115"/>
                  </a:lnTo>
                  <a:lnTo>
                    <a:pt x="3286" y="145"/>
                  </a:lnTo>
                  <a:lnTo>
                    <a:pt x="3343" y="178"/>
                  </a:lnTo>
                  <a:lnTo>
                    <a:pt x="3391" y="214"/>
                  </a:lnTo>
                  <a:lnTo>
                    <a:pt x="3429" y="253"/>
                  </a:lnTo>
                  <a:lnTo>
                    <a:pt x="3460" y="297"/>
                  </a:lnTo>
                  <a:lnTo>
                    <a:pt x="3482" y="343"/>
                  </a:lnTo>
                  <a:lnTo>
                    <a:pt x="3499" y="390"/>
                  </a:lnTo>
                  <a:lnTo>
                    <a:pt x="3508" y="442"/>
                  </a:lnTo>
                  <a:lnTo>
                    <a:pt x="3512" y="495"/>
                  </a:lnTo>
                  <a:lnTo>
                    <a:pt x="3510" y="550"/>
                  </a:lnTo>
                  <a:lnTo>
                    <a:pt x="3504" y="606"/>
                  </a:lnTo>
                  <a:lnTo>
                    <a:pt x="3493" y="665"/>
                  </a:lnTo>
                  <a:lnTo>
                    <a:pt x="3480" y="726"/>
                  </a:lnTo>
                  <a:lnTo>
                    <a:pt x="3464" y="786"/>
                  </a:lnTo>
                  <a:lnTo>
                    <a:pt x="3444" y="848"/>
                  </a:lnTo>
                  <a:lnTo>
                    <a:pt x="3424" y="913"/>
                  </a:lnTo>
                  <a:lnTo>
                    <a:pt x="3402" y="975"/>
                  </a:lnTo>
                  <a:lnTo>
                    <a:pt x="3380" y="1039"/>
                  </a:lnTo>
                  <a:lnTo>
                    <a:pt x="3358" y="1103"/>
                  </a:lnTo>
                  <a:lnTo>
                    <a:pt x="3336" y="1167"/>
                  </a:lnTo>
                  <a:lnTo>
                    <a:pt x="3317" y="1237"/>
                  </a:lnTo>
                  <a:lnTo>
                    <a:pt x="3308" y="1301"/>
                  </a:lnTo>
                  <a:lnTo>
                    <a:pt x="3308" y="1360"/>
                  </a:lnTo>
                  <a:lnTo>
                    <a:pt x="3315" y="1415"/>
                  </a:lnTo>
                  <a:lnTo>
                    <a:pt x="3332" y="1464"/>
                  </a:lnTo>
                  <a:lnTo>
                    <a:pt x="3354" y="1512"/>
                  </a:lnTo>
                  <a:lnTo>
                    <a:pt x="3383" y="1552"/>
                  </a:lnTo>
                  <a:lnTo>
                    <a:pt x="3420" y="1591"/>
                  </a:lnTo>
                  <a:lnTo>
                    <a:pt x="3462" y="1624"/>
                  </a:lnTo>
                  <a:lnTo>
                    <a:pt x="3510" y="1653"/>
                  </a:lnTo>
                  <a:lnTo>
                    <a:pt x="3563" y="1680"/>
                  </a:lnTo>
                  <a:lnTo>
                    <a:pt x="3620" y="1702"/>
                  </a:lnTo>
                  <a:lnTo>
                    <a:pt x="3682" y="1721"/>
                  </a:lnTo>
                  <a:lnTo>
                    <a:pt x="3746" y="1735"/>
                  </a:lnTo>
                  <a:lnTo>
                    <a:pt x="3814" y="1748"/>
                  </a:lnTo>
                  <a:lnTo>
                    <a:pt x="3886" y="1756"/>
                  </a:lnTo>
                  <a:lnTo>
                    <a:pt x="3957" y="1761"/>
                  </a:lnTo>
                  <a:lnTo>
                    <a:pt x="4033" y="1765"/>
                  </a:lnTo>
                  <a:lnTo>
                    <a:pt x="4106" y="1765"/>
                  </a:lnTo>
                  <a:lnTo>
                    <a:pt x="4181" y="1761"/>
                  </a:lnTo>
                  <a:lnTo>
                    <a:pt x="4258" y="1754"/>
                  </a:lnTo>
                  <a:lnTo>
                    <a:pt x="4337" y="1746"/>
                  </a:lnTo>
                  <a:lnTo>
                    <a:pt x="4416" y="1737"/>
                  </a:lnTo>
                  <a:lnTo>
                    <a:pt x="4495" y="1726"/>
                  </a:lnTo>
                  <a:lnTo>
                    <a:pt x="4572" y="1713"/>
                  </a:lnTo>
                  <a:lnTo>
                    <a:pt x="4647" y="1701"/>
                  </a:lnTo>
                  <a:lnTo>
                    <a:pt x="4721" y="1686"/>
                  </a:lnTo>
                  <a:lnTo>
                    <a:pt x="4790" y="1671"/>
                  </a:lnTo>
                  <a:lnTo>
                    <a:pt x="4855" y="1658"/>
                  </a:lnTo>
                  <a:lnTo>
                    <a:pt x="4915" y="1644"/>
                  </a:lnTo>
                  <a:lnTo>
                    <a:pt x="4970" y="1631"/>
                  </a:lnTo>
                  <a:lnTo>
                    <a:pt x="5020" y="1620"/>
                  </a:lnTo>
                  <a:lnTo>
                    <a:pt x="5060" y="1609"/>
                  </a:lnTo>
                  <a:lnTo>
                    <a:pt x="5093" y="1602"/>
                  </a:lnTo>
                  <a:lnTo>
                    <a:pt x="5119" y="1594"/>
                  </a:lnTo>
                  <a:lnTo>
                    <a:pt x="5134" y="1591"/>
                  </a:lnTo>
                  <a:lnTo>
                    <a:pt x="5139" y="1589"/>
                  </a:lnTo>
                  <a:lnTo>
                    <a:pt x="5141" y="1594"/>
                  </a:lnTo>
                  <a:lnTo>
                    <a:pt x="5146" y="1609"/>
                  </a:lnTo>
                  <a:lnTo>
                    <a:pt x="5154" y="1633"/>
                  </a:lnTo>
                  <a:lnTo>
                    <a:pt x="5163" y="1666"/>
                  </a:lnTo>
                  <a:lnTo>
                    <a:pt x="5174" y="1706"/>
                  </a:lnTo>
                  <a:lnTo>
                    <a:pt x="5187" y="1752"/>
                  </a:lnTo>
                  <a:lnTo>
                    <a:pt x="5201" y="1807"/>
                  </a:lnTo>
                  <a:lnTo>
                    <a:pt x="5216" y="1866"/>
                  </a:lnTo>
                  <a:lnTo>
                    <a:pt x="5233" y="1928"/>
                  </a:lnTo>
                  <a:lnTo>
                    <a:pt x="5247" y="1996"/>
                  </a:lnTo>
                  <a:lnTo>
                    <a:pt x="5262" y="2067"/>
                  </a:lnTo>
                  <a:lnTo>
                    <a:pt x="5277" y="2140"/>
                  </a:lnTo>
                  <a:lnTo>
                    <a:pt x="5289" y="2217"/>
                  </a:lnTo>
                  <a:lnTo>
                    <a:pt x="5300" y="2294"/>
                  </a:lnTo>
                  <a:lnTo>
                    <a:pt x="5310" y="2371"/>
                  </a:lnTo>
                  <a:lnTo>
                    <a:pt x="5317" y="2448"/>
                  </a:lnTo>
                  <a:lnTo>
                    <a:pt x="5322" y="2525"/>
                  </a:lnTo>
                  <a:lnTo>
                    <a:pt x="5324" y="2599"/>
                  </a:lnTo>
                  <a:lnTo>
                    <a:pt x="5324" y="2600"/>
                  </a:lnTo>
                  <a:lnTo>
                    <a:pt x="5322" y="2672"/>
                  </a:lnTo>
                  <a:lnTo>
                    <a:pt x="5315" y="2742"/>
                  </a:lnTo>
                  <a:lnTo>
                    <a:pt x="5302" y="2824"/>
                  </a:lnTo>
                  <a:lnTo>
                    <a:pt x="5284" y="2897"/>
                  </a:lnTo>
                  <a:lnTo>
                    <a:pt x="5262" y="2962"/>
                  </a:lnTo>
                  <a:lnTo>
                    <a:pt x="5236" y="3018"/>
                  </a:lnTo>
                  <a:lnTo>
                    <a:pt x="5209" y="3066"/>
                  </a:lnTo>
                  <a:lnTo>
                    <a:pt x="5178" y="3108"/>
                  </a:lnTo>
                  <a:lnTo>
                    <a:pt x="5143" y="3141"/>
                  </a:lnTo>
                  <a:lnTo>
                    <a:pt x="5106" y="3169"/>
                  </a:lnTo>
                  <a:lnTo>
                    <a:pt x="5069" y="3191"/>
                  </a:lnTo>
                  <a:lnTo>
                    <a:pt x="5029" y="3207"/>
                  </a:lnTo>
                  <a:lnTo>
                    <a:pt x="4989" y="3220"/>
                  </a:lnTo>
                  <a:lnTo>
                    <a:pt x="4946" y="3227"/>
                  </a:lnTo>
                  <a:lnTo>
                    <a:pt x="4902" y="3231"/>
                  </a:lnTo>
                  <a:lnTo>
                    <a:pt x="4860" y="3233"/>
                  </a:lnTo>
                  <a:lnTo>
                    <a:pt x="4818" y="3231"/>
                  </a:lnTo>
                  <a:lnTo>
                    <a:pt x="4774" y="3225"/>
                  </a:lnTo>
                  <a:lnTo>
                    <a:pt x="4732" y="3220"/>
                  </a:lnTo>
                  <a:lnTo>
                    <a:pt x="4691" y="3214"/>
                  </a:lnTo>
                  <a:lnTo>
                    <a:pt x="4651" y="3207"/>
                  </a:lnTo>
                  <a:lnTo>
                    <a:pt x="4614" y="3198"/>
                  </a:lnTo>
                  <a:lnTo>
                    <a:pt x="4578" y="3192"/>
                  </a:lnTo>
                  <a:lnTo>
                    <a:pt x="4541" y="3183"/>
                  </a:lnTo>
                  <a:lnTo>
                    <a:pt x="4499" y="3172"/>
                  </a:lnTo>
                  <a:lnTo>
                    <a:pt x="4455" y="3159"/>
                  </a:lnTo>
                  <a:lnTo>
                    <a:pt x="4405" y="3145"/>
                  </a:lnTo>
                  <a:lnTo>
                    <a:pt x="4354" y="3130"/>
                  </a:lnTo>
                  <a:lnTo>
                    <a:pt x="4301" y="3114"/>
                  </a:lnTo>
                  <a:lnTo>
                    <a:pt x="4246" y="3099"/>
                  </a:lnTo>
                  <a:lnTo>
                    <a:pt x="4189" y="3084"/>
                  </a:lnTo>
                  <a:lnTo>
                    <a:pt x="4132" y="3073"/>
                  </a:lnTo>
                  <a:lnTo>
                    <a:pt x="4073" y="3062"/>
                  </a:lnTo>
                  <a:lnTo>
                    <a:pt x="4014" y="3055"/>
                  </a:lnTo>
                  <a:lnTo>
                    <a:pt x="3956" y="3051"/>
                  </a:lnTo>
                  <a:lnTo>
                    <a:pt x="3897" y="3053"/>
                  </a:lnTo>
                  <a:lnTo>
                    <a:pt x="3840" y="3059"/>
                  </a:lnTo>
                  <a:lnTo>
                    <a:pt x="3783" y="3070"/>
                  </a:lnTo>
                  <a:lnTo>
                    <a:pt x="3730" y="3086"/>
                  </a:lnTo>
                  <a:lnTo>
                    <a:pt x="3677" y="3110"/>
                  </a:lnTo>
                  <a:lnTo>
                    <a:pt x="3627" y="3141"/>
                  </a:lnTo>
                  <a:lnTo>
                    <a:pt x="3581" y="3180"/>
                  </a:lnTo>
                  <a:lnTo>
                    <a:pt x="3539" y="3229"/>
                  </a:lnTo>
                  <a:lnTo>
                    <a:pt x="3501" y="3286"/>
                  </a:lnTo>
                  <a:lnTo>
                    <a:pt x="3449" y="3389"/>
                  </a:lnTo>
                  <a:lnTo>
                    <a:pt x="3411" y="3491"/>
                  </a:lnTo>
                  <a:lnTo>
                    <a:pt x="3385" y="3594"/>
                  </a:lnTo>
                  <a:lnTo>
                    <a:pt x="3369" y="3696"/>
                  </a:lnTo>
                  <a:lnTo>
                    <a:pt x="3361" y="3797"/>
                  </a:lnTo>
                  <a:lnTo>
                    <a:pt x="3365" y="3894"/>
                  </a:lnTo>
                  <a:lnTo>
                    <a:pt x="3376" y="3990"/>
                  </a:lnTo>
                  <a:lnTo>
                    <a:pt x="3394" y="4079"/>
                  </a:lnTo>
                  <a:lnTo>
                    <a:pt x="3422" y="4166"/>
                  </a:lnTo>
                  <a:lnTo>
                    <a:pt x="3455" y="4244"/>
                  </a:lnTo>
                  <a:lnTo>
                    <a:pt x="3493" y="4318"/>
                  </a:lnTo>
                  <a:lnTo>
                    <a:pt x="3537" y="4384"/>
                  </a:lnTo>
                  <a:lnTo>
                    <a:pt x="3585" y="4442"/>
                  </a:lnTo>
                  <a:lnTo>
                    <a:pt x="3636" y="4490"/>
                  </a:lnTo>
                  <a:lnTo>
                    <a:pt x="3691" y="4530"/>
                  </a:lnTo>
                  <a:lnTo>
                    <a:pt x="3750" y="4560"/>
                  </a:lnTo>
                  <a:lnTo>
                    <a:pt x="3809" y="4578"/>
                  </a:lnTo>
                  <a:lnTo>
                    <a:pt x="3869" y="4583"/>
                  </a:lnTo>
                  <a:lnTo>
                    <a:pt x="3941" y="4582"/>
                  </a:lnTo>
                  <a:lnTo>
                    <a:pt x="4005" y="4578"/>
                  </a:lnTo>
                  <a:lnTo>
                    <a:pt x="4060" y="4572"/>
                  </a:lnTo>
                  <a:lnTo>
                    <a:pt x="4110" y="4565"/>
                  </a:lnTo>
                  <a:lnTo>
                    <a:pt x="4156" y="4554"/>
                  </a:lnTo>
                  <a:lnTo>
                    <a:pt x="4198" y="4543"/>
                  </a:lnTo>
                  <a:lnTo>
                    <a:pt x="4240" y="4530"/>
                  </a:lnTo>
                  <a:lnTo>
                    <a:pt x="4280" y="4518"/>
                  </a:lnTo>
                  <a:lnTo>
                    <a:pt x="4326" y="4503"/>
                  </a:lnTo>
                  <a:lnTo>
                    <a:pt x="4374" y="4488"/>
                  </a:lnTo>
                  <a:lnTo>
                    <a:pt x="4427" y="4472"/>
                  </a:lnTo>
                  <a:lnTo>
                    <a:pt x="4488" y="4457"/>
                  </a:lnTo>
                  <a:lnTo>
                    <a:pt x="4556" y="4441"/>
                  </a:lnTo>
                  <a:lnTo>
                    <a:pt x="4636" y="4426"/>
                  </a:lnTo>
                  <a:lnTo>
                    <a:pt x="4708" y="4415"/>
                  </a:lnTo>
                  <a:lnTo>
                    <a:pt x="4778" y="4408"/>
                  </a:lnTo>
                  <a:lnTo>
                    <a:pt x="4842" y="4404"/>
                  </a:lnTo>
                  <a:lnTo>
                    <a:pt x="4902" y="4408"/>
                  </a:lnTo>
                  <a:lnTo>
                    <a:pt x="4959" y="4415"/>
                  </a:lnTo>
                  <a:lnTo>
                    <a:pt x="5012" y="4428"/>
                  </a:lnTo>
                  <a:lnTo>
                    <a:pt x="5060" y="4446"/>
                  </a:lnTo>
                  <a:lnTo>
                    <a:pt x="5104" y="4472"/>
                  </a:lnTo>
                  <a:lnTo>
                    <a:pt x="5145" y="4505"/>
                  </a:lnTo>
                  <a:lnTo>
                    <a:pt x="5181" y="4545"/>
                  </a:lnTo>
                  <a:lnTo>
                    <a:pt x="5212" y="4593"/>
                  </a:lnTo>
                  <a:lnTo>
                    <a:pt x="5240" y="4648"/>
                  </a:lnTo>
                  <a:lnTo>
                    <a:pt x="5264" y="4712"/>
                  </a:lnTo>
                  <a:lnTo>
                    <a:pt x="5284" y="4785"/>
                  </a:lnTo>
                  <a:lnTo>
                    <a:pt x="5299" y="4866"/>
                  </a:lnTo>
                  <a:lnTo>
                    <a:pt x="5310" y="4957"/>
                  </a:lnTo>
                  <a:lnTo>
                    <a:pt x="5315" y="5040"/>
                  </a:lnTo>
                  <a:lnTo>
                    <a:pt x="5315" y="5122"/>
                  </a:lnTo>
                  <a:lnTo>
                    <a:pt x="5313" y="5203"/>
                  </a:lnTo>
                  <a:lnTo>
                    <a:pt x="5308" y="5285"/>
                  </a:lnTo>
                  <a:lnTo>
                    <a:pt x="5299" y="5364"/>
                  </a:lnTo>
                  <a:lnTo>
                    <a:pt x="5289" y="5443"/>
                  </a:lnTo>
                  <a:lnTo>
                    <a:pt x="5277" y="5520"/>
                  </a:lnTo>
                  <a:lnTo>
                    <a:pt x="5262" y="5591"/>
                  </a:lnTo>
                  <a:lnTo>
                    <a:pt x="5247" y="5661"/>
                  </a:lnTo>
                  <a:lnTo>
                    <a:pt x="5231" y="5727"/>
                  </a:lnTo>
                  <a:lnTo>
                    <a:pt x="5216" y="5788"/>
                  </a:lnTo>
                  <a:lnTo>
                    <a:pt x="5200" y="5844"/>
                  </a:lnTo>
                  <a:lnTo>
                    <a:pt x="5185" y="5894"/>
                  </a:lnTo>
                  <a:lnTo>
                    <a:pt x="5170" y="5938"/>
                  </a:lnTo>
                  <a:lnTo>
                    <a:pt x="5159" y="5976"/>
                  </a:lnTo>
                  <a:lnTo>
                    <a:pt x="5148" y="6006"/>
                  </a:lnTo>
                  <a:lnTo>
                    <a:pt x="5141" y="6028"/>
                  </a:lnTo>
                  <a:lnTo>
                    <a:pt x="5135" y="6041"/>
                  </a:lnTo>
                  <a:lnTo>
                    <a:pt x="5134" y="6046"/>
                  </a:lnTo>
                  <a:lnTo>
                    <a:pt x="169" y="6046"/>
                  </a:lnTo>
                  <a:lnTo>
                    <a:pt x="167" y="6041"/>
                  </a:lnTo>
                  <a:lnTo>
                    <a:pt x="161" y="6026"/>
                  </a:lnTo>
                  <a:lnTo>
                    <a:pt x="154" y="6002"/>
                  </a:lnTo>
                  <a:lnTo>
                    <a:pt x="145" y="5969"/>
                  </a:lnTo>
                  <a:lnTo>
                    <a:pt x="132" y="5929"/>
                  </a:lnTo>
                  <a:lnTo>
                    <a:pt x="119" y="5881"/>
                  </a:lnTo>
                  <a:lnTo>
                    <a:pt x="105" y="5826"/>
                  </a:lnTo>
                  <a:lnTo>
                    <a:pt x="90" y="5764"/>
                  </a:lnTo>
                  <a:lnTo>
                    <a:pt x="75" y="5698"/>
                  </a:lnTo>
                  <a:lnTo>
                    <a:pt x="61" y="5626"/>
                  </a:lnTo>
                  <a:lnTo>
                    <a:pt x="48" y="5551"/>
                  </a:lnTo>
                  <a:lnTo>
                    <a:pt x="35" y="5471"/>
                  </a:lnTo>
                  <a:lnTo>
                    <a:pt x="24" y="5388"/>
                  </a:lnTo>
                  <a:lnTo>
                    <a:pt x="15" y="5304"/>
                  </a:lnTo>
                  <a:lnTo>
                    <a:pt x="7" y="5218"/>
                  </a:lnTo>
                  <a:lnTo>
                    <a:pt x="4" y="5130"/>
                  </a:lnTo>
                  <a:lnTo>
                    <a:pt x="4" y="5040"/>
                  </a:lnTo>
                  <a:lnTo>
                    <a:pt x="7" y="4952"/>
                  </a:lnTo>
                  <a:lnTo>
                    <a:pt x="15" y="4864"/>
                  </a:lnTo>
                  <a:lnTo>
                    <a:pt x="28" y="4776"/>
                  </a:lnTo>
                  <a:lnTo>
                    <a:pt x="44" y="4708"/>
                  </a:lnTo>
                  <a:lnTo>
                    <a:pt x="64" y="4648"/>
                  </a:lnTo>
                  <a:lnTo>
                    <a:pt x="90" y="4594"/>
                  </a:lnTo>
                  <a:lnTo>
                    <a:pt x="119" y="4550"/>
                  </a:lnTo>
                  <a:lnTo>
                    <a:pt x="154" y="4512"/>
                  </a:lnTo>
                  <a:lnTo>
                    <a:pt x="194" y="4481"/>
                  </a:lnTo>
                  <a:lnTo>
                    <a:pt x="237" y="4455"/>
                  </a:lnTo>
                  <a:lnTo>
                    <a:pt x="283" y="4435"/>
                  </a:lnTo>
                  <a:lnTo>
                    <a:pt x="330" y="4422"/>
                  </a:lnTo>
                  <a:lnTo>
                    <a:pt x="382" y="4413"/>
                  </a:lnTo>
                  <a:lnTo>
                    <a:pt x="437" y="4408"/>
                  </a:lnTo>
                  <a:lnTo>
                    <a:pt x="492" y="4408"/>
                  </a:lnTo>
                  <a:lnTo>
                    <a:pt x="550" y="4411"/>
                  </a:lnTo>
                  <a:lnTo>
                    <a:pt x="609" y="4419"/>
                  </a:lnTo>
                  <a:lnTo>
                    <a:pt x="670" y="4428"/>
                  </a:lnTo>
                  <a:lnTo>
                    <a:pt x="732" y="4439"/>
                  </a:lnTo>
                  <a:lnTo>
                    <a:pt x="793" y="4452"/>
                  </a:lnTo>
                  <a:lnTo>
                    <a:pt x="855" y="4468"/>
                  </a:lnTo>
                  <a:lnTo>
                    <a:pt x="916" y="4483"/>
                  </a:lnTo>
                  <a:lnTo>
                    <a:pt x="978" y="4501"/>
                  </a:lnTo>
                  <a:lnTo>
                    <a:pt x="1038" y="4518"/>
                  </a:lnTo>
                  <a:lnTo>
                    <a:pt x="1097" y="4534"/>
                  </a:lnTo>
                  <a:lnTo>
                    <a:pt x="1154" y="4550"/>
                  </a:lnTo>
                  <a:lnTo>
                    <a:pt x="1211" y="4567"/>
                  </a:lnTo>
                  <a:lnTo>
                    <a:pt x="1288" y="4583"/>
                  </a:lnTo>
                  <a:lnTo>
                    <a:pt x="1360" y="4591"/>
                  </a:lnTo>
                  <a:lnTo>
                    <a:pt x="1429" y="4587"/>
                  </a:lnTo>
                  <a:lnTo>
                    <a:pt x="1495" y="4578"/>
                  </a:lnTo>
                  <a:lnTo>
                    <a:pt x="1556" y="4560"/>
                  </a:lnTo>
                  <a:lnTo>
                    <a:pt x="1613" y="4532"/>
                  </a:lnTo>
                  <a:lnTo>
                    <a:pt x="1666" y="4499"/>
                  </a:lnTo>
                  <a:lnTo>
                    <a:pt x="1715" y="4461"/>
                  </a:lnTo>
                  <a:lnTo>
                    <a:pt x="1759" y="4415"/>
                  </a:lnTo>
                  <a:lnTo>
                    <a:pt x="1800" y="4365"/>
                  </a:lnTo>
                  <a:lnTo>
                    <a:pt x="1837" y="4310"/>
                  </a:lnTo>
                  <a:lnTo>
                    <a:pt x="1868" y="4250"/>
                  </a:lnTo>
                  <a:lnTo>
                    <a:pt x="1893" y="4188"/>
                  </a:lnTo>
                  <a:lnTo>
                    <a:pt x="1915" y="4122"/>
                  </a:lnTo>
                  <a:lnTo>
                    <a:pt x="1934" y="4054"/>
                  </a:lnTo>
                  <a:lnTo>
                    <a:pt x="1945" y="3982"/>
                  </a:lnTo>
                  <a:lnTo>
                    <a:pt x="1952" y="3911"/>
                  </a:lnTo>
                  <a:lnTo>
                    <a:pt x="1954" y="3838"/>
                  </a:lnTo>
                  <a:lnTo>
                    <a:pt x="1952" y="3764"/>
                  </a:lnTo>
                  <a:lnTo>
                    <a:pt x="1945" y="3691"/>
                  </a:lnTo>
                  <a:lnTo>
                    <a:pt x="1930" y="3619"/>
                  </a:lnTo>
                  <a:lnTo>
                    <a:pt x="1908" y="3526"/>
                  </a:lnTo>
                  <a:lnTo>
                    <a:pt x="1881" y="3444"/>
                  </a:lnTo>
                  <a:lnTo>
                    <a:pt x="1849" y="3370"/>
                  </a:lnTo>
                  <a:lnTo>
                    <a:pt x="1816" y="3306"/>
                  </a:lnTo>
                  <a:lnTo>
                    <a:pt x="1780" y="3249"/>
                  </a:lnTo>
                  <a:lnTo>
                    <a:pt x="1741" y="3202"/>
                  </a:lnTo>
                  <a:lnTo>
                    <a:pt x="1699" y="3161"/>
                  </a:lnTo>
                  <a:lnTo>
                    <a:pt x="1655" y="3130"/>
                  </a:lnTo>
                  <a:lnTo>
                    <a:pt x="1609" y="3103"/>
                  </a:lnTo>
                  <a:lnTo>
                    <a:pt x="1561" y="3084"/>
                  </a:lnTo>
                  <a:lnTo>
                    <a:pt x="1510" y="3070"/>
                  </a:lnTo>
                  <a:lnTo>
                    <a:pt x="1459" y="3060"/>
                  </a:lnTo>
                  <a:lnTo>
                    <a:pt x="1405" y="3057"/>
                  </a:lnTo>
                  <a:lnTo>
                    <a:pt x="1350" y="3057"/>
                  </a:lnTo>
                  <a:lnTo>
                    <a:pt x="1295" y="3060"/>
                  </a:lnTo>
                  <a:lnTo>
                    <a:pt x="1238" y="3068"/>
                  </a:lnTo>
                  <a:lnTo>
                    <a:pt x="1180" y="3079"/>
                  </a:lnTo>
                  <a:lnTo>
                    <a:pt x="1123" y="3092"/>
                  </a:lnTo>
                  <a:lnTo>
                    <a:pt x="1064" y="3106"/>
                  </a:lnTo>
                  <a:lnTo>
                    <a:pt x="1005" y="3123"/>
                  </a:lnTo>
                  <a:lnTo>
                    <a:pt x="947" y="3139"/>
                  </a:lnTo>
                  <a:lnTo>
                    <a:pt x="888" y="3156"/>
                  </a:lnTo>
                  <a:lnTo>
                    <a:pt x="800" y="3181"/>
                  </a:lnTo>
                  <a:lnTo>
                    <a:pt x="714" y="3203"/>
                  </a:lnTo>
                  <a:lnTo>
                    <a:pt x="635" y="3218"/>
                  </a:lnTo>
                  <a:lnTo>
                    <a:pt x="560" y="3229"/>
                  </a:lnTo>
                  <a:lnTo>
                    <a:pt x="488" y="3233"/>
                  </a:lnTo>
                  <a:lnTo>
                    <a:pt x="422" y="3231"/>
                  </a:lnTo>
                  <a:lnTo>
                    <a:pt x="361" y="3222"/>
                  </a:lnTo>
                  <a:lnTo>
                    <a:pt x="305" y="3207"/>
                  </a:lnTo>
                  <a:lnTo>
                    <a:pt x="251" y="3183"/>
                  </a:lnTo>
                  <a:lnTo>
                    <a:pt x="204" y="3154"/>
                  </a:lnTo>
                  <a:lnTo>
                    <a:pt x="160" y="3115"/>
                  </a:lnTo>
                  <a:lnTo>
                    <a:pt x="121" y="3068"/>
                  </a:lnTo>
                  <a:lnTo>
                    <a:pt x="86" y="3011"/>
                  </a:lnTo>
                  <a:lnTo>
                    <a:pt x="57" y="2947"/>
                  </a:lnTo>
                  <a:lnTo>
                    <a:pt x="35" y="2877"/>
                  </a:lnTo>
                  <a:lnTo>
                    <a:pt x="18" y="2802"/>
                  </a:lnTo>
                  <a:lnTo>
                    <a:pt x="7" y="2721"/>
                  </a:lnTo>
                  <a:lnTo>
                    <a:pt x="2" y="2635"/>
                  </a:lnTo>
                  <a:lnTo>
                    <a:pt x="0" y="2545"/>
                  </a:lnTo>
                  <a:lnTo>
                    <a:pt x="4" y="2452"/>
                  </a:lnTo>
                  <a:lnTo>
                    <a:pt x="11" y="2357"/>
                  </a:lnTo>
                  <a:lnTo>
                    <a:pt x="22" y="2260"/>
                  </a:lnTo>
                  <a:lnTo>
                    <a:pt x="37" y="2161"/>
                  </a:lnTo>
                  <a:lnTo>
                    <a:pt x="53" y="2062"/>
                  </a:lnTo>
                  <a:lnTo>
                    <a:pt x="73" y="1965"/>
                  </a:lnTo>
                  <a:lnTo>
                    <a:pt x="95" y="1867"/>
                  </a:lnTo>
                  <a:lnTo>
                    <a:pt x="117" y="1774"/>
                  </a:lnTo>
                  <a:lnTo>
                    <a:pt x="143" y="1682"/>
                  </a:lnTo>
                  <a:lnTo>
                    <a:pt x="169" y="1594"/>
                  </a:lnTo>
                  <a:lnTo>
                    <a:pt x="240" y="1616"/>
                  </a:lnTo>
                  <a:lnTo>
                    <a:pt x="321" y="1636"/>
                  </a:lnTo>
                  <a:lnTo>
                    <a:pt x="409" y="1657"/>
                  </a:lnTo>
                  <a:lnTo>
                    <a:pt x="503" y="1675"/>
                  </a:lnTo>
                  <a:lnTo>
                    <a:pt x="602" y="1693"/>
                  </a:lnTo>
                  <a:lnTo>
                    <a:pt x="705" y="1710"/>
                  </a:lnTo>
                  <a:lnTo>
                    <a:pt x="811" y="1724"/>
                  </a:lnTo>
                  <a:lnTo>
                    <a:pt x="917" y="1735"/>
                  </a:lnTo>
                  <a:lnTo>
                    <a:pt x="1024" y="1745"/>
                  </a:lnTo>
                  <a:lnTo>
                    <a:pt x="1132" y="1752"/>
                  </a:lnTo>
                  <a:lnTo>
                    <a:pt x="1237" y="1754"/>
                  </a:lnTo>
                  <a:lnTo>
                    <a:pt x="1338" y="1754"/>
                  </a:lnTo>
                  <a:lnTo>
                    <a:pt x="1437" y="1748"/>
                  </a:lnTo>
                  <a:lnTo>
                    <a:pt x="1530" y="1739"/>
                  </a:lnTo>
                  <a:lnTo>
                    <a:pt x="1616" y="1724"/>
                  </a:lnTo>
                  <a:lnTo>
                    <a:pt x="1697" y="1706"/>
                  </a:lnTo>
                  <a:lnTo>
                    <a:pt x="1759" y="1684"/>
                  </a:lnTo>
                  <a:lnTo>
                    <a:pt x="1813" y="1660"/>
                  </a:lnTo>
                  <a:lnTo>
                    <a:pt x="1859" y="1631"/>
                  </a:lnTo>
                  <a:lnTo>
                    <a:pt x="1897" y="1600"/>
                  </a:lnTo>
                  <a:lnTo>
                    <a:pt x="1928" y="1567"/>
                  </a:lnTo>
                  <a:lnTo>
                    <a:pt x="1954" y="1530"/>
                  </a:lnTo>
                  <a:lnTo>
                    <a:pt x="1972" y="1494"/>
                  </a:lnTo>
                  <a:lnTo>
                    <a:pt x="1987" y="1455"/>
                  </a:lnTo>
                  <a:lnTo>
                    <a:pt x="1994" y="1415"/>
                  </a:lnTo>
                  <a:lnTo>
                    <a:pt x="2000" y="1374"/>
                  </a:lnTo>
                  <a:lnTo>
                    <a:pt x="2002" y="1334"/>
                  </a:lnTo>
                  <a:lnTo>
                    <a:pt x="2000" y="1294"/>
                  </a:lnTo>
                  <a:lnTo>
                    <a:pt x="1996" y="1255"/>
                  </a:lnTo>
                  <a:lnTo>
                    <a:pt x="1991" y="1217"/>
                  </a:lnTo>
                  <a:lnTo>
                    <a:pt x="1983" y="1180"/>
                  </a:lnTo>
                  <a:lnTo>
                    <a:pt x="1976" y="1143"/>
                  </a:lnTo>
                  <a:lnTo>
                    <a:pt x="1967" y="1110"/>
                  </a:lnTo>
                  <a:lnTo>
                    <a:pt x="1959" y="1079"/>
                  </a:lnTo>
                  <a:lnTo>
                    <a:pt x="1952" y="1052"/>
                  </a:lnTo>
                  <a:lnTo>
                    <a:pt x="1941" y="1019"/>
                  </a:lnTo>
                  <a:lnTo>
                    <a:pt x="1926" y="982"/>
                  </a:lnTo>
                  <a:lnTo>
                    <a:pt x="1910" y="942"/>
                  </a:lnTo>
                  <a:lnTo>
                    <a:pt x="1892" y="898"/>
                  </a:lnTo>
                  <a:lnTo>
                    <a:pt x="1875" y="852"/>
                  </a:lnTo>
                  <a:lnTo>
                    <a:pt x="1857" y="804"/>
                  </a:lnTo>
                  <a:lnTo>
                    <a:pt x="1840" y="755"/>
                  </a:lnTo>
                  <a:lnTo>
                    <a:pt x="1824" y="705"/>
                  </a:lnTo>
                  <a:lnTo>
                    <a:pt x="1811" y="652"/>
                  </a:lnTo>
                  <a:lnTo>
                    <a:pt x="1800" y="601"/>
                  </a:lnTo>
                  <a:lnTo>
                    <a:pt x="1794" y="550"/>
                  </a:lnTo>
                  <a:lnTo>
                    <a:pt x="1793" y="498"/>
                  </a:lnTo>
                  <a:lnTo>
                    <a:pt x="1794" y="447"/>
                  </a:lnTo>
                  <a:lnTo>
                    <a:pt x="1804" y="399"/>
                  </a:lnTo>
                  <a:lnTo>
                    <a:pt x="1818" y="352"/>
                  </a:lnTo>
                  <a:lnTo>
                    <a:pt x="1842" y="308"/>
                  </a:lnTo>
                  <a:lnTo>
                    <a:pt x="1871" y="266"/>
                  </a:lnTo>
                  <a:lnTo>
                    <a:pt x="1912" y="227"/>
                  </a:lnTo>
                  <a:lnTo>
                    <a:pt x="1959" y="190"/>
                  </a:lnTo>
                  <a:lnTo>
                    <a:pt x="2059" y="135"/>
                  </a:lnTo>
                  <a:lnTo>
                    <a:pt x="2161" y="88"/>
                  </a:lnTo>
                  <a:lnTo>
                    <a:pt x="2266" y="51"/>
                  </a:lnTo>
                  <a:lnTo>
                    <a:pt x="2374" y="24"/>
                  </a:lnTo>
                  <a:lnTo>
                    <a:pt x="2486" y="7"/>
                  </a:lnTo>
                  <a:lnTo>
                    <a:pt x="2602" y="0"/>
                  </a:lnTo>
                  <a:close/>
                </a:path>
              </a:pathLst>
            </a:custGeom>
            <a:solidFill>
              <a:schemeClr val="accent3"/>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4">
              <a:extLst>
                <a:ext uri="{FF2B5EF4-FFF2-40B4-BE49-F238E27FC236}">
                  <a16:creationId xmlns:a16="http://schemas.microsoft.com/office/drawing/2014/main" id="{79C57278-57E3-40E7-B4F7-D72D17AE57B4}"/>
                </a:ext>
              </a:extLst>
            </p:cNvPr>
            <p:cNvSpPr>
              <a:spLocks/>
            </p:cNvSpPr>
            <p:nvPr/>
          </p:nvSpPr>
          <p:spPr bwMode="gray">
            <a:xfrm>
              <a:off x="3027127" y="1281775"/>
              <a:ext cx="823028" cy="940516"/>
            </a:xfrm>
            <a:custGeom>
              <a:avLst/>
              <a:gdLst>
                <a:gd name="T0" fmla="*/ 1031 w 1065"/>
                <a:gd name="T1" fmla="*/ 5 h 1346"/>
                <a:gd name="T2" fmla="*/ 1047 w 1065"/>
                <a:gd name="T3" fmla="*/ 71 h 1346"/>
                <a:gd name="T4" fmla="*/ 1063 w 1065"/>
                <a:gd name="T5" fmla="*/ 181 h 1346"/>
                <a:gd name="T6" fmla="*/ 1056 w 1065"/>
                <a:gd name="T7" fmla="*/ 291 h 1346"/>
                <a:gd name="T8" fmla="*/ 1009 w 1065"/>
                <a:gd name="T9" fmla="*/ 358 h 1346"/>
                <a:gd name="T10" fmla="*/ 935 w 1065"/>
                <a:gd name="T11" fmla="*/ 360 h 1346"/>
                <a:gd name="T12" fmla="*/ 848 w 1065"/>
                <a:gd name="T13" fmla="*/ 337 h 1346"/>
                <a:gd name="T14" fmla="*/ 769 w 1065"/>
                <a:gd name="T15" fmla="*/ 326 h 1346"/>
                <a:gd name="T16" fmla="*/ 705 w 1065"/>
                <a:gd name="T17" fmla="*/ 371 h 1346"/>
                <a:gd name="T18" fmla="*/ 675 w 1065"/>
                <a:gd name="T19" fmla="*/ 476 h 1346"/>
                <a:gd name="T20" fmla="*/ 689 w 1065"/>
                <a:gd name="T21" fmla="*/ 588 h 1346"/>
                <a:gd name="T22" fmla="*/ 747 w 1065"/>
                <a:gd name="T23" fmla="*/ 660 h 1346"/>
                <a:gd name="T24" fmla="*/ 821 w 1065"/>
                <a:gd name="T25" fmla="*/ 662 h 1346"/>
                <a:gd name="T26" fmla="*/ 906 w 1065"/>
                <a:gd name="T27" fmla="*/ 639 h 1346"/>
                <a:gd name="T28" fmla="*/ 985 w 1065"/>
                <a:gd name="T29" fmla="*/ 626 h 1346"/>
                <a:gd name="T30" fmla="*/ 1045 w 1065"/>
                <a:gd name="T31" fmla="*/ 671 h 1346"/>
                <a:gd name="T32" fmla="*/ 1065 w 1065"/>
                <a:gd name="T33" fmla="*/ 773 h 1346"/>
                <a:gd name="T34" fmla="*/ 1052 w 1065"/>
                <a:gd name="T35" fmla="*/ 887 h 1346"/>
                <a:gd name="T36" fmla="*/ 1034 w 1065"/>
                <a:gd name="T37" fmla="*/ 972 h 1346"/>
                <a:gd name="T38" fmla="*/ 1023 w 1065"/>
                <a:gd name="T39" fmla="*/ 990 h 1346"/>
                <a:gd name="T40" fmla="*/ 957 w 1065"/>
                <a:gd name="T41" fmla="*/ 973 h 1346"/>
                <a:gd name="T42" fmla="*/ 848 w 1065"/>
                <a:gd name="T43" fmla="*/ 957 h 1346"/>
                <a:gd name="T44" fmla="*/ 738 w 1065"/>
                <a:gd name="T45" fmla="*/ 964 h 1346"/>
                <a:gd name="T46" fmla="*/ 669 w 1065"/>
                <a:gd name="T47" fmla="*/ 1011 h 1346"/>
                <a:gd name="T48" fmla="*/ 667 w 1065"/>
                <a:gd name="T49" fmla="*/ 1086 h 1346"/>
                <a:gd name="T50" fmla="*/ 693 w 1065"/>
                <a:gd name="T51" fmla="*/ 1172 h 1346"/>
                <a:gd name="T52" fmla="*/ 703 w 1065"/>
                <a:gd name="T53" fmla="*/ 1252 h 1346"/>
                <a:gd name="T54" fmla="*/ 657 w 1065"/>
                <a:gd name="T55" fmla="*/ 1315 h 1346"/>
                <a:gd name="T56" fmla="*/ 552 w 1065"/>
                <a:gd name="T57" fmla="*/ 1346 h 1346"/>
                <a:gd name="T58" fmla="*/ 440 w 1065"/>
                <a:gd name="T59" fmla="*/ 1332 h 1346"/>
                <a:gd name="T60" fmla="*/ 367 w 1065"/>
                <a:gd name="T61" fmla="*/ 1274 h 1346"/>
                <a:gd name="T62" fmla="*/ 366 w 1065"/>
                <a:gd name="T63" fmla="*/ 1200 h 1346"/>
                <a:gd name="T64" fmla="*/ 391 w 1065"/>
                <a:gd name="T65" fmla="*/ 1115 h 1346"/>
                <a:gd name="T66" fmla="*/ 402 w 1065"/>
                <a:gd name="T67" fmla="*/ 1035 h 1346"/>
                <a:gd name="T68" fmla="*/ 358 w 1065"/>
                <a:gd name="T69" fmla="*/ 975 h 1346"/>
                <a:gd name="T70" fmla="*/ 255 w 1065"/>
                <a:gd name="T71" fmla="*/ 955 h 1346"/>
                <a:gd name="T72" fmla="*/ 141 w 1065"/>
                <a:gd name="T73" fmla="*/ 968 h 1346"/>
                <a:gd name="T74" fmla="*/ 56 w 1065"/>
                <a:gd name="T75" fmla="*/ 986 h 1346"/>
                <a:gd name="T76" fmla="*/ 35 w 1065"/>
                <a:gd name="T77" fmla="*/ 986 h 1346"/>
                <a:gd name="T78" fmla="*/ 19 w 1065"/>
                <a:gd name="T79" fmla="*/ 921 h 1346"/>
                <a:gd name="T80" fmla="*/ 2 w 1065"/>
                <a:gd name="T81" fmla="*/ 811 h 1346"/>
                <a:gd name="T82" fmla="*/ 10 w 1065"/>
                <a:gd name="T83" fmla="*/ 700 h 1346"/>
                <a:gd name="T84" fmla="*/ 56 w 1065"/>
                <a:gd name="T85" fmla="*/ 633 h 1346"/>
                <a:gd name="T86" fmla="*/ 131 w 1065"/>
                <a:gd name="T87" fmla="*/ 631 h 1346"/>
                <a:gd name="T88" fmla="*/ 217 w 1065"/>
                <a:gd name="T89" fmla="*/ 655 h 1346"/>
                <a:gd name="T90" fmla="*/ 297 w 1065"/>
                <a:gd name="T91" fmla="*/ 666 h 1346"/>
                <a:gd name="T92" fmla="*/ 360 w 1065"/>
                <a:gd name="T93" fmla="*/ 621 h 1346"/>
                <a:gd name="T94" fmla="*/ 391 w 1065"/>
                <a:gd name="T95" fmla="*/ 516 h 1346"/>
                <a:gd name="T96" fmla="*/ 375 w 1065"/>
                <a:gd name="T97" fmla="*/ 404 h 1346"/>
                <a:gd name="T98" fmla="*/ 319 w 1065"/>
                <a:gd name="T99" fmla="*/ 331 h 1346"/>
                <a:gd name="T100" fmla="*/ 244 w 1065"/>
                <a:gd name="T101" fmla="*/ 329 h 1346"/>
                <a:gd name="T102" fmla="*/ 160 w 1065"/>
                <a:gd name="T103" fmla="*/ 353 h 1346"/>
                <a:gd name="T104" fmla="*/ 78 w 1065"/>
                <a:gd name="T105" fmla="*/ 364 h 1346"/>
                <a:gd name="T106" fmla="*/ 20 w 1065"/>
                <a:gd name="T107" fmla="*/ 320 h 1346"/>
                <a:gd name="T108" fmla="*/ 0 w 1065"/>
                <a:gd name="T109" fmla="*/ 219 h 1346"/>
                <a:gd name="T110" fmla="*/ 11 w 1065"/>
                <a:gd name="T111" fmla="*/ 105 h 1346"/>
                <a:gd name="T112" fmla="*/ 31 w 1065"/>
                <a:gd name="T113" fmla="*/ 2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5" h="1346">
                  <a:moveTo>
                    <a:pt x="37" y="0"/>
                  </a:moveTo>
                  <a:lnTo>
                    <a:pt x="1029" y="0"/>
                  </a:lnTo>
                  <a:lnTo>
                    <a:pt x="1031" y="5"/>
                  </a:lnTo>
                  <a:lnTo>
                    <a:pt x="1034" y="20"/>
                  </a:lnTo>
                  <a:lnTo>
                    <a:pt x="1040" y="42"/>
                  </a:lnTo>
                  <a:lnTo>
                    <a:pt x="1047" y="71"/>
                  </a:lnTo>
                  <a:lnTo>
                    <a:pt x="1052" y="105"/>
                  </a:lnTo>
                  <a:lnTo>
                    <a:pt x="1060" y="141"/>
                  </a:lnTo>
                  <a:lnTo>
                    <a:pt x="1063" y="181"/>
                  </a:lnTo>
                  <a:lnTo>
                    <a:pt x="1065" y="219"/>
                  </a:lnTo>
                  <a:lnTo>
                    <a:pt x="1063" y="257"/>
                  </a:lnTo>
                  <a:lnTo>
                    <a:pt x="1056" y="291"/>
                  </a:lnTo>
                  <a:lnTo>
                    <a:pt x="1045" y="320"/>
                  </a:lnTo>
                  <a:lnTo>
                    <a:pt x="1029" y="344"/>
                  </a:lnTo>
                  <a:lnTo>
                    <a:pt x="1009" y="358"/>
                  </a:lnTo>
                  <a:lnTo>
                    <a:pt x="985" y="364"/>
                  </a:lnTo>
                  <a:lnTo>
                    <a:pt x="962" y="366"/>
                  </a:lnTo>
                  <a:lnTo>
                    <a:pt x="935" y="360"/>
                  </a:lnTo>
                  <a:lnTo>
                    <a:pt x="906" y="353"/>
                  </a:lnTo>
                  <a:lnTo>
                    <a:pt x="877" y="344"/>
                  </a:lnTo>
                  <a:lnTo>
                    <a:pt x="848" y="337"/>
                  </a:lnTo>
                  <a:lnTo>
                    <a:pt x="821" y="329"/>
                  </a:lnTo>
                  <a:lnTo>
                    <a:pt x="794" y="324"/>
                  </a:lnTo>
                  <a:lnTo>
                    <a:pt x="769" y="326"/>
                  </a:lnTo>
                  <a:lnTo>
                    <a:pt x="747" y="331"/>
                  </a:lnTo>
                  <a:lnTo>
                    <a:pt x="727" y="344"/>
                  </a:lnTo>
                  <a:lnTo>
                    <a:pt x="705" y="371"/>
                  </a:lnTo>
                  <a:lnTo>
                    <a:pt x="689" y="404"/>
                  </a:lnTo>
                  <a:lnTo>
                    <a:pt x="680" y="438"/>
                  </a:lnTo>
                  <a:lnTo>
                    <a:pt x="675" y="476"/>
                  </a:lnTo>
                  <a:lnTo>
                    <a:pt x="675" y="516"/>
                  </a:lnTo>
                  <a:lnTo>
                    <a:pt x="680" y="552"/>
                  </a:lnTo>
                  <a:lnTo>
                    <a:pt x="689" y="588"/>
                  </a:lnTo>
                  <a:lnTo>
                    <a:pt x="705" y="621"/>
                  </a:lnTo>
                  <a:lnTo>
                    <a:pt x="727" y="646"/>
                  </a:lnTo>
                  <a:lnTo>
                    <a:pt x="747" y="660"/>
                  </a:lnTo>
                  <a:lnTo>
                    <a:pt x="769" y="666"/>
                  </a:lnTo>
                  <a:lnTo>
                    <a:pt x="794" y="666"/>
                  </a:lnTo>
                  <a:lnTo>
                    <a:pt x="821" y="662"/>
                  </a:lnTo>
                  <a:lnTo>
                    <a:pt x="848" y="655"/>
                  </a:lnTo>
                  <a:lnTo>
                    <a:pt x="877" y="646"/>
                  </a:lnTo>
                  <a:lnTo>
                    <a:pt x="906" y="639"/>
                  </a:lnTo>
                  <a:lnTo>
                    <a:pt x="935" y="631"/>
                  </a:lnTo>
                  <a:lnTo>
                    <a:pt x="962" y="626"/>
                  </a:lnTo>
                  <a:lnTo>
                    <a:pt x="985" y="626"/>
                  </a:lnTo>
                  <a:lnTo>
                    <a:pt x="1009" y="633"/>
                  </a:lnTo>
                  <a:lnTo>
                    <a:pt x="1029" y="646"/>
                  </a:lnTo>
                  <a:lnTo>
                    <a:pt x="1045" y="671"/>
                  </a:lnTo>
                  <a:lnTo>
                    <a:pt x="1056" y="700"/>
                  </a:lnTo>
                  <a:lnTo>
                    <a:pt x="1063" y="735"/>
                  </a:lnTo>
                  <a:lnTo>
                    <a:pt x="1065" y="773"/>
                  </a:lnTo>
                  <a:lnTo>
                    <a:pt x="1063" y="811"/>
                  </a:lnTo>
                  <a:lnTo>
                    <a:pt x="1060" y="850"/>
                  </a:lnTo>
                  <a:lnTo>
                    <a:pt x="1052" y="887"/>
                  </a:lnTo>
                  <a:lnTo>
                    <a:pt x="1047" y="921"/>
                  </a:lnTo>
                  <a:lnTo>
                    <a:pt x="1040" y="950"/>
                  </a:lnTo>
                  <a:lnTo>
                    <a:pt x="1034" y="972"/>
                  </a:lnTo>
                  <a:lnTo>
                    <a:pt x="1031" y="986"/>
                  </a:lnTo>
                  <a:lnTo>
                    <a:pt x="1029" y="992"/>
                  </a:lnTo>
                  <a:lnTo>
                    <a:pt x="1023" y="990"/>
                  </a:lnTo>
                  <a:lnTo>
                    <a:pt x="1009" y="986"/>
                  </a:lnTo>
                  <a:lnTo>
                    <a:pt x="985" y="981"/>
                  </a:lnTo>
                  <a:lnTo>
                    <a:pt x="957" y="973"/>
                  </a:lnTo>
                  <a:lnTo>
                    <a:pt x="924" y="968"/>
                  </a:lnTo>
                  <a:lnTo>
                    <a:pt x="886" y="961"/>
                  </a:lnTo>
                  <a:lnTo>
                    <a:pt x="848" y="957"/>
                  </a:lnTo>
                  <a:lnTo>
                    <a:pt x="808" y="955"/>
                  </a:lnTo>
                  <a:lnTo>
                    <a:pt x="772" y="957"/>
                  </a:lnTo>
                  <a:lnTo>
                    <a:pt x="738" y="964"/>
                  </a:lnTo>
                  <a:lnTo>
                    <a:pt x="707" y="975"/>
                  </a:lnTo>
                  <a:lnTo>
                    <a:pt x="684" y="992"/>
                  </a:lnTo>
                  <a:lnTo>
                    <a:pt x="669" y="1011"/>
                  </a:lnTo>
                  <a:lnTo>
                    <a:pt x="664" y="1035"/>
                  </a:lnTo>
                  <a:lnTo>
                    <a:pt x="664" y="1058"/>
                  </a:lnTo>
                  <a:lnTo>
                    <a:pt x="667" y="1086"/>
                  </a:lnTo>
                  <a:lnTo>
                    <a:pt x="675" y="1115"/>
                  </a:lnTo>
                  <a:lnTo>
                    <a:pt x="684" y="1144"/>
                  </a:lnTo>
                  <a:lnTo>
                    <a:pt x="693" y="1172"/>
                  </a:lnTo>
                  <a:lnTo>
                    <a:pt x="700" y="1200"/>
                  </a:lnTo>
                  <a:lnTo>
                    <a:pt x="703" y="1227"/>
                  </a:lnTo>
                  <a:lnTo>
                    <a:pt x="703" y="1252"/>
                  </a:lnTo>
                  <a:lnTo>
                    <a:pt x="696" y="1274"/>
                  </a:lnTo>
                  <a:lnTo>
                    <a:pt x="684" y="1294"/>
                  </a:lnTo>
                  <a:lnTo>
                    <a:pt x="657" y="1315"/>
                  </a:lnTo>
                  <a:lnTo>
                    <a:pt x="624" y="1332"/>
                  </a:lnTo>
                  <a:lnTo>
                    <a:pt x="590" y="1341"/>
                  </a:lnTo>
                  <a:lnTo>
                    <a:pt x="552" y="1346"/>
                  </a:lnTo>
                  <a:lnTo>
                    <a:pt x="514" y="1346"/>
                  </a:lnTo>
                  <a:lnTo>
                    <a:pt x="476" y="1341"/>
                  </a:lnTo>
                  <a:lnTo>
                    <a:pt x="440" y="1332"/>
                  </a:lnTo>
                  <a:lnTo>
                    <a:pt x="409" y="1315"/>
                  </a:lnTo>
                  <a:lnTo>
                    <a:pt x="382" y="1294"/>
                  </a:lnTo>
                  <a:lnTo>
                    <a:pt x="367" y="1274"/>
                  </a:lnTo>
                  <a:lnTo>
                    <a:pt x="362" y="1252"/>
                  </a:lnTo>
                  <a:lnTo>
                    <a:pt x="362" y="1227"/>
                  </a:lnTo>
                  <a:lnTo>
                    <a:pt x="366" y="1200"/>
                  </a:lnTo>
                  <a:lnTo>
                    <a:pt x="373" y="1172"/>
                  </a:lnTo>
                  <a:lnTo>
                    <a:pt x="382" y="1144"/>
                  </a:lnTo>
                  <a:lnTo>
                    <a:pt x="391" y="1115"/>
                  </a:lnTo>
                  <a:lnTo>
                    <a:pt x="398" y="1086"/>
                  </a:lnTo>
                  <a:lnTo>
                    <a:pt x="402" y="1058"/>
                  </a:lnTo>
                  <a:lnTo>
                    <a:pt x="402" y="1035"/>
                  </a:lnTo>
                  <a:lnTo>
                    <a:pt x="394" y="1011"/>
                  </a:lnTo>
                  <a:lnTo>
                    <a:pt x="382" y="992"/>
                  </a:lnTo>
                  <a:lnTo>
                    <a:pt x="358" y="975"/>
                  </a:lnTo>
                  <a:lnTo>
                    <a:pt x="328" y="964"/>
                  </a:lnTo>
                  <a:lnTo>
                    <a:pt x="293" y="957"/>
                  </a:lnTo>
                  <a:lnTo>
                    <a:pt x="255" y="955"/>
                  </a:lnTo>
                  <a:lnTo>
                    <a:pt x="217" y="957"/>
                  </a:lnTo>
                  <a:lnTo>
                    <a:pt x="179" y="961"/>
                  </a:lnTo>
                  <a:lnTo>
                    <a:pt x="141" y="968"/>
                  </a:lnTo>
                  <a:lnTo>
                    <a:pt x="109" y="973"/>
                  </a:lnTo>
                  <a:lnTo>
                    <a:pt x="80" y="981"/>
                  </a:lnTo>
                  <a:lnTo>
                    <a:pt x="56" y="986"/>
                  </a:lnTo>
                  <a:lnTo>
                    <a:pt x="42" y="990"/>
                  </a:lnTo>
                  <a:lnTo>
                    <a:pt x="37" y="992"/>
                  </a:lnTo>
                  <a:lnTo>
                    <a:pt x="35" y="986"/>
                  </a:lnTo>
                  <a:lnTo>
                    <a:pt x="31" y="972"/>
                  </a:lnTo>
                  <a:lnTo>
                    <a:pt x="26" y="950"/>
                  </a:lnTo>
                  <a:lnTo>
                    <a:pt x="19" y="921"/>
                  </a:lnTo>
                  <a:lnTo>
                    <a:pt x="11" y="887"/>
                  </a:lnTo>
                  <a:lnTo>
                    <a:pt x="6" y="850"/>
                  </a:lnTo>
                  <a:lnTo>
                    <a:pt x="2" y="811"/>
                  </a:lnTo>
                  <a:lnTo>
                    <a:pt x="0" y="773"/>
                  </a:lnTo>
                  <a:lnTo>
                    <a:pt x="2" y="735"/>
                  </a:lnTo>
                  <a:lnTo>
                    <a:pt x="10" y="700"/>
                  </a:lnTo>
                  <a:lnTo>
                    <a:pt x="20" y="671"/>
                  </a:lnTo>
                  <a:lnTo>
                    <a:pt x="37" y="646"/>
                  </a:lnTo>
                  <a:lnTo>
                    <a:pt x="56" y="633"/>
                  </a:lnTo>
                  <a:lnTo>
                    <a:pt x="78" y="626"/>
                  </a:lnTo>
                  <a:lnTo>
                    <a:pt x="103" y="626"/>
                  </a:lnTo>
                  <a:lnTo>
                    <a:pt x="131" y="631"/>
                  </a:lnTo>
                  <a:lnTo>
                    <a:pt x="160" y="639"/>
                  </a:lnTo>
                  <a:lnTo>
                    <a:pt x="188" y="646"/>
                  </a:lnTo>
                  <a:lnTo>
                    <a:pt x="217" y="655"/>
                  </a:lnTo>
                  <a:lnTo>
                    <a:pt x="244" y="662"/>
                  </a:lnTo>
                  <a:lnTo>
                    <a:pt x="272" y="666"/>
                  </a:lnTo>
                  <a:lnTo>
                    <a:pt x="297" y="666"/>
                  </a:lnTo>
                  <a:lnTo>
                    <a:pt x="319" y="660"/>
                  </a:lnTo>
                  <a:lnTo>
                    <a:pt x="338" y="646"/>
                  </a:lnTo>
                  <a:lnTo>
                    <a:pt x="360" y="621"/>
                  </a:lnTo>
                  <a:lnTo>
                    <a:pt x="375" y="588"/>
                  </a:lnTo>
                  <a:lnTo>
                    <a:pt x="385" y="552"/>
                  </a:lnTo>
                  <a:lnTo>
                    <a:pt x="391" y="516"/>
                  </a:lnTo>
                  <a:lnTo>
                    <a:pt x="391" y="476"/>
                  </a:lnTo>
                  <a:lnTo>
                    <a:pt x="385" y="438"/>
                  </a:lnTo>
                  <a:lnTo>
                    <a:pt x="375" y="404"/>
                  </a:lnTo>
                  <a:lnTo>
                    <a:pt x="360" y="371"/>
                  </a:lnTo>
                  <a:lnTo>
                    <a:pt x="338" y="344"/>
                  </a:lnTo>
                  <a:lnTo>
                    <a:pt x="319" y="331"/>
                  </a:lnTo>
                  <a:lnTo>
                    <a:pt x="297" y="326"/>
                  </a:lnTo>
                  <a:lnTo>
                    <a:pt x="272" y="324"/>
                  </a:lnTo>
                  <a:lnTo>
                    <a:pt x="244" y="329"/>
                  </a:lnTo>
                  <a:lnTo>
                    <a:pt x="217" y="337"/>
                  </a:lnTo>
                  <a:lnTo>
                    <a:pt x="188" y="344"/>
                  </a:lnTo>
                  <a:lnTo>
                    <a:pt x="160" y="353"/>
                  </a:lnTo>
                  <a:lnTo>
                    <a:pt x="131" y="360"/>
                  </a:lnTo>
                  <a:lnTo>
                    <a:pt x="103" y="366"/>
                  </a:lnTo>
                  <a:lnTo>
                    <a:pt x="78" y="364"/>
                  </a:lnTo>
                  <a:lnTo>
                    <a:pt x="56" y="358"/>
                  </a:lnTo>
                  <a:lnTo>
                    <a:pt x="37" y="344"/>
                  </a:lnTo>
                  <a:lnTo>
                    <a:pt x="20" y="320"/>
                  </a:lnTo>
                  <a:lnTo>
                    <a:pt x="10" y="291"/>
                  </a:lnTo>
                  <a:lnTo>
                    <a:pt x="2" y="257"/>
                  </a:lnTo>
                  <a:lnTo>
                    <a:pt x="0" y="219"/>
                  </a:lnTo>
                  <a:lnTo>
                    <a:pt x="2" y="181"/>
                  </a:lnTo>
                  <a:lnTo>
                    <a:pt x="6" y="141"/>
                  </a:lnTo>
                  <a:lnTo>
                    <a:pt x="11" y="105"/>
                  </a:lnTo>
                  <a:lnTo>
                    <a:pt x="19" y="71"/>
                  </a:lnTo>
                  <a:lnTo>
                    <a:pt x="26" y="42"/>
                  </a:lnTo>
                  <a:lnTo>
                    <a:pt x="31" y="20"/>
                  </a:lnTo>
                  <a:lnTo>
                    <a:pt x="35" y="5"/>
                  </a:lnTo>
                  <a:lnTo>
                    <a:pt x="37" y="0"/>
                  </a:lnTo>
                  <a:close/>
                </a:path>
              </a:pathLst>
            </a:custGeom>
            <a:solidFill>
              <a:schemeClr val="accent2"/>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1">
              <a:extLst>
                <a:ext uri="{FF2B5EF4-FFF2-40B4-BE49-F238E27FC236}">
                  <a16:creationId xmlns:a16="http://schemas.microsoft.com/office/drawing/2014/main" id="{49AFA92A-843F-47F9-A717-9F40FFDAAA33}"/>
                </a:ext>
              </a:extLst>
            </p:cNvPr>
            <p:cNvSpPr>
              <a:spLocks/>
            </p:cNvSpPr>
            <p:nvPr/>
          </p:nvSpPr>
          <p:spPr bwMode="gray">
            <a:xfrm>
              <a:off x="2290574" y="1720246"/>
              <a:ext cx="794705" cy="1181345"/>
            </a:xfrm>
            <a:custGeom>
              <a:avLst/>
              <a:gdLst>
                <a:gd name="T0" fmla="*/ 551 w 1027"/>
                <a:gd name="T1" fmla="*/ 5 h 1702"/>
                <a:gd name="T2" fmla="*/ 645 w 1027"/>
                <a:gd name="T3" fmla="*/ 52 h 1702"/>
                <a:gd name="T4" fmla="*/ 665 w 1027"/>
                <a:gd name="T5" fmla="*/ 119 h 1702"/>
                <a:gd name="T6" fmla="*/ 645 w 1027"/>
                <a:gd name="T7" fmla="*/ 204 h 1702"/>
                <a:gd name="T8" fmla="*/ 626 w 1027"/>
                <a:gd name="T9" fmla="*/ 288 h 1702"/>
                <a:gd name="T10" fmla="*/ 645 w 1027"/>
                <a:gd name="T11" fmla="*/ 355 h 1702"/>
                <a:gd name="T12" fmla="*/ 734 w 1027"/>
                <a:gd name="T13" fmla="*/ 389 h 1702"/>
                <a:gd name="T14" fmla="*/ 850 w 1027"/>
                <a:gd name="T15" fmla="*/ 385 h 1702"/>
                <a:gd name="T16" fmla="*/ 949 w 1027"/>
                <a:gd name="T17" fmla="*/ 367 h 1702"/>
                <a:gd name="T18" fmla="*/ 991 w 1027"/>
                <a:gd name="T19" fmla="*/ 355 h 1702"/>
                <a:gd name="T20" fmla="*/ 1001 w 1027"/>
                <a:gd name="T21" fmla="*/ 398 h 1702"/>
                <a:gd name="T22" fmla="*/ 1021 w 1027"/>
                <a:gd name="T23" fmla="*/ 497 h 1702"/>
                <a:gd name="T24" fmla="*/ 1025 w 1027"/>
                <a:gd name="T25" fmla="*/ 611 h 1702"/>
                <a:gd name="T26" fmla="*/ 991 w 1027"/>
                <a:gd name="T27" fmla="*/ 700 h 1702"/>
                <a:gd name="T28" fmla="*/ 924 w 1027"/>
                <a:gd name="T29" fmla="*/ 720 h 1702"/>
                <a:gd name="T30" fmla="*/ 841 w 1027"/>
                <a:gd name="T31" fmla="*/ 700 h 1702"/>
                <a:gd name="T32" fmla="*/ 756 w 1027"/>
                <a:gd name="T33" fmla="*/ 680 h 1702"/>
                <a:gd name="T34" fmla="*/ 689 w 1027"/>
                <a:gd name="T35" fmla="*/ 700 h 1702"/>
                <a:gd name="T36" fmla="*/ 642 w 1027"/>
                <a:gd name="T37" fmla="*/ 794 h 1702"/>
                <a:gd name="T38" fmla="*/ 642 w 1027"/>
                <a:gd name="T39" fmla="*/ 908 h 1702"/>
                <a:gd name="T40" fmla="*/ 689 w 1027"/>
                <a:gd name="T41" fmla="*/ 1002 h 1702"/>
                <a:gd name="T42" fmla="*/ 756 w 1027"/>
                <a:gd name="T43" fmla="*/ 1022 h 1702"/>
                <a:gd name="T44" fmla="*/ 841 w 1027"/>
                <a:gd name="T45" fmla="*/ 1002 h 1702"/>
                <a:gd name="T46" fmla="*/ 924 w 1027"/>
                <a:gd name="T47" fmla="*/ 982 h 1702"/>
                <a:gd name="T48" fmla="*/ 991 w 1027"/>
                <a:gd name="T49" fmla="*/ 1002 h 1702"/>
                <a:gd name="T50" fmla="*/ 1025 w 1027"/>
                <a:gd name="T51" fmla="*/ 1091 h 1702"/>
                <a:gd name="T52" fmla="*/ 1021 w 1027"/>
                <a:gd name="T53" fmla="*/ 1205 h 1702"/>
                <a:gd name="T54" fmla="*/ 1001 w 1027"/>
                <a:gd name="T55" fmla="*/ 1304 h 1702"/>
                <a:gd name="T56" fmla="*/ 991 w 1027"/>
                <a:gd name="T57" fmla="*/ 1348 h 1702"/>
                <a:gd name="T58" fmla="*/ 949 w 1027"/>
                <a:gd name="T59" fmla="*/ 1335 h 1702"/>
                <a:gd name="T60" fmla="*/ 850 w 1027"/>
                <a:gd name="T61" fmla="*/ 1317 h 1702"/>
                <a:gd name="T62" fmla="*/ 734 w 1027"/>
                <a:gd name="T63" fmla="*/ 1313 h 1702"/>
                <a:gd name="T64" fmla="*/ 645 w 1027"/>
                <a:gd name="T65" fmla="*/ 1348 h 1702"/>
                <a:gd name="T66" fmla="*/ 626 w 1027"/>
                <a:gd name="T67" fmla="*/ 1415 h 1702"/>
                <a:gd name="T68" fmla="*/ 645 w 1027"/>
                <a:gd name="T69" fmla="*/ 1498 h 1702"/>
                <a:gd name="T70" fmla="*/ 665 w 1027"/>
                <a:gd name="T71" fmla="*/ 1583 h 1702"/>
                <a:gd name="T72" fmla="*/ 645 w 1027"/>
                <a:gd name="T73" fmla="*/ 1650 h 1702"/>
                <a:gd name="T74" fmla="*/ 551 w 1027"/>
                <a:gd name="T75" fmla="*/ 1697 h 1702"/>
                <a:gd name="T76" fmla="*/ 438 w 1027"/>
                <a:gd name="T77" fmla="*/ 1697 h 1702"/>
                <a:gd name="T78" fmla="*/ 344 w 1027"/>
                <a:gd name="T79" fmla="*/ 1650 h 1702"/>
                <a:gd name="T80" fmla="*/ 324 w 1027"/>
                <a:gd name="T81" fmla="*/ 1583 h 1702"/>
                <a:gd name="T82" fmla="*/ 344 w 1027"/>
                <a:gd name="T83" fmla="*/ 1498 h 1702"/>
                <a:gd name="T84" fmla="*/ 363 w 1027"/>
                <a:gd name="T85" fmla="*/ 1415 h 1702"/>
                <a:gd name="T86" fmla="*/ 344 w 1027"/>
                <a:gd name="T87" fmla="*/ 1348 h 1702"/>
                <a:gd name="T88" fmla="*/ 257 w 1027"/>
                <a:gd name="T89" fmla="*/ 1313 h 1702"/>
                <a:gd name="T90" fmla="*/ 141 w 1027"/>
                <a:gd name="T91" fmla="*/ 1317 h 1702"/>
                <a:gd name="T92" fmla="*/ 42 w 1027"/>
                <a:gd name="T93" fmla="*/ 1335 h 1702"/>
                <a:gd name="T94" fmla="*/ 0 w 1027"/>
                <a:gd name="T95" fmla="*/ 1348 h 1702"/>
                <a:gd name="T96" fmla="*/ 20 w 1027"/>
                <a:gd name="T97" fmla="*/ 360 h 1702"/>
                <a:gd name="T98" fmla="*/ 105 w 1027"/>
                <a:gd name="T99" fmla="*/ 380 h 1702"/>
                <a:gd name="T100" fmla="*/ 219 w 1027"/>
                <a:gd name="T101" fmla="*/ 391 h 1702"/>
                <a:gd name="T102" fmla="*/ 320 w 1027"/>
                <a:gd name="T103" fmla="*/ 373 h 1702"/>
                <a:gd name="T104" fmla="*/ 363 w 1027"/>
                <a:gd name="T105" fmla="*/ 313 h 1702"/>
                <a:gd name="T106" fmla="*/ 353 w 1027"/>
                <a:gd name="T107" fmla="*/ 233 h 1702"/>
                <a:gd name="T108" fmla="*/ 329 w 1027"/>
                <a:gd name="T109" fmla="*/ 146 h 1702"/>
                <a:gd name="T110" fmla="*/ 331 w 1027"/>
                <a:gd name="T111" fmla="*/ 72 h 1702"/>
                <a:gd name="T112" fmla="*/ 403 w 1027"/>
                <a:gd name="T113" fmla="*/ 16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7" h="1702">
                  <a:moveTo>
                    <a:pt x="476" y="0"/>
                  </a:moveTo>
                  <a:lnTo>
                    <a:pt x="513" y="0"/>
                  </a:lnTo>
                  <a:lnTo>
                    <a:pt x="551" y="5"/>
                  </a:lnTo>
                  <a:lnTo>
                    <a:pt x="588" y="16"/>
                  </a:lnTo>
                  <a:lnTo>
                    <a:pt x="620" y="32"/>
                  </a:lnTo>
                  <a:lnTo>
                    <a:pt x="645" y="52"/>
                  </a:lnTo>
                  <a:lnTo>
                    <a:pt x="660" y="72"/>
                  </a:lnTo>
                  <a:lnTo>
                    <a:pt x="665" y="96"/>
                  </a:lnTo>
                  <a:lnTo>
                    <a:pt x="665" y="119"/>
                  </a:lnTo>
                  <a:lnTo>
                    <a:pt x="662" y="146"/>
                  </a:lnTo>
                  <a:lnTo>
                    <a:pt x="654" y="175"/>
                  </a:lnTo>
                  <a:lnTo>
                    <a:pt x="645" y="204"/>
                  </a:lnTo>
                  <a:lnTo>
                    <a:pt x="638" y="233"/>
                  </a:lnTo>
                  <a:lnTo>
                    <a:pt x="631" y="260"/>
                  </a:lnTo>
                  <a:lnTo>
                    <a:pt x="626" y="288"/>
                  </a:lnTo>
                  <a:lnTo>
                    <a:pt x="626" y="313"/>
                  </a:lnTo>
                  <a:lnTo>
                    <a:pt x="633" y="335"/>
                  </a:lnTo>
                  <a:lnTo>
                    <a:pt x="645" y="355"/>
                  </a:lnTo>
                  <a:lnTo>
                    <a:pt x="671" y="373"/>
                  </a:lnTo>
                  <a:lnTo>
                    <a:pt x="700" y="383"/>
                  </a:lnTo>
                  <a:lnTo>
                    <a:pt x="734" y="389"/>
                  </a:lnTo>
                  <a:lnTo>
                    <a:pt x="772" y="391"/>
                  </a:lnTo>
                  <a:lnTo>
                    <a:pt x="810" y="389"/>
                  </a:lnTo>
                  <a:lnTo>
                    <a:pt x="850" y="385"/>
                  </a:lnTo>
                  <a:lnTo>
                    <a:pt x="886" y="380"/>
                  </a:lnTo>
                  <a:lnTo>
                    <a:pt x="920" y="373"/>
                  </a:lnTo>
                  <a:lnTo>
                    <a:pt x="949" y="367"/>
                  </a:lnTo>
                  <a:lnTo>
                    <a:pt x="971" y="360"/>
                  </a:lnTo>
                  <a:lnTo>
                    <a:pt x="985" y="356"/>
                  </a:lnTo>
                  <a:lnTo>
                    <a:pt x="991" y="355"/>
                  </a:lnTo>
                  <a:lnTo>
                    <a:pt x="992" y="360"/>
                  </a:lnTo>
                  <a:lnTo>
                    <a:pt x="996" y="374"/>
                  </a:lnTo>
                  <a:lnTo>
                    <a:pt x="1001" y="398"/>
                  </a:lnTo>
                  <a:lnTo>
                    <a:pt x="1009" y="427"/>
                  </a:lnTo>
                  <a:lnTo>
                    <a:pt x="1016" y="459"/>
                  </a:lnTo>
                  <a:lnTo>
                    <a:pt x="1021" y="497"/>
                  </a:lnTo>
                  <a:lnTo>
                    <a:pt x="1025" y="535"/>
                  </a:lnTo>
                  <a:lnTo>
                    <a:pt x="1027" y="575"/>
                  </a:lnTo>
                  <a:lnTo>
                    <a:pt x="1025" y="611"/>
                  </a:lnTo>
                  <a:lnTo>
                    <a:pt x="1020" y="646"/>
                  </a:lnTo>
                  <a:lnTo>
                    <a:pt x="1009" y="677"/>
                  </a:lnTo>
                  <a:lnTo>
                    <a:pt x="991" y="700"/>
                  </a:lnTo>
                  <a:lnTo>
                    <a:pt x="971" y="715"/>
                  </a:lnTo>
                  <a:lnTo>
                    <a:pt x="949" y="720"/>
                  </a:lnTo>
                  <a:lnTo>
                    <a:pt x="924" y="720"/>
                  </a:lnTo>
                  <a:lnTo>
                    <a:pt x="897" y="716"/>
                  </a:lnTo>
                  <a:lnTo>
                    <a:pt x="870" y="709"/>
                  </a:lnTo>
                  <a:lnTo>
                    <a:pt x="841" y="700"/>
                  </a:lnTo>
                  <a:lnTo>
                    <a:pt x="812" y="691"/>
                  </a:lnTo>
                  <a:lnTo>
                    <a:pt x="783" y="684"/>
                  </a:lnTo>
                  <a:lnTo>
                    <a:pt x="756" y="680"/>
                  </a:lnTo>
                  <a:lnTo>
                    <a:pt x="730" y="680"/>
                  </a:lnTo>
                  <a:lnTo>
                    <a:pt x="709" y="686"/>
                  </a:lnTo>
                  <a:lnTo>
                    <a:pt x="689" y="700"/>
                  </a:lnTo>
                  <a:lnTo>
                    <a:pt x="669" y="727"/>
                  </a:lnTo>
                  <a:lnTo>
                    <a:pt x="653" y="758"/>
                  </a:lnTo>
                  <a:lnTo>
                    <a:pt x="642" y="794"/>
                  </a:lnTo>
                  <a:lnTo>
                    <a:pt x="636" y="832"/>
                  </a:lnTo>
                  <a:lnTo>
                    <a:pt x="636" y="870"/>
                  </a:lnTo>
                  <a:lnTo>
                    <a:pt x="642" y="908"/>
                  </a:lnTo>
                  <a:lnTo>
                    <a:pt x="653" y="944"/>
                  </a:lnTo>
                  <a:lnTo>
                    <a:pt x="669" y="975"/>
                  </a:lnTo>
                  <a:lnTo>
                    <a:pt x="689" y="1002"/>
                  </a:lnTo>
                  <a:lnTo>
                    <a:pt x="709" y="1015"/>
                  </a:lnTo>
                  <a:lnTo>
                    <a:pt x="730" y="1022"/>
                  </a:lnTo>
                  <a:lnTo>
                    <a:pt x="756" y="1022"/>
                  </a:lnTo>
                  <a:lnTo>
                    <a:pt x="783" y="1019"/>
                  </a:lnTo>
                  <a:lnTo>
                    <a:pt x="812" y="1011"/>
                  </a:lnTo>
                  <a:lnTo>
                    <a:pt x="841" y="1002"/>
                  </a:lnTo>
                  <a:lnTo>
                    <a:pt x="870" y="993"/>
                  </a:lnTo>
                  <a:lnTo>
                    <a:pt x="897" y="986"/>
                  </a:lnTo>
                  <a:lnTo>
                    <a:pt x="924" y="982"/>
                  </a:lnTo>
                  <a:lnTo>
                    <a:pt x="949" y="982"/>
                  </a:lnTo>
                  <a:lnTo>
                    <a:pt x="971" y="988"/>
                  </a:lnTo>
                  <a:lnTo>
                    <a:pt x="991" y="1002"/>
                  </a:lnTo>
                  <a:lnTo>
                    <a:pt x="1009" y="1026"/>
                  </a:lnTo>
                  <a:lnTo>
                    <a:pt x="1020" y="1057"/>
                  </a:lnTo>
                  <a:lnTo>
                    <a:pt x="1025" y="1091"/>
                  </a:lnTo>
                  <a:lnTo>
                    <a:pt x="1027" y="1127"/>
                  </a:lnTo>
                  <a:lnTo>
                    <a:pt x="1025" y="1167"/>
                  </a:lnTo>
                  <a:lnTo>
                    <a:pt x="1021" y="1205"/>
                  </a:lnTo>
                  <a:lnTo>
                    <a:pt x="1016" y="1243"/>
                  </a:lnTo>
                  <a:lnTo>
                    <a:pt x="1009" y="1275"/>
                  </a:lnTo>
                  <a:lnTo>
                    <a:pt x="1001" y="1304"/>
                  </a:lnTo>
                  <a:lnTo>
                    <a:pt x="996" y="1328"/>
                  </a:lnTo>
                  <a:lnTo>
                    <a:pt x="992" y="1342"/>
                  </a:lnTo>
                  <a:lnTo>
                    <a:pt x="991" y="1348"/>
                  </a:lnTo>
                  <a:lnTo>
                    <a:pt x="985" y="1344"/>
                  </a:lnTo>
                  <a:lnTo>
                    <a:pt x="971" y="1342"/>
                  </a:lnTo>
                  <a:lnTo>
                    <a:pt x="949" y="1335"/>
                  </a:lnTo>
                  <a:lnTo>
                    <a:pt x="920" y="1330"/>
                  </a:lnTo>
                  <a:lnTo>
                    <a:pt x="886" y="1322"/>
                  </a:lnTo>
                  <a:lnTo>
                    <a:pt x="850" y="1317"/>
                  </a:lnTo>
                  <a:lnTo>
                    <a:pt x="810" y="1313"/>
                  </a:lnTo>
                  <a:lnTo>
                    <a:pt x="772" y="1312"/>
                  </a:lnTo>
                  <a:lnTo>
                    <a:pt x="734" y="1313"/>
                  </a:lnTo>
                  <a:lnTo>
                    <a:pt x="700" y="1319"/>
                  </a:lnTo>
                  <a:lnTo>
                    <a:pt x="671" y="1330"/>
                  </a:lnTo>
                  <a:lnTo>
                    <a:pt x="645" y="1348"/>
                  </a:lnTo>
                  <a:lnTo>
                    <a:pt x="633" y="1368"/>
                  </a:lnTo>
                  <a:lnTo>
                    <a:pt x="626" y="1389"/>
                  </a:lnTo>
                  <a:lnTo>
                    <a:pt x="626" y="1415"/>
                  </a:lnTo>
                  <a:lnTo>
                    <a:pt x="631" y="1442"/>
                  </a:lnTo>
                  <a:lnTo>
                    <a:pt x="638" y="1469"/>
                  </a:lnTo>
                  <a:lnTo>
                    <a:pt x="645" y="1498"/>
                  </a:lnTo>
                  <a:lnTo>
                    <a:pt x="654" y="1527"/>
                  </a:lnTo>
                  <a:lnTo>
                    <a:pt x="662" y="1556"/>
                  </a:lnTo>
                  <a:lnTo>
                    <a:pt x="665" y="1583"/>
                  </a:lnTo>
                  <a:lnTo>
                    <a:pt x="665" y="1607"/>
                  </a:lnTo>
                  <a:lnTo>
                    <a:pt x="660" y="1630"/>
                  </a:lnTo>
                  <a:lnTo>
                    <a:pt x="645" y="1650"/>
                  </a:lnTo>
                  <a:lnTo>
                    <a:pt x="620" y="1670"/>
                  </a:lnTo>
                  <a:lnTo>
                    <a:pt x="588" y="1686"/>
                  </a:lnTo>
                  <a:lnTo>
                    <a:pt x="551" y="1697"/>
                  </a:lnTo>
                  <a:lnTo>
                    <a:pt x="513" y="1702"/>
                  </a:lnTo>
                  <a:lnTo>
                    <a:pt x="476" y="1702"/>
                  </a:lnTo>
                  <a:lnTo>
                    <a:pt x="438" y="1697"/>
                  </a:lnTo>
                  <a:lnTo>
                    <a:pt x="403" y="1686"/>
                  </a:lnTo>
                  <a:lnTo>
                    <a:pt x="371" y="1670"/>
                  </a:lnTo>
                  <a:lnTo>
                    <a:pt x="344" y="1650"/>
                  </a:lnTo>
                  <a:lnTo>
                    <a:pt x="331" y="1630"/>
                  </a:lnTo>
                  <a:lnTo>
                    <a:pt x="324" y="1607"/>
                  </a:lnTo>
                  <a:lnTo>
                    <a:pt x="324" y="1583"/>
                  </a:lnTo>
                  <a:lnTo>
                    <a:pt x="329" y="1556"/>
                  </a:lnTo>
                  <a:lnTo>
                    <a:pt x="336" y="1527"/>
                  </a:lnTo>
                  <a:lnTo>
                    <a:pt x="344" y="1498"/>
                  </a:lnTo>
                  <a:lnTo>
                    <a:pt x="353" y="1469"/>
                  </a:lnTo>
                  <a:lnTo>
                    <a:pt x="360" y="1442"/>
                  </a:lnTo>
                  <a:lnTo>
                    <a:pt x="363" y="1415"/>
                  </a:lnTo>
                  <a:lnTo>
                    <a:pt x="363" y="1389"/>
                  </a:lnTo>
                  <a:lnTo>
                    <a:pt x="358" y="1368"/>
                  </a:lnTo>
                  <a:lnTo>
                    <a:pt x="344" y="1348"/>
                  </a:lnTo>
                  <a:lnTo>
                    <a:pt x="320" y="1330"/>
                  </a:lnTo>
                  <a:lnTo>
                    <a:pt x="291" y="1319"/>
                  </a:lnTo>
                  <a:lnTo>
                    <a:pt x="257" y="1313"/>
                  </a:lnTo>
                  <a:lnTo>
                    <a:pt x="219" y="1312"/>
                  </a:lnTo>
                  <a:lnTo>
                    <a:pt x="179" y="1313"/>
                  </a:lnTo>
                  <a:lnTo>
                    <a:pt x="141" y="1317"/>
                  </a:lnTo>
                  <a:lnTo>
                    <a:pt x="105" y="1322"/>
                  </a:lnTo>
                  <a:lnTo>
                    <a:pt x="71" y="1330"/>
                  </a:lnTo>
                  <a:lnTo>
                    <a:pt x="42" y="1335"/>
                  </a:lnTo>
                  <a:lnTo>
                    <a:pt x="20" y="1342"/>
                  </a:lnTo>
                  <a:lnTo>
                    <a:pt x="4" y="1344"/>
                  </a:lnTo>
                  <a:lnTo>
                    <a:pt x="0" y="1348"/>
                  </a:lnTo>
                  <a:lnTo>
                    <a:pt x="0" y="355"/>
                  </a:lnTo>
                  <a:lnTo>
                    <a:pt x="4" y="356"/>
                  </a:lnTo>
                  <a:lnTo>
                    <a:pt x="20" y="360"/>
                  </a:lnTo>
                  <a:lnTo>
                    <a:pt x="42" y="367"/>
                  </a:lnTo>
                  <a:lnTo>
                    <a:pt x="71" y="373"/>
                  </a:lnTo>
                  <a:lnTo>
                    <a:pt x="105" y="380"/>
                  </a:lnTo>
                  <a:lnTo>
                    <a:pt x="141" y="385"/>
                  </a:lnTo>
                  <a:lnTo>
                    <a:pt x="179" y="389"/>
                  </a:lnTo>
                  <a:lnTo>
                    <a:pt x="219" y="391"/>
                  </a:lnTo>
                  <a:lnTo>
                    <a:pt x="257" y="389"/>
                  </a:lnTo>
                  <a:lnTo>
                    <a:pt x="291" y="383"/>
                  </a:lnTo>
                  <a:lnTo>
                    <a:pt x="320" y="373"/>
                  </a:lnTo>
                  <a:lnTo>
                    <a:pt x="344" y="355"/>
                  </a:lnTo>
                  <a:lnTo>
                    <a:pt x="358" y="335"/>
                  </a:lnTo>
                  <a:lnTo>
                    <a:pt x="363" y="313"/>
                  </a:lnTo>
                  <a:lnTo>
                    <a:pt x="363" y="288"/>
                  </a:lnTo>
                  <a:lnTo>
                    <a:pt x="360" y="260"/>
                  </a:lnTo>
                  <a:lnTo>
                    <a:pt x="353" y="233"/>
                  </a:lnTo>
                  <a:lnTo>
                    <a:pt x="344" y="204"/>
                  </a:lnTo>
                  <a:lnTo>
                    <a:pt x="336" y="175"/>
                  </a:lnTo>
                  <a:lnTo>
                    <a:pt x="329" y="146"/>
                  </a:lnTo>
                  <a:lnTo>
                    <a:pt x="324" y="119"/>
                  </a:lnTo>
                  <a:lnTo>
                    <a:pt x="324" y="96"/>
                  </a:lnTo>
                  <a:lnTo>
                    <a:pt x="331" y="72"/>
                  </a:lnTo>
                  <a:lnTo>
                    <a:pt x="344" y="52"/>
                  </a:lnTo>
                  <a:lnTo>
                    <a:pt x="371" y="32"/>
                  </a:lnTo>
                  <a:lnTo>
                    <a:pt x="403" y="16"/>
                  </a:lnTo>
                  <a:lnTo>
                    <a:pt x="438" y="5"/>
                  </a:lnTo>
                  <a:lnTo>
                    <a:pt x="476" y="0"/>
                  </a:lnTo>
                  <a:close/>
                </a:path>
              </a:pathLst>
            </a:custGeom>
            <a:grp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24">
              <a:extLst>
                <a:ext uri="{FF2B5EF4-FFF2-40B4-BE49-F238E27FC236}">
                  <a16:creationId xmlns:a16="http://schemas.microsoft.com/office/drawing/2014/main" id="{440B1C1C-ECC4-487C-9641-DB0E3FA24EDE}"/>
                </a:ext>
              </a:extLst>
            </p:cNvPr>
            <p:cNvSpPr/>
            <p:nvPr/>
          </p:nvSpPr>
          <p:spPr bwMode="gray">
            <a:xfrm rot="1234169">
              <a:off x="1797992" y="953967"/>
              <a:ext cx="1041244" cy="724229"/>
            </a:xfrm>
            <a:custGeom>
              <a:avLst/>
              <a:gdLst/>
              <a:ahLst/>
              <a:cxnLst/>
              <a:rect l="l" t="t" r="r" b="b"/>
              <a:pathLst>
                <a:path w="1283195" h="1090552">
                  <a:moveTo>
                    <a:pt x="0" y="0"/>
                  </a:moveTo>
                  <a:lnTo>
                    <a:pt x="1156" y="0"/>
                  </a:lnTo>
                  <a:lnTo>
                    <a:pt x="944911" y="0"/>
                  </a:lnTo>
                  <a:lnTo>
                    <a:pt x="945818" y="336"/>
                  </a:lnTo>
                  <a:lnTo>
                    <a:pt x="943912" y="5634"/>
                  </a:lnTo>
                  <a:lnTo>
                    <a:pt x="940100" y="20467"/>
                  </a:lnTo>
                  <a:lnTo>
                    <a:pt x="933429" y="45894"/>
                  </a:lnTo>
                  <a:lnTo>
                    <a:pt x="928663" y="76620"/>
                  </a:lnTo>
                  <a:lnTo>
                    <a:pt x="921992" y="110523"/>
                  </a:lnTo>
                  <a:lnTo>
                    <a:pt x="916274" y="150784"/>
                  </a:lnTo>
                  <a:lnTo>
                    <a:pt x="912462" y="191045"/>
                  </a:lnTo>
                  <a:lnTo>
                    <a:pt x="911509" y="233424"/>
                  </a:lnTo>
                  <a:lnTo>
                    <a:pt x="912462" y="271566"/>
                  </a:lnTo>
                  <a:lnTo>
                    <a:pt x="918180" y="308648"/>
                  </a:lnTo>
                  <a:lnTo>
                    <a:pt x="928663" y="341492"/>
                  </a:lnTo>
                  <a:lnTo>
                    <a:pt x="945818" y="365860"/>
                  </a:lnTo>
                  <a:lnTo>
                    <a:pt x="962973" y="381753"/>
                  </a:lnTo>
                  <a:lnTo>
                    <a:pt x="984893" y="387050"/>
                  </a:lnTo>
                  <a:lnTo>
                    <a:pt x="1009672" y="387050"/>
                  </a:lnTo>
                  <a:lnTo>
                    <a:pt x="1035404" y="382812"/>
                  </a:lnTo>
                  <a:lnTo>
                    <a:pt x="1061136" y="375396"/>
                  </a:lnTo>
                  <a:lnTo>
                    <a:pt x="1116413" y="356325"/>
                  </a:lnTo>
                  <a:lnTo>
                    <a:pt x="1144051" y="348909"/>
                  </a:lnTo>
                  <a:lnTo>
                    <a:pt x="1167877" y="344671"/>
                  </a:lnTo>
                  <a:lnTo>
                    <a:pt x="1191703" y="344671"/>
                  </a:lnTo>
                  <a:lnTo>
                    <a:pt x="1214576" y="351028"/>
                  </a:lnTo>
                  <a:lnTo>
                    <a:pt x="1233637" y="365860"/>
                  </a:lnTo>
                  <a:lnTo>
                    <a:pt x="1252698" y="394467"/>
                  </a:lnTo>
                  <a:lnTo>
                    <a:pt x="1267947" y="427311"/>
                  </a:lnTo>
                  <a:lnTo>
                    <a:pt x="1278430" y="465453"/>
                  </a:lnTo>
                  <a:lnTo>
                    <a:pt x="1283195" y="505713"/>
                  </a:lnTo>
                  <a:lnTo>
                    <a:pt x="1283195" y="545974"/>
                  </a:lnTo>
                  <a:lnTo>
                    <a:pt x="1278430" y="586235"/>
                  </a:lnTo>
                  <a:lnTo>
                    <a:pt x="1267947" y="624376"/>
                  </a:lnTo>
                  <a:lnTo>
                    <a:pt x="1252698" y="657220"/>
                  </a:lnTo>
                  <a:lnTo>
                    <a:pt x="1233637" y="685827"/>
                  </a:lnTo>
                  <a:lnTo>
                    <a:pt x="1214576" y="699600"/>
                  </a:lnTo>
                  <a:lnTo>
                    <a:pt x="1191703" y="707016"/>
                  </a:lnTo>
                  <a:lnTo>
                    <a:pt x="1167877" y="707016"/>
                  </a:lnTo>
                  <a:lnTo>
                    <a:pt x="1144051" y="703838"/>
                  </a:lnTo>
                  <a:lnTo>
                    <a:pt x="1116413" y="695362"/>
                  </a:lnTo>
                  <a:lnTo>
                    <a:pt x="1088775" y="685827"/>
                  </a:lnTo>
                  <a:lnTo>
                    <a:pt x="1061136" y="676291"/>
                  </a:lnTo>
                  <a:lnTo>
                    <a:pt x="1035404" y="668875"/>
                  </a:lnTo>
                  <a:lnTo>
                    <a:pt x="1009672" y="664637"/>
                  </a:lnTo>
                  <a:lnTo>
                    <a:pt x="984893" y="664637"/>
                  </a:lnTo>
                  <a:lnTo>
                    <a:pt x="962973" y="670994"/>
                  </a:lnTo>
                  <a:lnTo>
                    <a:pt x="945818" y="685827"/>
                  </a:lnTo>
                  <a:lnTo>
                    <a:pt x="928663" y="711254"/>
                  </a:lnTo>
                  <a:lnTo>
                    <a:pt x="918180" y="744099"/>
                  </a:lnTo>
                  <a:lnTo>
                    <a:pt x="912462" y="780121"/>
                  </a:lnTo>
                  <a:lnTo>
                    <a:pt x="911509" y="818263"/>
                  </a:lnTo>
                  <a:lnTo>
                    <a:pt x="912462" y="860643"/>
                  </a:lnTo>
                  <a:lnTo>
                    <a:pt x="916274" y="900903"/>
                  </a:lnTo>
                  <a:lnTo>
                    <a:pt x="921992" y="941164"/>
                  </a:lnTo>
                  <a:lnTo>
                    <a:pt x="928663" y="975068"/>
                  </a:lnTo>
                  <a:lnTo>
                    <a:pt x="933429" y="1005793"/>
                  </a:lnTo>
                  <a:lnTo>
                    <a:pt x="940100" y="1031221"/>
                  </a:lnTo>
                  <a:lnTo>
                    <a:pt x="943912" y="1046054"/>
                  </a:lnTo>
                  <a:lnTo>
                    <a:pt x="945818" y="1052411"/>
                  </a:lnTo>
                  <a:lnTo>
                    <a:pt x="940100" y="1054529"/>
                  </a:lnTo>
                  <a:lnTo>
                    <a:pt x="926757" y="1057708"/>
                  </a:lnTo>
                  <a:lnTo>
                    <a:pt x="903884" y="1064065"/>
                  </a:lnTo>
                  <a:lnTo>
                    <a:pt x="877199" y="1071481"/>
                  </a:lnTo>
                  <a:lnTo>
                    <a:pt x="845749" y="1076779"/>
                  </a:lnTo>
                  <a:lnTo>
                    <a:pt x="809533" y="1085255"/>
                  </a:lnTo>
                  <a:lnTo>
                    <a:pt x="773318" y="1088433"/>
                  </a:lnTo>
                  <a:lnTo>
                    <a:pt x="735196" y="1090552"/>
                  </a:lnTo>
                  <a:lnTo>
                    <a:pt x="700886" y="1088433"/>
                  </a:lnTo>
                  <a:lnTo>
                    <a:pt x="668483" y="1081017"/>
                  </a:lnTo>
                  <a:lnTo>
                    <a:pt x="638939" y="1069362"/>
                  </a:lnTo>
                  <a:lnTo>
                    <a:pt x="617019" y="1052411"/>
                  </a:lnTo>
                  <a:lnTo>
                    <a:pt x="602723" y="1031221"/>
                  </a:lnTo>
                  <a:lnTo>
                    <a:pt x="597958" y="1005793"/>
                  </a:lnTo>
                  <a:lnTo>
                    <a:pt x="597958" y="981425"/>
                  </a:lnTo>
                  <a:lnTo>
                    <a:pt x="600817" y="952818"/>
                  </a:lnTo>
                  <a:lnTo>
                    <a:pt x="608441" y="922093"/>
                  </a:lnTo>
                  <a:lnTo>
                    <a:pt x="617019" y="891368"/>
                  </a:lnTo>
                  <a:lnTo>
                    <a:pt x="625596" y="860643"/>
                  </a:lnTo>
                  <a:lnTo>
                    <a:pt x="632267" y="832036"/>
                  </a:lnTo>
                  <a:lnTo>
                    <a:pt x="635126" y="803430"/>
                  </a:lnTo>
                  <a:lnTo>
                    <a:pt x="635126" y="775883"/>
                  </a:lnTo>
                  <a:lnTo>
                    <a:pt x="628455" y="753634"/>
                  </a:lnTo>
                  <a:lnTo>
                    <a:pt x="617019" y="732444"/>
                  </a:lnTo>
                  <a:lnTo>
                    <a:pt x="591286" y="709135"/>
                  </a:lnTo>
                  <a:lnTo>
                    <a:pt x="559836" y="692184"/>
                  </a:lnTo>
                  <a:lnTo>
                    <a:pt x="527433" y="682648"/>
                  </a:lnTo>
                  <a:lnTo>
                    <a:pt x="491217" y="676291"/>
                  </a:lnTo>
                  <a:lnTo>
                    <a:pt x="455001" y="676291"/>
                  </a:lnTo>
                  <a:lnTo>
                    <a:pt x="418786" y="682648"/>
                  </a:lnTo>
                  <a:lnTo>
                    <a:pt x="384476" y="692184"/>
                  </a:lnTo>
                  <a:lnTo>
                    <a:pt x="354932" y="709135"/>
                  </a:lnTo>
                  <a:lnTo>
                    <a:pt x="329200" y="732444"/>
                  </a:lnTo>
                  <a:lnTo>
                    <a:pt x="314904" y="753634"/>
                  </a:lnTo>
                  <a:lnTo>
                    <a:pt x="310139" y="775883"/>
                  </a:lnTo>
                  <a:lnTo>
                    <a:pt x="310139" y="803430"/>
                  </a:lnTo>
                  <a:lnTo>
                    <a:pt x="313951" y="832036"/>
                  </a:lnTo>
                  <a:lnTo>
                    <a:pt x="320622" y="860643"/>
                  </a:lnTo>
                  <a:lnTo>
                    <a:pt x="329200" y="891368"/>
                  </a:lnTo>
                  <a:lnTo>
                    <a:pt x="337777" y="922093"/>
                  </a:lnTo>
                  <a:lnTo>
                    <a:pt x="344448" y="952818"/>
                  </a:lnTo>
                  <a:lnTo>
                    <a:pt x="348261" y="981425"/>
                  </a:lnTo>
                  <a:lnTo>
                    <a:pt x="348261" y="1005793"/>
                  </a:lnTo>
                  <a:lnTo>
                    <a:pt x="340636" y="1031221"/>
                  </a:lnTo>
                  <a:lnTo>
                    <a:pt x="329200" y="1052411"/>
                  </a:lnTo>
                  <a:lnTo>
                    <a:pt x="306327" y="1069362"/>
                  </a:lnTo>
                  <a:lnTo>
                    <a:pt x="277736" y="1081017"/>
                  </a:lnTo>
                  <a:lnTo>
                    <a:pt x="244379" y="1088433"/>
                  </a:lnTo>
                  <a:lnTo>
                    <a:pt x="208163" y="1090552"/>
                  </a:lnTo>
                  <a:lnTo>
                    <a:pt x="171948" y="1088433"/>
                  </a:lnTo>
                  <a:lnTo>
                    <a:pt x="135732" y="1085255"/>
                  </a:lnTo>
                  <a:lnTo>
                    <a:pt x="99516" y="1076779"/>
                  </a:lnTo>
                  <a:lnTo>
                    <a:pt x="69019" y="1071481"/>
                  </a:lnTo>
                  <a:lnTo>
                    <a:pt x="41381" y="1064065"/>
                  </a:lnTo>
                  <a:lnTo>
                    <a:pt x="18508" y="1057708"/>
                  </a:lnTo>
                  <a:lnTo>
                    <a:pt x="9702" y="1055610"/>
                  </a:lnTo>
                  <a:lnTo>
                    <a:pt x="0" y="105561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63" name="Freeform 24">
              <a:extLst>
                <a:ext uri="{FF2B5EF4-FFF2-40B4-BE49-F238E27FC236}">
                  <a16:creationId xmlns:a16="http://schemas.microsoft.com/office/drawing/2014/main" id="{A56673FA-C840-4D1B-9548-EA56CEB10427}"/>
                </a:ext>
              </a:extLst>
            </p:cNvPr>
            <p:cNvSpPr>
              <a:spLocks/>
            </p:cNvSpPr>
            <p:nvPr/>
          </p:nvSpPr>
          <p:spPr bwMode="gray">
            <a:xfrm flipH="1">
              <a:off x="4560750" y="1281775"/>
              <a:ext cx="827483" cy="940516"/>
            </a:xfrm>
            <a:custGeom>
              <a:avLst/>
              <a:gdLst>
                <a:gd name="T0" fmla="*/ 1031 w 1065"/>
                <a:gd name="T1" fmla="*/ 5 h 1346"/>
                <a:gd name="T2" fmla="*/ 1047 w 1065"/>
                <a:gd name="T3" fmla="*/ 71 h 1346"/>
                <a:gd name="T4" fmla="*/ 1063 w 1065"/>
                <a:gd name="T5" fmla="*/ 181 h 1346"/>
                <a:gd name="T6" fmla="*/ 1056 w 1065"/>
                <a:gd name="T7" fmla="*/ 291 h 1346"/>
                <a:gd name="T8" fmla="*/ 1009 w 1065"/>
                <a:gd name="T9" fmla="*/ 358 h 1346"/>
                <a:gd name="T10" fmla="*/ 935 w 1065"/>
                <a:gd name="T11" fmla="*/ 360 h 1346"/>
                <a:gd name="T12" fmla="*/ 848 w 1065"/>
                <a:gd name="T13" fmla="*/ 337 h 1346"/>
                <a:gd name="T14" fmla="*/ 769 w 1065"/>
                <a:gd name="T15" fmla="*/ 326 h 1346"/>
                <a:gd name="T16" fmla="*/ 705 w 1065"/>
                <a:gd name="T17" fmla="*/ 371 h 1346"/>
                <a:gd name="T18" fmla="*/ 675 w 1065"/>
                <a:gd name="T19" fmla="*/ 476 h 1346"/>
                <a:gd name="T20" fmla="*/ 689 w 1065"/>
                <a:gd name="T21" fmla="*/ 588 h 1346"/>
                <a:gd name="T22" fmla="*/ 747 w 1065"/>
                <a:gd name="T23" fmla="*/ 660 h 1346"/>
                <a:gd name="T24" fmla="*/ 821 w 1065"/>
                <a:gd name="T25" fmla="*/ 662 h 1346"/>
                <a:gd name="T26" fmla="*/ 906 w 1065"/>
                <a:gd name="T27" fmla="*/ 639 h 1346"/>
                <a:gd name="T28" fmla="*/ 985 w 1065"/>
                <a:gd name="T29" fmla="*/ 626 h 1346"/>
                <a:gd name="T30" fmla="*/ 1045 w 1065"/>
                <a:gd name="T31" fmla="*/ 671 h 1346"/>
                <a:gd name="T32" fmla="*/ 1065 w 1065"/>
                <a:gd name="T33" fmla="*/ 773 h 1346"/>
                <a:gd name="T34" fmla="*/ 1052 w 1065"/>
                <a:gd name="T35" fmla="*/ 887 h 1346"/>
                <a:gd name="T36" fmla="*/ 1034 w 1065"/>
                <a:gd name="T37" fmla="*/ 972 h 1346"/>
                <a:gd name="T38" fmla="*/ 1023 w 1065"/>
                <a:gd name="T39" fmla="*/ 990 h 1346"/>
                <a:gd name="T40" fmla="*/ 957 w 1065"/>
                <a:gd name="T41" fmla="*/ 973 h 1346"/>
                <a:gd name="T42" fmla="*/ 848 w 1065"/>
                <a:gd name="T43" fmla="*/ 957 h 1346"/>
                <a:gd name="T44" fmla="*/ 738 w 1065"/>
                <a:gd name="T45" fmla="*/ 964 h 1346"/>
                <a:gd name="T46" fmla="*/ 669 w 1065"/>
                <a:gd name="T47" fmla="*/ 1011 h 1346"/>
                <a:gd name="T48" fmla="*/ 667 w 1065"/>
                <a:gd name="T49" fmla="*/ 1086 h 1346"/>
                <a:gd name="T50" fmla="*/ 693 w 1065"/>
                <a:gd name="T51" fmla="*/ 1172 h 1346"/>
                <a:gd name="T52" fmla="*/ 703 w 1065"/>
                <a:gd name="T53" fmla="*/ 1252 h 1346"/>
                <a:gd name="T54" fmla="*/ 657 w 1065"/>
                <a:gd name="T55" fmla="*/ 1315 h 1346"/>
                <a:gd name="T56" fmla="*/ 552 w 1065"/>
                <a:gd name="T57" fmla="*/ 1346 h 1346"/>
                <a:gd name="T58" fmla="*/ 440 w 1065"/>
                <a:gd name="T59" fmla="*/ 1332 h 1346"/>
                <a:gd name="T60" fmla="*/ 367 w 1065"/>
                <a:gd name="T61" fmla="*/ 1274 h 1346"/>
                <a:gd name="T62" fmla="*/ 366 w 1065"/>
                <a:gd name="T63" fmla="*/ 1200 h 1346"/>
                <a:gd name="T64" fmla="*/ 391 w 1065"/>
                <a:gd name="T65" fmla="*/ 1115 h 1346"/>
                <a:gd name="T66" fmla="*/ 402 w 1065"/>
                <a:gd name="T67" fmla="*/ 1035 h 1346"/>
                <a:gd name="T68" fmla="*/ 358 w 1065"/>
                <a:gd name="T69" fmla="*/ 975 h 1346"/>
                <a:gd name="T70" fmla="*/ 255 w 1065"/>
                <a:gd name="T71" fmla="*/ 955 h 1346"/>
                <a:gd name="T72" fmla="*/ 141 w 1065"/>
                <a:gd name="T73" fmla="*/ 968 h 1346"/>
                <a:gd name="T74" fmla="*/ 56 w 1065"/>
                <a:gd name="T75" fmla="*/ 986 h 1346"/>
                <a:gd name="T76" fmla="*/ 35 w 1065"/>
                <a:gd name="T77" fmla="*/ 986 h 1346"/>
                <a:gd name="T78" fmla="*/ 19 w 1065"/>
                <a:gd name="T79" fmla="*/ 921 h 1346"/>
                <a:gd name="T80" fmla="*/ 2 w 1065"/>
                <a:gd name="T81" fmla="*/ 811 h 1346"/>
                <a:gd name="T82" fmla="*/ 10 w 1065"/>
                <a:gd name="T83" fmla="*/ 700 h 1346"/>
                <a:gd name="T84" fmla="*/ 56 w 1065"/>
                <a:gd name="T85" fmla="*/ 633 h 1346"/>
                <a:gd name="T86" fmla="*/ 131 w 1065"/>
                <a:gd name="T87" fmla="*/ 631 h 1346"/>
                <a:gd name="T88" fmla="*/ 217 w 1065"/>
                <a:gd name="T89" fmla="*/ 655 h 1346"/>
                <a:gd name="T90" fmla="*/ 297 w 1065"/>
                <a:gd name="T91" fmla="*/ 666 h 1346"/>
                <a:gd name="T92" fmla="*/ 360 w 1065"/>
                <a:gd name="T93" fmla="*/ 621 h 1346"/>
                <a:gd name="T94" fmla="*/ 391 w 1065"/>
                <a:gd name="T95" fmla="*/ 516 h 1346"/>
                <a:gd name="T96" fmla="*/ 375 w 1065"/>
                <a:gd name="T97" fmla="*/ 404 h 1346"/>
                <a:gd name="T98" fmla="*/ 319 w 1065"/>
                <a:gd name="T99" fmla="*/ 331 h 1346"/>
                <a:gd name="T100" fmla="*/ 244 w 1065"/>
                <a:gd name="T101" fmla="*/ 329 h 1346"/>
                <a:gd name="T102" fmla="*/ 160 w 1065"/>
                <a:gd name="T103" fmla="*/ 353 h 1346"/>
                <a:gd name="T104" fmla="*/ 78 w 1065"/>
                <a:gd name="T105" fmla="*/ 364 h 1346"/>
                <a:gd name="T106" fmla="*/ 20 w 1065"/>
                <a:gd name="T107" fmla="*/ 320 h 1346"/>
                <a:gd name="T108" fmla="*/ 0 w 1065"/>
                <a:gd name="T109" fmla="*/ 219 h 1346"/>
                <a:gd name="T110" fmla="*/ 11 w 1065"/>
                <a:gd name="T111" fmla="*/ 105 h 1346"/>
                <a:gd name="T112" fmla="*/ 31 w 1065"/>
                <a:gd name="T113" fmla="*/ 2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5" h="1346">
                  <a:moveTo>
                    <a:pt x="37" y="0"/>
                  </a:moveTo>
                  <a:lnTo>
                    <a:pt x="1029" y="0"/>
                  </a:lnTo>
                  <a:lnTo>
                    <a:pt x="1031" y="5"/>
                  </a:lnTo>
                  <a:lnTo>
                    <a:pt x="1034" y="20"/>
                  </a:lnTo>
                  <a:lnTo>
                    <a:pt x="1040" y="42"/>
                  </a:lnTo>
                  <a:lnTo>
                    <a:pt x="1047" y="71"/>
                  </a:lnTo>
                  <a:lnTo>
                    <a:pt x="1052" y="105"/>
                  </a:lnTo>
                  <a:lnTo>
                    <a:pt x="1060" y="141"/>
                  </a:lnTo>
                  <a:lnTo>
                    <a:pt x="1063" y="181"/>
                  </a:lnTo>
                  <a:lnTo>
                    <a:pt x="1065" y="219"/>
                  </a:lnTo>
                  <a:lnTo>
                    <a:pt x="1063" y="257"/>
                  </a:lnTo>
                  <a:lnTo>
                    <a:pt x="1056" y="291"/>
                  </a:lnTo>
                  <a:lnTo>
                    <a:pt x="1045" y="320"/>
                  </a:lnTo>
                  <a:lnTo>
                    <a:pt x="1029" y="344"/>
                  </a:lnTo>
                  <a:lnTo>
                    <a:pt x="1009" y="358"/>
                  </a:lnTo>
                  <a:lnTo>
                    <a:pt x="985" y="364"/>
                  </a:lnTo>
                  <a:lnTo>
                    <a:pt x="962" y="366"/>
                  </a:lnTo>
                  <a:lnTo>
                    <a:pt x="935" y="360"/>
                  </a:lnTo>
                  <a:lnTo>
                    <a:pt x="906" y="353"/>
                  </a:lnTo>
                  <a:lnTo>
                    <a:pt x="877" y="344"/>
                  </a:lnTo>
                  <a:lnTo>
                    <a:pt x="848" y="337"/>
                  </a:lnTo>
                  <a:lnTo>
                    <a:pt x="821" y="329"/>
                  </a:lnTo>
                  <a:lnTo>
                    <a:pt x="794" y="324"/>
                  </a:lnTo>
                  <a:lnTo>
                    <a:pt x="769" y="326"/>
                  </a:lnTo>
                  <a:lnTo>
                    <a:pt x="747" y="331"/>
                  </a:lnTo>
                  <a:lnTo>
                    <a:pt x="727" y="344"/>
                  </a:lnTo>
                  <a:lnTo>
                    <a:pt x="705" y="371"/>
                  </a:lnTo>
                  <a:lnTo>
                    <a:pt x="689" y="404"/>
                  </a:lnTo>
                  <a:lnTo>
                    <a:pt x="680" y="438"/>
                  </a:lnTo>
                  <a:lnTo>
                    <a:pt x="675" y="476"/>
                  </a:lnTo>
                  <a:lnTo>
                    <a:pt x="675" y="516"/>
                  </a:lnTo>
                  <a:lnTo>
                    <a:pt x="680" y="552"/>
                  </a:lnTo>
                  <a:lnTo>
                    <a:pt x="689" y="588"/>
                  </a:lnTo>
                  <a:lnTo>
                    <a:pt x="705" y="621"/>
                  </a:lnTo>
                  <a:lnTo>
                    <a:pt x="727" y="646"/>
                  </a:lnTo>
                  <a:lnTo>
                    <a:pt x="747" y="660"/>
                  </a:lnTo>
                  <a:lnTo>
                    <a:pt x="769" y="666"/>
                  </a:lnTo>
                  <a:lnTo>
                    <a:pt x="794" y="666"/>
                  </a:lnTo>
                  <a:lnTo>
                    <a:pt x="821" y="662"/>
                  </a:lnTo>
                  <a:lnTo>
                    <a:pt x="848" y="655"/>
                  </a:lnTo>
                  <a:lnTo>
                    <a:pt x="877" y="646"/>
                  </a:lnTo>
                  <a:lnTo>
                    <a:pt x="906" y="639"/>
                  </a:lnTo>
                  <a:lnTo>
                    <a:pt x="935" y="631"/>
                  </a:lnTo>
                  <a:lnTo>
                    <a:pt x="962" y="626"/>
                  </a:lnTo>
                  <a:lnTo>
                    <a:pt x="985" y="626"/>
                  </a:lnTo>
                  <a:lnTo>
                    <a:pt x="1009" y="633"/>
                  </a:lnTo>
                  <a:lnTo>
                    <a:pt x="1029" y="646"/>
                  </a:lnTo>
                  <a:lnTo>
                    <a:pt x="1045" y="671"/>
                  </a:lnTo>
                  <a:lnTo>
                    <a:pt x="1056" y="700"/>
                  </a:lnTo>
                  <a:lnTo>
                    <a:pt x="1063" y="735"/>
                  </a:lnTo>
                  <a:lnTo>
                    <a:pt x="1065" y="773"/>
                  </a:lnTo>
                  <a:lnTo>
                    <a:pt x="1063" y="811"/>
                  </a:lnTo>
                  <a:lnTo>
                    <a:pt x="1060" y="850"/>
                  </a:lnTo>
                  <a:lnTo>
                    <a:pt x="1052" y="887"/>
                  </a:lnTo>
                  <a:lnTo>
                    <a:pt x="1047" y="921"/>
                  </a:lnTo>
                  <a:lnTo>
                    <a:pt x="1040" y="950"/>
                  </a:lnTo>
                  <a:lnTo>
                    <a:pt x="1034" y="972"/>
                  </a:lnTo>
                  <a:lnTo>
                    <a:pt x="1031" y="986"/>
                  </a:lnTo>
                  <a:lnTo>
                    <a:pt x="1029" y="992"/>
                  </a:lnTo>
                  <a:lnTo>
                    <a:pt x="1023" y="990"/>
                  </a:lnTo>
                  <a:lnTo>
                    <a:pt x="1009" y="986"/>
                  </a:lnTo>
                  <a:lnTo>
                    <a:pt x="985" y="981"/>
                  </a:lnTo>
                  <a:lnTo>
                    <a:pt x="957" y="973"/>
                  </a:lnTo>
                  <a:lnTo>
                    <a:pt x="924" y="968"/>
                  </a:lnTo>
                  <a:lnTo>
                    <a:pt x="886" y="961"/>
                  </a:lnTo>
                  <a:lnTo>
                    <a:pt x="848" y="957"/>
                  </a:lnTo>
                  <a:lnTo>
                    <a:pt x="808" y="955"/>
                  </a:lnTo>
                  <a:lnTo>
                    <a:pt x="772" y="957"/>
                  </a:lnTo>
                  <a:lnTo>
                    <a:pt x="738" y="964"/>
                  </a:lnTo>
                  <a:lnTo>
                    <a:pt x="707" y="975"/>
                  </a:lnTo>
                  <a:lnTo>
                    <a:pt x="684" y="992"/>
                  </a:lnTo>
                  <a:lnTo>
                    <a:pt x="669" y="1011"/>
                  </a:lnTo>
                  <a:lnTo>
                    <a:pt x="664" y="1035"/>
                  </a:lnTo>
                  <a:lnTo>
                    <a:pt x="664" y="1058"/>
                  </a:lnTo>
                  <a:lnTo>
                    <a:pt x="667" y="1086"/>
                  </a:lnTo>
                  <a:lnTo>
                    <a:pt x="675" y="1115"/>
                  </a:lnTo>
                  <a:lnTo>
                    <a:pt x="684" y="1144"/>
                  </a:lnTo>
                  <a:lnTo>
                    <a:pt x="693" y="1172"/>
                  </a:lnTo>
                  <a:lnTo>
                    <a:pt x="700" y="1200"/>
                  </a:lnTo>
                  <a:lnTo>
                    <a:pt x="703" y="1227"/>
                  </a:lnTo>
                  <a:lnTo>
                    <a:pt x="703" y="1252"/>
                  </a:lnTo>
                  <a:lnTo>
                    <a:pt x="696" y="1274"/>
                  </a:lnTo>
                  <a:lnTo>
                    <a:pt x="684" y="1294"/>
                  </a:lnTo>
                  <a:lnTo>
                    <a:pt x="657" y="1315"/>
                  </a:lnTo>
                  <a:lnTo>
                    <a:pt x="624" y="1332"/>
                  </a:lnTo>
                  <a:lnTo>
                    <a:pt x="590" y="1341"/>
                  </a:lnTo>
                  <a:lnTo>
                    <a:pt x="552" y="1346"/>
                  </a:lnTo>
                  <a:lnTo>
                    <a:pt x="514" y="1346"/>
                  </a:lnTo>
                  <a:lnTo>
                    <a:pt x="476" y="1341"/>
                  </a:lnTo>
                  <a:lnTo>
                    <a:pt x="440" y="1332"/>
                  </a:lnTo>
                  <a:lnTo>
                    <a:pt x="409" y="1315"/>
                  </a:lnTo>
                  <a:lnTo>
                    <a:pt x="382" y="1294"/>
                  </a:lnTo>
                  <a:lnTo>
                    <a:pt x="367" y="1274"/>
                  </a:lnTo>
                  <a:lnTo>
                    <a:pt x="362" y="1252"/>
                  </a:lnTo>
                  <a:lnTo>
                    <a:pt x="362" y="1227"/>
                  </a:lnTo>
                  <a:lnTo>
                    <a:pt x="366" y="1200"/>
                  </a:lnTo>
                  <a:lnTo>
                    <a:pt x="373" y="1172"/>
                  </a:lnTo>
                  <a:lnTo>
                    <a:pt x="382" y="1144"/>
                  </a:lnTo>
                  <a:lnTo>
                    <a:pt x="391" y="1115"/>
                  </a:lnTo>
                  <a:lnTo>
                    <a:pt x="398" y="1086"/>
                  </a:lnTo>
                  <a:lnTo>
                    <a:pt x="402" y="1058"/>
                  </a:lnTo>
                  <a:lnTo>
                    <a:pt x="402" y="1035"/>
                  </a:lnTo>
                  <a:lnTo>
                    <a:pt x="394" y="1011"/>
                  </a:lnTo>
                  <a:lnTo>
                    <a:pt x="382" y="992"/>
                  </a:lnTo>
                  <a:lnTo>
                    <a:pt x="358" y="975"/>
                  </a:lnTo>
                  <a:lnTo>
                    <a:pt x="328" y="964"/>
                  </a:lnTo>
                  <a:lnTo>
                    <a:pt x="293" y="957"/>
                  </a:lnTo>
                  <a:lnTo>
                    <a:pt x="255" y="955"/>
                  </a:lnTo>
                  <a:lnTo>
                    <a:pt x="217" y="957"/>
                  </a:lnTo>
                  <a:lnTo>
                    <a:pt x="179" y="961"/>
                  </a:lnTo>
                  <a:lnTo>
                    <a:pt x="141" y="968"/>
                  </a:lnTo>
                  <a:lnTo>
                    <a:pt x="109" y="973"/>
                  </a:lnTo>
                  <a:lnTo>
                    <a:pt x="80" y="981"/>
                  </a:lnTo>
                  <a:lnTo>
                    <a:pt x="56" y="986"/>
                  </a:lnTo>
                  <a:lnTo>
                    <a:pt x="42" y="990"/>
                  </a:lnTo>
                  <a:lnTo>
                    <a:pt x="37" y="992"/>
                  </a:lnTo>
                  <a:lnTo>
                    <a:pt x="35" y="986"/>
                  </a:lnTo>
                  <a:lnTo>
                    <a:pt x="31" y="972"/>
                  </a:lnTo>
                  <a:lnTo>
                    <a:pt x="26" y="950"/>
                  </a:lnTo>
                  <a:lnTo>
                    <a:pt x="19" y="921"/>
                  </a:lnTo>
                  <a:lnTo>
                    <a:pt x="11" y="887"/>
                  </a:lnTo>
                  <a:lnTo>
                    <a:pt x="6" y="850"/>
                  </a:lnTo>
                  <a:lnTo>
                    <a:pt x="2" y="811"/>
                  </a:lnTo>
                  <a:lnTo>
                    <a:pt x="0" y="773"/>
                  </a:lnTo>
                  <a:lnTo>
                    <a:pt x="2" y="735"/>
                  </a:lnTo>
                  <a:lnTo>
                    <a:pt x="10" y="700"/>
                  </a:lnTo>
                  <a:lnTo>
                    <a:pt x="20" y="671"/>
                  </a:lnTo>
                  <a:lnTo>
                    <a:pt x="37" y="646"/>
                  </a:lnTo>
                  <a:lnTo>
                    <a:pt x="56" y="633"/>
                  </a:lnTo>
                  <a:lnTo>
                    <a:pt x="78" y="626"/>
                  </a:lnTo>
                  <a:lnTo>
                    <a:pt x="103" y="626"/>
                  </a:lnTo>
                  <a:lnTo>
                    <a:pt x="131" y="631"/>
                  </a:lnTo>
                  <a:lnTo>
                    <a:pt x="160" y="639"/>
                  </a:lnTo>
                  <a:lnTo>
                    <a:pt x="188" y="646"/>
                  </a:lnTo>
                  <a:lnTo>
                    <a:pt x="217" y="655"/>
                  </a:lnTo>
                  <a:lnTo>
                    <a:pt x="244" y="662"/>
                  </a:lnTo>
                  <a:lnTo>
                    <a:pt x="272" y="666"/>
                  </a:lnTo>
                  <a:lnTo>
                    <a:pt x="297" y="666"/>
                  </a:lnTo>
                  <a:lnTo>
                    <a:pt x="319" y="660"/>
                  </a:lnTo>
                  <a:lnTo>
                    <a:pt x="338" y="646"/>
                  </a:lnTo>
                  <a:lnTo>
                    <a:pt x="360" y="621"/>
                  </a:lnTo>
                  <a:lnTo>
                    <a:pt x="375" y="588"/>
                  </a:lnTo>
                  <a:lnTo>
                    <a:pt x="385" y="552"/>
                  </a:lnTo>
                  <a:lnTo>
                    <a:pt x="391" y="516"/>
                  </a:lnTo>
                  <a:lnTo>
                    <a:pt x="391" y="476"/>
                  </a:lnTo>
                  <a:lnTo>
                    <a:pt x="385" y="438"/>
                  </a:lnTo>
                  <a:lnTo>
                    <a:pt x="375" y="404"/>
                  </a:lnTo>
                  <a:lnTo>
                    <a:pt x="360" y="371"/>
                  </a:lnTo>
                  <a:lnTo>
                    <a:pt x="338" y="344"/>
                  </a:lnTo>
                  <a:lnTo>
                    <a:pt x="319" y="331"/>
                  </a:lnTo>
                  <a:lnTo>
                    <a:pt x="297" y="326"/>
                  </a:lnTo>
                  <a:lnTo>
                    <a:pt x="272" y="324"/>
                  </a:lnTo>
                  <a:lnTo>
                    <a:pt x="244" y="329"/>
                  </a:lnTo>
                  <a:lnTo>
                    <a:pt x="217" y="337"/>
                  </a:lnTo>
                  <a:lnTo>
                    <a:pt x="188" y="344"/>
                  </a:lnTo>
                  <a:lnTo>
                    <a:pt x="160" y="353"/>
                  </a:lnTo>
                  <a:lnTo>
                    <a:pt x="131" y="360"/>
                  </a:lnTo>
                  <a:lnTo>
                    <a:pt x="103" y="366"/>
                  </a:lnTo>
                  <a:lnTo>
                    <a:pt x="78" y="364"/>
                  </a:lnTo>
                  <a:lnTo>
                    <a:pt x="56" y="358"/>
                  </a:lnTo>
                  <a:lnTo>
                    <a:pt x="37" y="344"/>
                  </a:lnTo>
                  <a:lnTo>
                    <a:pt x="20" y="320"/>
                  </a:lnTo>
                  <a:lnTo>
                    <a:pt x="10" y="291"/>
                  </a:lnTo>
                  <a:lnTo>
                    <a:pt x="2" y="257"/>
                  </a:lnTo>
                  <a:lnTo>
                    <a:pt x="0" y="219"/>
                  </a:lnTo>
                  <a:lnTo>
                    <a:pt x="2" y="181"/>
                  </a:lnTo>
                  <a:lnTo>
                    <a:pt x="6" y="141"/>
                  </a:lnTo>
                  <a:lnTo>
                    <a:pt x="11" y="105"/>
                  </a:lnTo>
                  <a:lnTo>
                    <a:pt x="19" y="71"/>
                  </a:lnTo>
                  <a:lnTo>
                    <a:pt x="26" y="42"/>
                  </a:lnTo>
                  <a:lnTo>
                    <a:pt x="31" y="20"/>
                  </a:lnTo>
                  <a:lnTo>
                    <a:pt x="35" y="5"/>
                  </a:lnTo>
                  <a:lnTo>
                    <a:pt x="37" y="0"/>
                  </a:lnTo>
                  <a:close/>
                </a:path>
              </a:pathLst>
            </a:custGeom>
            <a:solidFill>
              <a:schemeClr val="accent3"/>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1">
              <a:extLst>
                <a:ext uri="{FF2B5EF4-FFF2-40B4-BE49-F238E27FC236}">
                  <a16:creationId xmlns:a16="http://schemas.microsoft.com/office/drawing/2014/main" id="{5B1AEBC0-3BCC-435B-B6C6-48C09CC4A34B}"/>
                </a:ext>
              </a:extLst>
            </p:cNvPr>
            <p:cNvSpPr>
              <a:spLocks/>
            </p:cNvSpPr>
            <p:nvPr/>
          </p:nvSpPr>
          <p:spPr bwMode="gray">
            <a:xfrm flipH="1">
              <a:off x="5330082" y="1720246"/>
              <a:ext cx="788132" cy="1181345"/>
            </a:xfrm>
            <a:custGeom>
              <a:avLst/>
              <a:gdLst>
                <a:gd name="T0" fmla="*/ 551 w 1027"/>
                <a:gd name="T1" fmla="*/ 5 h 1702"/>
                <a:gd name="T2" fmla="*/ 645 w 1027"/>
                <a:gd name="T3" fmla="*/ 52 h 1702"/>
                <a:gd name="T4" fmla="*/ 665 w 1027"/>
                <a:gd name="T5" fmla="*/ 119 h 1702"/>
                <a:gd name="T6" fmla="*/ 645 w 1027"/>
                <a:gd name="T7" fmla="*/ 204 h 1702"/>
                <a:gd name="T8" fmla="*/ 626 w 1027"/>
                <a:gd name="T9" fmla="*/ 288 h 1702"/>
                <a:gd name="T10" fmla="*/ 645 w 1027"/>
                <a:gd name="T11" fmla="*/ 355 h 1702"/>
                <a:gd name="T12" fmla="*/ 734 w 1027"/>
                <a:gd name="T13" fmla="*/ 389 h 1702"/>
                <a:gd name="T14" fmla="*/ 850 w 1027"/>
                <a:gd name="T15" fmla="*/ 385 h 1702"/>
                <a:gd name="T16" fmla="*/ 949 w 1027"/>
                <a:gd name="T17" fmla="*/ 367 h 1702"/>
                <a:gd name="T18" fmla="*/ 991 w 1027"/>
                <a:gd name="T19" fmla="*/ 355 h 1702"/>
                <a:gd name="T20" fmla="*/ 1001 w 1027"/>
                <a:gd name="T21" fmla="*/ 398 h 1702"/>
                <a:gd name="T22" fmla="*/ 1021 w 1027"/>
                <a:gd name="T23" fmla="*/ 497 h 1702"/>
                <a:gd name="T24" fmla="*/ 1025 w 1027"/>
                <a:gd name="T25" fmla="*/ 611 h 1702"/>
                <a:gd name="T26" fmla="*/ 991 w 1027"/>
                <a:gd name="T27" fmla="*/ 700 h 1702"/>
                <a:gd name="T28" fmla="*/ 924 w 1027"/>
                <a:gd name="T29" fmla="*/ 720 h 1702"/>
                <a:gd name="T30" fmla="*/ 841 w 1027"/>
                <a:gd name="T31" fmla="*/ 700 h 1702"/>
                <a:gd name="T32" fmla="*/ 756 w 1027"/>
                <a:gd name="T33" fmla="*/ 680 h 1702"/>
                <a:gd name="T34" fmla="*/ 689 w 1027"/>
                <a:gd name="T35" fmla="*/ 700 h 1702"/>
                <a:gd name="T36" fmla="*/ 642 w 1027"/>
                <a:gd name="T37" fmla="*/ 794 h 1702"/>
                <a:gd name="T38" fmla="*/ 642 w 1027"/>
                <a:gd name="T39" fmla="*/ 908 h 1702"/>
                <a:gd name="T40" fmla="*/ 689 w 1027"/>
                <a:gd name="T41" fmla="*/ 1002 h 1702"/>
                <a:gd name="T42" fmla="*/ 756 w 1027"/>
                <a:gd name="T43" fmla="*/ 1022 h 1702"/>
                <a:gd name="T44" fmla="*/ 841 w 1027"/>
                <a:gd name="T45" fmla="*/ 1002 h 1702"/>
                <a:gd name="T46" fmla="*/ 924 w 1027"/>
                <a:gd name="T47" fmla="*/ 982 h 1702"/>
                <a:gd name="T48" fmla="*/ 991 w 1027"/>
                <a:gd name="T49" fmla="*/ 1002 h 1702"/>
                <a:gd name="T50" fmla="*/ 1025 w 1027"/>
                <a:gd name="T51" fmla="*/ 1091 h 1702"/>
                <a:gd name="T52" fmla="*/ 1021 w 1027"/>
                <a:gd name="T53" fmla="*/ 1205 h 1702"/>
                <a:gd name="T54" fmla="*/ 1001 w 1027"/>
                <a:gd name="T55" fmla="*/ 1304 h 1702"/>
                <a:gd name="T56" fmla="*/ 991 w 1027"/>
                <a:gd name="T57" fmla="*/ 1348 h 1702"/>
                <a:gd name="T58" fmla="*/ 949 w 1027"/>
                <a:gd name="T59" fmla="*/ 1335 h 1702"/>
                <a:gd name="T60" fmla="*/ 850 w 1027"/>
                <a:gd name="T61" fmla="*/ 1317 h 1702"/>
                <a:gd name="T62" fmla="*/ 734 w 1027"/>
                <a:gd name="T63" fmla="*/ 1313 h 1702"/>
                <a:gd name="T64" fmla="*/ 645 w 1027"/>
                <a:gd name="T65" fmla="*/ 1348 h 1702"/>
                <a:gd name="T66" fmla="*/ 626 w 1027"/>
                <a:gd name="T67" fmla="*/ 1415 h 1702"/>
                <a:gd name="T68" fmla="*/ 645 w 1027"/>
                <a:gd name="T69" fmla="*/ 1498 h 1702"/>
                <a:gd name="T70" fmla="*/ 665 w 1027"/>
                <a:gd name="T71" fmla="*/ 1583 h 1702"/>
                <a:gd name="T72" fmla="*/ 645 w 1027"/>
                <a:gd name="T73" fmla="*/ 1650 h 1702"/>
                <a:gd name="T74" fmla="*/ 551 w 1027"/>
                <a:gd name="T75" fmla="*/ 1697 h 1702"/>
                <a:gd name="T76" fmla="*/ 438 w 1027"/>
                <a:gd name="T77" fmla="*/ 1697 h 1702"/>
                <a:gd name="T78" fmla="*/ 344 w 1027"/>
                <a:gd name="T79" fmla="*/ 1650 h 1702"/>
                <a:gd name="T80" fmla="*/ 324 w 1027"/>
                <a:gd name="T81" fmla="*/ 1583 h 1702"/>
                <a:gd name="T82" fmla="*/ 344 w 1027"/>
                <a:gd name="T83" fmla="*/ 1498 h 1702"/>
                <a:gd name="T84" fmla="*/ 363 w 1027"/>
                <a:gd name="T85" fmla="*/ 1415 h 1702"/>
                <a:gd name="T86" fmla="*/ 344 w 1027"/>
                <a:gd name="T87" fmla="*/ 1348 h 1702"/>
                <a:gd name="T88" fmla="*/ 257 w 1027"/>
                <a:gd name="T89" fmla="*/ 1313 h 1702"/>
                <a:gd name="T90" fmla="*/ 141 w 1027"/>
                <a:gd name="T91" fmla="*/ 1317 h 1702"/>
                <a:gd name="T92" fmla="*/ 42 w 1027"/>
                <a:gd name="T93" fmla="*/ 1335 h 1702"/>
                <a:gd name="T94" fmla="*/ 0 w 1027"/>
                <a:gd name="T95" fmla="*/ 1348 h 1702"/>
                <a:gd name="T96" fmla="*/ 20 w 1027"/>
                <a:gd name="T97" fmla="*/ 360 h 1702"/>
                <a:gd name="T98" fmla="*/ 105 w 1027"/>
                <a:gd name="T99" fmla="*/ 380 h 1702"/>
                <a:gd name="T100" fmla="*/ 219 w 1027"/>
                <a:gd name="T101" fmla="*/ 391 h 1702"/>
                <a:gd name="T102" fmla="*/ 320 w 1027"/>
                <a:gd name="T103" fmla="*/ 373 h 1702"/>
                <a:gd name="T104" fmla="*/ 363 w 1027"/>
                <a:gd name="T105" fmla="*/ 313 h 1702"/>
                <a:gd name="T106" fmla="*/ 353 w 1027"/>
                <a:gd name="T107" fmla="*/ 233 h 1702"/>
                <a:gd name="T108" fmla="*/ 329 w 1027"/>
                <a:gd name="T109" fmla="*/ 146 h 1702"/>
                <a:gd name="T110" fmla="*/ 331 w 1027"/>
                <a:gd name="T111" fmla="*/ 72 h 1702"/>
                <a:gd name="T112" fmla="*/ 403 w 1027"/>
                <a:gd name="T113" fmla="*/ 16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7" h="1702">
                  <a:moveTo>
                    <a:pt x="476" y="0"/>
                  </a:moveTo>
                  <a:lnTo>
                    <a:pt x="513" y="0"/>
                  </a:lnTo>
                  <a:lnTo>
                    <a:pt x="551" y="5"/>
                  </a:lnTo>
                  <a:lnTo>
                    <a:pt x="588" y="16"/>
                  </a:lnTo>
                  <a:lnTo>
                    <a:pt x="620" y="32"/>
                  </a:lnTo>
                  <a:lnTo>
                    <a:pt x="645" y="52"/>
                  </a:lnTo>
                  <a:lnTo>
                    <a:pt x="660" y="72"/>
                  </a:lnTo>
                  <a:lnTo>
                    <a:pt x="665" y="96"/>
                  </a:lnTo>
                  <a:lnTo>
                    <a:pt x="665" y="119"/>
                  </a:lnTo>
                  <a:lnTo>
                    <a:pt x="662" y="146"/>
                  </a:lnTo>
                  <a:lnTo>
                    <a:pt x="654" y="175"/>
                  </a:lnTo>
                  <a:lnTo>
                    <a:pt x="645" y="204"/>
                  </a:lnTo>
                  <a:lnTo>
                    <a:pt x="638" y="233"/>
                  </a:lnTo>
                  <a:lnTo>
                    <a:pt x="631" y="260"/>
                  </a:lnTo>
                  <a:lnTo>
                    <a:pt x="626" y="288"/>
                  </a:lnTo>
                  <a:lnTo>
                    <a:pt x="626" y="313"/>
                  </a:lnTo>
                  <a:lnTo>
                    <a:pt x="633" y="335"/>
                  </a:lnTo>
                  <a:lnTo>
                    <a:pt x="645" y="355"/>
                  </a:lnTo>
                  <a:lnTo>
                    <a:pt x="671" y="373"/>
                  </a:lnTo>
                  <a:lnTo>
                    <a:pt x="700" y="383"/>
                  </a:lnTo>
                  <a:lnTo>
                    <a:pt x="734" y="389"/>
                  </a:lnTo>
                  <a:lnTo>
                    <a:pt x="772" y="391"/>
                  </a:lnTo>
                  <a:lnTo>
                    <a:pt x="810" y="389"/>
                  </a:lnTo>
                  <a:lnTo>
                    <a:pt x="850" y="385"/>
                  </a:lnTo>
                  <a:lnTo>
                    <a:pt x="886" y="380"/>
                  </a:lnTo>
                  <a:lnTo>
                    <a:pt x="920" y="373"/>
                  </a:lnTo>
                  <a:lnTo>
                    <a:pt x="949" y="367"/>
                  </a:lnTo>
                  <a:lnTo>
                    <a:pt x="971" y="360"/>
                  </a:lnTo>
                  <a:lnTo>
                    <a:pt x="985" y="356"/>
                  </a:lnTo>
                  <a:lnTo>
                    <a:pt x="991" y="355"/>
                  </a:lnTo>
                  <a:lnTo>
                    <a:pt x="992" y="360"/>
                  </a:lnTo>
                  <a:lnTo>
                    <a:pt x="996" y="374"/>
                  </a:lnTo>
                  <a:lnTo>
                    <a:pt x="1001" y="398"/>
                  </a:lnTo>
                  <a:lnTo>
                    <a:pt x="1009" y="427"/>
                  </a:lnTo>
                  <a:lnTo>
                    <a:pt x="1016" y="459"/>
                  </a:lnTo>
                  <a:lnTo>
                    <a:pt x="1021" y="497"/>
                  </a:lnTo>
                  <a:lnTo>
                    <a:pt x="1025" y="535"/>
                  </a:lnTo>
                  <a:lnTo>
                    <a:pt x="1027" y="575"/>
                  </a:lnTo>
                  <a:lnTo>
                    <a:pt x="1025" y="611"/>
                  </a:lnTo>
                  <a:lnTo>
                    <a:pt x="1020" y="646"/>
                  </a:lnTo>
                  <a:lnTo>
                    <a:pt x="1009" y="677"/>
                  </a:lnTo>
                  <a:lnTo>
                    <a:pt x="991" y="700"/>
                  </a:lnTo>
                  <a:lnTo>
                    <a:pt x="971" y="715"/>
                  </a:lnTo>
                  <a:lnTo>
                    <a:pt x="949" y="720"/>
                  </a:lnTo>
                  <a:lnTo>
                    <a:pt x="924" y="720"/>
                  </a:lnTo>
                  <a:lnTo>
                    <a:pt x="897" y="716"/>
                  </a:lnTo>
                  <a:lnTo>
                    <a:pt x="870" y="709"/>
                  </a:lnTo>
                  <a:lnTo>
                    <a:pt x="841" y="700"/>
                  </a:lnTo>
                  <a:lnTo>
                    <a:pt x="812" y="691"/>
                  </a:lnTo>
                  <a:lnTo>
                    <a:pt x="783" y="684"/>
                  </a:lnTo>
                  <a:lnTo>
                    <a:pt x="756" y="680"/>
                  </a:lnTo>
                  <a:lnTo>
                    <a:pt x="730" y="680"/>
                  </a:lnTo>
                  <a:lnTo>
                    <a:pt x="709" y="686"/>
                  </a:lnTo>
                  <a:lnTo>
                    <a:pt x="689" y="700"/>
                  </a:lnTo>
                  <a:lnTo>
                    <a:pt x="669" y="727"/>
                  </a:lnTo>
                  <a:lnTo>
                    <a:pt x="653" y="758"/>
                  </a:lnTo>
                  <a:lnTo>
                    <a:pt x="642" y="794"/>
                  </a:lnTo>
                  <a:lnTo>
                    <a:pt x="636" y="832"/>
                  </a:lnTo>
                  <a:lnTo>
                    <a:pt x="636" y="870"/>
                  </a:lnTo>
                  <a:lnTo>
                    <a:pt x="642" y="908"/>
                  </a:lnTo>
                  <a:lnTo>
                    <a:pt x="653" y="944"/>
                  </a:lnTo>
                  <a:lnTo>
                    <a:pt x="669" y="975"/>
                  </a:lnTo>
                  <a:lnTo>
                    <a:pt x="689" y="1002"/>
                  </a:lnTo>
                  <a:lnTo>
                    <a:pt x="709" y="1015"/>
                  </a:lnTo>
                  <a:lnTo>
                    <a:pt x="730" y="1022"/>
                  </a:lnTo>
                  <a:lnTo>
                    <a:pt x="756" y="1022"/>
                  </a:lnTo>
                  <a:lnTo>
                    <a:pt x="783" y="1019"/>
                  </a:lnTo>
                  <a:lnTo>
                    <a:pt x="812" y="1011"/>
                  </a:lnTo>
                  <a:lnTo>
                    <a:pt x="841" y="1002"/>
                  </a:lnTo>
                  <a:lnTo>
                    <a:pt x="870" y="993"/>
                  </a:lnTo>
                  <a:lnTo>
                    <a:pt x="897" y="986"/>
                  </a:lnTo>
                  <a:lnTo>
                    <a:pt x="924" y="982"/>
                  </a:lnTo>
                  <a:lnTo>
                    <a:pt x="949" y="982"/>
                  </a:lnTo>
                  <a:lnTo>
                    <a:pt x="971" y="988"/>
                  </a:lnTo>
                  <a:lnTo>
                    <a:pt x="991" y="1002"/>
                  </a:lnTo>
                  <a:lnTo>
                    <a:pt x="1009" y="1026"/>
                  </a:lnTo>
                  <a:lnTo>
                    <a:pt x="1020" y="1057"/>
                  </a:lnTo>
                  <a:lnTo>
                    <a:pt x="1025" y="1091"/>
                  </a:lnTo>
                  <a:lnTo>
                    <a:pt x="1027" y="1127"/>
                  </a:lnTo>
                  <a:lnTo>
                    <a:pt x="1025" y="1167"/>
                  </a:lnTo>
                  <a:lnTo>
                    <a:pt x="1021" y="1205"/>
                  </a:lnTo>
                  <a:lnTo>
                    <a:pt x="1016" y="1243"/>
                  </a:lnTo>
                  <a:lnTo>
                    <a:pt x="1009" y="1275"/>
                  </a:lnTo>
                  <a:lnTo>
                    <a:pt x="1001" y="1304"/>
                  </a:lnTo>
                  <a:lnTo>
                    <a:pt x="996" y="1328"/>
                  </a:lnTo>
                  <a:lnTo>
                    <a:pt x="992" y="1342"/>
                  </a:lnTo>
                  <a:lnTo>
                    <a:pt x="991" y="1348"/>
                  </a:lnTo>
                  <a:lnTo>
                    <a:pt x="985" y="1344"/>
                  </a:lnTo>
                  <a:lnTo>
                    <a:pt x="971" y="1342"/>
                  </a:lnTo>
                  <a:lnTo>
                    <a:pt x="949" y="1335"/>
                  </a:lnTo>
                  <a:lnTo>
                    <a:pt x="920" y="1330"/>
                  </a:lnTo>
                  <a:lnTo>
                    <a:pt x="886" y="1322"/>
                  </a:lnTo>
                  <a:lnTo>
                    <a:pt x="850" y="1317"/>
                  </a:lnTo>
                  <a:lnTo>
                    <a:pt x="810" y="1313"/>
                  </a:lnTo>
                  <a:lnTo>
                    <a:pt x="772" y="1312"/>
                  </a:lnTo>
                  <a:lnTo>
                    <a:pt x="734" y="1313"/>
                  </a:lnTo>
                  <a:lnTo>
                    <a:pt x="700" y="1319"/>
                  </a:lnTo>
                  <a:lnTo>
                    <a:pt x="671" y="1330"/>
                  </a:lnTo>
                  <a:lnTo>
                    <a:pt x="645" y="1348"/>
                  </a:lnTo>
                  <a:lnTo>
                    <a:pt x="633" y="1368"/>
                  </a:lnTo>
                  <a:lnTo>
                    <a:pt x="626" y="1389"/>
                  </a:lnTo>
                  <a:lnTo>
                    <a:pt x="626" y="1415"/>
                  </a:lnTo>
                  <a:lnTo>
                    <a:pt x="631" y="1442"/>
                  </a:lnTo>
                  <a:lnTo>
                    <a:pt x="638" y="1469"/>
                  </a:lnTo>
                  <a:lnTo>
                    <a:pt x="645" y="1498"/>
                  </a:lnTo>
                  <a:lnTo>
                    <a:pt x="654" y="1527"/>
                  </a:lnTo>
                  <a:lnTo>
                    <a:pt x="662" y="1556"/>
                  </a:lnTo>
                  <a:lnTo>
                    <a:pt x="665" y="1583"/>
                  </a:lnTo>
                  <a:lnTo>
                    <a:pt x="665" y="1607"/>
                  </a:lnTo>
                  <a:lnTo>
                    <a:pt x="660" y="1630"/>
                  </a:lnTo>
                  <a:lnTo>
                    <a:pt x="645" y="1650"/>
                  </a:lnTo>
                  <a:lnTo>
                    <a:pt x="620" y="1670"/>
                  </a:lnTo>
                  <a:lnTo>
                    <a:pt x="588" y="1686"/>
                  </a:lnTo>
                  <a:lnTo>
                    <a:pt x="551" y="1697"/>
                  </a:lnTo>
                  <a:lnTo>
                    <a:pt x="513" y="1702"/>
                  </a:lnTo>
                  <a:lnTo>
                    <a:pt x="476" y="1702"/>
                  </a:lnTo>
                  <a:lnTo>
                    <a:pt x="438" y="1697"/>
                  </a:lnTo>
                  <a:lnTo>
                    <a:pt x="403" y="1686"/>
                  </a:lnTo>
                  <a:lnTo>
                    <a:pt x="371" y="1670"/>
                  </a:lnTo>
                  <a:lnTo>
                    <a:pt x="344" y="1650"/>
                  </a:lnTo>
                  <a:lnTo>
                    <a:pt x="331" y="1630"/>
                  </a:lnTo>
                  <a:lnTo>
                    <a:pt x="324" y="1607"/>
                  </a:lnTo>
                  <a:lnTo>
                    <a:pt x="324" y="1583"/>
                  </a:lnTo>
                  <a:lnTo>
                    <a:pt x="329" y="1556"/>
                  </a:lnTo>
                  <a:lnTo>
                    <a:pt x="336" y="1527"/>
                  </a:lnTo>
                  <a:lnTo>
                    <a:pt x="344" y="1498"/>
                  </a:lnTo>
                  <a:lnTo>
                    <a:pt x="353" y="1469"/>
                  </a:lnTo>
                  <a:lnTo>
                    <a:pt x="360" y="1442"/>
                  </a:lnTo>
                  <a:lnTo>
                    <a:pt x="363" y="1415"/>
                  </a:lnTo>
                  <a:lnTo>
                    <a:pt x="363" y="1389"/>
                  </a:lnTo>
                  <a:lnTo>
                    <a:pt x="358" y="1368"/>
                  </a:lnTo>
                  <a:lnTo>
                    <a:pt x="344" y="1348"/>
                  </a:lnTo>
                  <a:lnTo>
                    <a:pt x="320" y="1330"/>
                  </a:lnTo>
                  <a:lnTo>
                    <a:pt x="291" y="1319"/>
                  </a:lnTo>
                  <a:lnTo>
                    <a:pt x="257" y="1313"/>
                  </a:lnTo>
                  <a:lnTo>
                    <a:pt x="219" y="1312"/>
                  </a:lnTo>
                  <a:lnTo>
                    <a:pt x="179" y="1313"/>
                  </a:lnTo>
                  <a:lnTo>
                    <a:pt x="141" y="1317"/>
                  </a:lnTo>
                  <a:lnTo>
                    <a:pt x="105" y="1322"/>
                  </a:lnTo>
                  <a:lnTo>
                    <a:pt x="71" y="1330"/>
                  </a:lnTo>
                  <a:lnTo>
                    <a:pt x="42" y="1335"/>
                  </a:lnTo>
                  <a:lnTo>
                    <a:pt x="20" y="1342"/>
                  </a:lnTo>
                  <a:lnTo>
                    <a:pt x="4" y="1344"/>
                  </a:lnTo>
                  <a:lnTo>
                    <a:pt x="0" y="1348"/>
                  </a:lnTo>
                  <a:lnTo>
                    <a:pt x="0" y="355"/>
                  </a:lnTo>
                  <a:lnTo>
                    <a:pt x="4" y="356"/>
                  </a:lnTo>
                  <a:lnTo>
                    <a:pt x="20" y="360"/>
                  </a:lnTo>
                  <a:lnTo>
                    <a:pt x="42" y="367"/>
                  </a:lnTo>
                  <a:lnTo>
                    <a:pt x="71" y="373"/>
                  </a:lnTo>
                  <a:lnTo>
                    <a:pt x="105" y="380"/>
                  </a:lnTo>
                  <a:lnTo>
                    <a:pt x="141" y="385"/>
                  </a:lnTo>
                  <a:lnTo>
                    <a:pt x="179" y="389"/>
                  </a:lnTo>
                  <a:lnTo>
                    <a:pt x="219" y="391"/>
                  </a:lnTo>
                  <a:lnTo>
                    <a:pt x="257" y="389"/>
                  </a:lnTo>
                  <a:lnTo>
                    <a:pt x="291" y="383"/>
                  </a:lnTo>
                  <a:lnTo>
                    <a:pt x="320" y="373"/>
                  </a:lnTo>
                  <a:lnTo>
                    <a:pt x="344" y="355"/>
                  </a:lnTo>
                  <a:lnTo>
                    <a:pt x="358" y="335"/>
                  </a:lnTo>
                  <a:lnTo>
                    <a:pt x="363" y="313"/>
                  </a:lnTo>
                  <a:lnTo>
                    <a:pt x="363" y="288"/>
                  </a:lnTo>
                  <a:lnTo>
                    <a:pt x="360" y="260"/>
                  </a:lnTo>
                  <a:lnTo>
                    <a:pt x="353" y="233"/>
                  </a:lnTo>
                  <a:lnTo>
                    <a:pt x="344" y="204"/>
                  </a:lnTo>
                  <a:lnTo>
                    <a:pt x="336" y="175"/>
                  </a:lnTo>
                  <a:lnTo>
                    <a:pt x="329" y="146"/>
                  </a:lnTo>
                  <a:lnTo>
                    <a:pt x="324" y="119"/>
                  </a:lnTo>
                  <a:lnTo>
                    <a:pt x="324" y="96"/>
                  </a:lnTo>
                  <a:lnTo>
                    <a:pt x="331" y="72"/>
                  </a:lnTo>
                  <a:lnTo>
                    <a:pt x="344" y="52"/>
                  </a:lnTo>
                  <a:lnTo>
                    <a:pt x="371" y="32"/>
                  </a:lnTo>
                  <a:lnTo>
                    <a:pt x="403" y="16"/>
                  </a:lnTo>
                  <a:lnTo>
                    <a:pt x="438" y="5"/>
                  </a:lnTo>
                  <a:lnTo>
                    <a:pt x="476" y="0"/>
                  </a:lnTo>
                  <a:close/>
                </a:path>
              </a:pathLst>
            </a:custGeom>
            <a:grp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24">
              <a:extLst>
                <a:ext uri="{FF2B5EF4-FFF2-40B4-BE49-F238E27FC236}">
                  <a16:creationId xmlns:a16="http://schemas.microsoft.com/office/drawing/2014/main" id="{2E42D3A5-462A-4B04-A8CE-44654A028013}"/>
                </a:ext>
              </a:extLst>
            </p:cNvPr>
            <p:cNvSpPr/>
            <p:nvPr/>
          </p:nvSpPr>
          <p:spPr bwMode="gray">
            <a:xfrm flipH="1">
              <a:off x="5085582" y="1281775"/>
              <a:ext cx="1032631" cy="724229"/>
            </a:xfrm>
            <a:custGeom>
              <a:avLst/>
              <a:gdLst/>
              <a:ahLst/>
              <a:cxnLst/>
              <a:rect l="l" t="t" r="r" b="b"/>
              <a:pathLst>
                <a:path w="1283195" h="1090552">
                  <a:moveTo>
                    <a:pt x="0" y="0"/>
                  </a:moveTo>
                  <a:lnTo>
                    <a:pt x="1156" y="0"/>
                  </a:lnTo>
                  <a:lnTo>
                    <a:pt x="944911" y="0"/>
                  </a:lnTo>
                  <a:lnTo>
                    <a:pt x="945818" y="336"/>
                  </a:lnTo>
                  <a:lnTo>
                    <a:pt x="943912" y="5634"/>
                  </a:lnTo>
                  <a:lnTo>
                    <a:pt x="940100" y="20467"/>
                  </a:lnTo>
                  <a:lnTo>
                    <a:pt x="933429" y="45894"/>
                  </a:lnTo>
                  <a:lnTo>
                    <a:pt x="928663" y="76620"/>
                  </a:lnTo>
                  <a:lnTo>
                    <a:pt x="921992" y="110523"/>
                  </a:lnTo>
                  <a:lnTo>
                    <a:pt x="916274" y="150784"/>
                  </a:lnTo>
                  <a:lnTo>
                    <a:pt x="912462" y="191045"/>
                  </a:lnTo>
                  <a:lnTo>
                    <a:pt x="911509" y="233424"/>
                  </a:lnTo>
                  <a:lnTo>
                    <a:pt x="912462" y="271566"/>
                  </a:lnTo>
                  <a:lnTo>
                    <a:pt x="918180" y="308648"/>
                  </a:lnTo>
                  <a:lnTo>
                    <a:pt x="928663" y="341492"/>
                  </a:lnTo>
                  <a:lnTo>
                    <a:pt x="945818" y="365860"/>
                  </a:lnTo>
                  <a:lnTo>
                    <a:pt x="962973" y="381753"/>
                  </a:lnTo>
                  <a:lnTo>
                    <a:pt x="984893" y="387050"/>
                  </a:lnTo>
                  <a:lnTo>
                    <a:pt x="1009672" y="387050"/>
                  </a:lnTo>
                  <a:lnTo>
                    <a:pt x="1035404" y="382812"/>
                  </a:lnTo>
                  <a:lnTo>
                    <a:pt x="1061136" y="375396"/>
                  </a:lnTo>
                  <a:lnTo>
                    <a:pt x="1116413" y="356325"/>
                  </a:lnTo>
                  <a:lnTo>
                    <a:pt x="1144051" y="348909"/>
                  </a:lnTo>
                  <a:lnTo>
                    <a:pt x="1167877" y="344671"/>
                  </a:lnTo>
                  <a:lnTo>
                    <a:pt x="1191703" y="344671"/>
                  </a:lnTo>
                  <a:lnTo>
                    <a:pt x="1214576" y="351028"/>
                  </a:lnTo>
                  <a:lnTo>
                    <a:pt x="1233637" y="365860"/>
                  </a:lnTo>
                  <a:lnTo>
                    <a:pt x="1252698" y="394467"/>
                  </a:lnTo>
                  <a:lnTo>
                    <a:pt x="1267947" y="427311"/>
                  </a:lnTo>
                  <a:lnTo>
                    <a:pt x="1278430" y="465453"/>
                  </a:lnTo>
                  <a:lnTo>
                    <a:pt x="1283195" y="505713"/>
                  </a:lnTo>
                  <a:lnTo>
                    <a:pt x="1283195" y="545974"/>
                  </a:lnTo>
                  <a:lnTo>
                    <a:pt x="1278430" y="586235"/>
                  </a:lnTo>
                  <a:lnTo>
                    <a:pt x="1267947" y="624376"/>
                  </a:lnTo>
                  <a:lnTo>
                    <a:pt x="1252698" y="657220"/>
                  </a:lnTo>
                  <a:lnTo>
                    <a:pt x="1233637" y="685827"/>
                  </a:lnTo>
                  <a:lnTo>
                    <a:pt x="1214576" y="699600"/>
                  </a:lnTo>
                  <a:lnTo>
                    <a:pt x="1191703" y="707016"/>
                  </a:lnTo>
                  <a:lnTo>
                    <a:pt x="1167877" y="707016"/>
                  </a:lnTo>
                  <a:lnTo>
                    <a:pt x="1144051" y="703838"/>
                  </a:lnTo>
                  <a:lnTo>
                    <a:pt x="1116413" y="695362"/>
                  </a:lnTo>
                  <a:lnTo>
                    <a:pt x="1088775" y="685827"/>
                  </a:lnTo>
                  <a:lnTo>
                    <a:pt x="1061136" y="676291"/>
                  </a:lnTo>
                  <a:lnTo>
                    <a:pt x="1035404" y="668875"/>
                  </a:lnTo>
                  <a:lnTo>
                    <a:pt x="1009672" y="664637"/>
                  </a:lnTo>
                  <a:lnTo>
                    <a:pt x="984893" y="664637"/>
                  </a:lnTo>
                  <a:lnTo>
                    <a:pt x="962973" y="670994"/>
                  </a:lnTo>
                  <a:lnTo>
                    <a:pt x="945818" y="685827"/>
                  </a:lnTo>
                  <a:lnTo>
                    <a:pt x="928663" y="711254"/>
                  </a:lnTo>
                  <a:lnTo>
                    <a:pt x="918180" y="744099"/>
                  </a:lnTo>
                  <a:lnTo>
                    <a:pt x="912462" y="780121"/>
                  </a:lnTo>
                  <a:lnTo>
                    <a:pt x="911509" y="818263"/>
                  </a:lnTo>
                  <a:lnTo>
                    <a:pt x="912462" y="860643"/>
                  </a:lnTo>
                  <a:lnTo>
                    <a:pt x="916274" y="900903"/>
                  </a:lnTo>
                  <a:lnTo>
                    <a:pt x="921992" y="941164"/>
                  </a:lnTo>
                  <a:lnTo>
                    <a:pt x="928663" y="975068"/>
                  </a:lnTo>
                  <a:lnTo>
                    <a:pt x="933429" y="1005793"/>
                  </a:lnTo>
                  <a:lnTo>
                    <a:pt x="940100" y="1031221"/>
                  </a:lnTo>
                  <a:lnTo>
                    <a:pt x="943912" y="1046054"/>
                  </a:lnTo>
                  <a:lnTo>
                    <a:pt x="945818" y="1052411"/>
                  </a:lnTo>
                  <a:lnTo>
                    <a:pt x="940100" y="1054529"/>
                  </a:lnTo>
                  <a:lnTo>
                    <a:pt x="926757" y="1057708"/>
                  </a:lnTo>
                  <a:lnTo>
                    <a:pt x="903884" y="1064065"/>
                  </a:lnTo>
                  <a:lnTo>
                    <a:pt x="877199" y="1071481"/>
                  </a:lnTo>
                  <a:lnTo>
                    <a:pt x="845749" y="1076779"/>
                  </a:lnTo>
                  <a:lnTo>
                    <a:pt x="809533" y="1085255"/>
                  </a:lnTo>
                  <a:lnTo>
                    <a:pt x="773318" y="1088433"/>
                  </a:lnTo>
                  <a:lnTo>
                    <a:pt x="735196" y="1090552"/>
                  </a:lnTo>
                  <a:lnTo>
                    <a:pt x="700886" y="1088433"/>
                  </a:lnTo>
                  <a:lnTo>
                    <a:pt x="668483" y="1081017"/>
                  </a:lnTo>
                  <a:lnTo>
                    <a:pt x="638939" y="1069362"/>
                  </a:lnTo>
                  <a:lnTo>
                    <a:pt x="617019" y="1052411"/>
                  </a:lnTo>
                  <a:lnTo>
                    <a:pt x="602723" y="1031221"/>
                  </a:lnTo>
                  <a:lnTo>
                    <a:pt x="597958" y="1005793"/>
                  </a:lnTo>
                  <a:lnTo>
                    <a:pt x="597958" y="981425"/>
                  </a:lnTo>
                  <a:lnTo>
                    <a:pt x="600817" y="952818"/>
                  </a:lnTo>
                  <a:lnTo>
                    <a:pt x="608441" y="922093"/>
                  </a:lnTo>
                  <a:lnTo>
                    <a:pt x="617019" y="891368"/>
                  </a:lnTo>
                  <a:lnTo>
                    <a:pt x="625596" y="860643"/>
                  </a:lnTo>
                  <a:lnTo>
                    <a:pt x="632267" y="832036"/>
                  </a:lnTo>
                  <a:lnTo>
                    <a:pt x="635126" y="803430"/>
                  </a:lnTo>
                  <a:lnTo>
                    <a:pt x="635126" y="775883"/>
                  </a:lnTo>
                  <a:lnTo>
                    <a:pt x="628455" y="753634"/>
                  </a:lnTo>
                  <a:lnTo>
                    <a:pt x="617019" y="732444"/>
                  </a:lnTo>
                  <a:lnTo>
                    <a:pt x="591286" y="709135"/>
                  </a:lnTo>
                  <a:lnTo>
                    <a:pt x="559836" y="692184"/>
                  </a:lnTo>
                  <a:lnTo>
                    <a:pt x="527433" y="682648"/>
                  </a:lnTo>
                  <a:lnTo>
                    <a:pt x="491217" y="676291"/>
                  </a:lnTo>
                  <a:lnTo>
                    <a:pt x="455001" y="676291"/>
                  </a:lnTo>
                  <a:lnTo>
                    <a:pt x="418786" y="682648"/>
                  </a:lnTo>
                  <a:lnTo>
                    <a:pt x="384476" y="692184"/>
                  </a:lnTo>
                  <a:lnTo>
                    <a:pt x="354932" y="709135"/>
                  </a:lnTo>
                  <a:lnTo>
                    <a:pt x="329200" y="732444"/>
                  </a:lnTo>
                  <a:lnTo>
                    <a:pt x="314904" y="753634"/>
                  </a:lnTo>
                  <a:lnTo>
                    <a:pt x="310139" y="775883"/>
                  </a:lnTo>
                  <a:lnTo>
                    <a:pt x="310139" y="803430"/>
                  </a:lnTo>
                  <a:lnTo>
                    <a:pt x="313951" y="832036"/>
                  </a:lnTo>
                  <a:lnTo>
                    <a:pt x="320622" y="860643"/>
                  </a:lnTo>
                  <a:lnTo>
                    <a:pt x="329200" y="891368"/>
                  </a:lnTo>
                  <a:lnTo>
                    <a:pt x="337777" y="922093"/>
                  </a:lnTo>
                  <a:lnTo>
                    <a:pt x="344448" y="952818"/>
                  </a:lnTo>
                  <a:lnTo>
                    <a:pt x="348261" y="981425"/>
                  </a:lnTo>
                  <a:lnTo>
                    <a:pt x="348261" y="1005793"/>
                  </a:lnTo>
                  <a:lnTo>
                    <a:pt x="340636" y="1031221"/>
                  </a:lnTo>
                  <a:lnTo>
                    <a:pt x="329200" y="1052411"/>
                  </a:lnTo>
                  <a:lnTo>
                    <a:pt x="306327" y="1069362"/>
                  </a:lnTo>
                  <a:lnTo>
                    <a:pt x="277736" y="1081017"/>
                  </a:lnTo>
                  <a:lnTo>
                    <a:pt x="244379" y="1088433"/>
                  </a:lnTo>
                  <a:lnTo>
                    <a:pt x="208163" y="1090552"/>
                  </a:lnTo>
                  <a:lnTo>
                    <a:pt x="171948" y="1088433"/>
                  </a:lnTo>
                  <a:lnTo>
                    <a:pt x="135732" y="1085255"/>
                  </a:lnTo>
                  <a:lnTo>
                    <a:pt x="99516" y="1076779"/>
                  </a:lnTo>
                  <a:lnTo>
                    <a:pt x="69019" y="1071481"/>
                  </a:lnTo>
                  <a:lnTo>
                    <a:pt x="41381" y="1064065"/>
                  </a:lnTo>
                  <a:lnTo>
                    <a:pt x="18508" y="1057708"/>
                  </a:lnTo>
                  <a:lnTo>
                    <a:pt x="9702" y="1055610"/>
                  </a:lnTo>
                  <a:lnTo>
                    <a:pt x="0" y="1055610"/>
                  </a:lnTo>
                  <a:close/>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sp>
        <p:nvSpPr>
          <p:cNvPr id="87" name="Text Placeholder 12">
            <a:extLst>
              <a:ext uri="{FF2B5EF4-FFF2-40B4-BE49-F238E27FC236}">
                <a16:creationId xmlns:a16="http://schemas.microsoft.com/office/drawing/2014/main" id="{44AB2F93-17F9-446D-A92F-FCF44D6285E9}"/>
              </a:ext>
            </a:extLst>
          </p:cNvPr>
          <p:cNvSpPr txBox="1">
            <a:spLocks/>
          </p:cNvSpPr>
          <p:nvPr/>
        </p:nvSpPr>
        <p:spPr bwMode="gray">
          <a:xfrm>
            <a:off x="425271" y="1178945"/>
            <a:ext cx="3617181" cy="153888"/>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0"/>
              </a:spcBef>
              <a:buNone/>
            </a:pPr>
            <a:r>
              <a:rPr lang="en-US" sz="1000" b="1" dirty="0">
                <a:cs typeface="Arial" panose="020B0604020202020204" pitchFamily="34" charset="0"/>
              </a:rPr>
              <a:t>Everyone is a Piece of the Data Analytics Puzzle</a:t>
            </a:r>
          </a:p>
        </p:txBody>
      </p:sp>
      <p:sp>
        <p:nvSpPr>
          <p:cNvPr id="91" name="TextBox 90">
            <a:extLst>
              <a:ext uri="{FF2B5EF4-FFF2-40B4-BE49-F238E27FC236}">
                <a16:creationId xmlns:a16="http://schemas.microsoft.com/office/drawing/2014/main" id="{8093A05F-F8BC-4B28-AAC4-F8B4DBC9BFB0}"/>
              </a:ext>
            </a:extLst>
          </p:cNvPr>
          <p:cNvSpPr txBox="1"/>
          <p:nvPr/>
        </p:nvSpPr>
        <p:spPr bwMode="gray">
          <a:xfrm>
            <a:off x="1499397" y="3500019"/>
            <a:ext cx="1181342" cy="123111"/>
          </a:xfrm>
          <a:prstGeom prst="rect">
            <a:avLst/>
          </a:prstGeom>
          <a:noFill/>
        </p:spPr>
        <p:txBody>
          <a:bodyPr wrap="square" lIns="0" tIns="0" rIns="0" bIns="0" rtlCol="0">
            <a:spAutoFit/>
          </a:bodyPr>
          <a:lstStyle/>
          <a:p>
            <a:pPr algn="ctr">
              <a:spcBef>
                <a:spcPts val="500"/>
              </a:spcBef>
            </a:pPr>
            <a:r>
              <a:rPr lang="en-US" sz="800" dirty="0">
                <a:solidFill>
                  <a:schemeClr val="bg1"/>
                </a:solidFill>
              </a:rPr>
              <a:t>Finance</a:t>
            </a:r>
          </a:p>
        </p:txBody>
      </p:sp>
      <p:sp>
        <p:nvSpPr>
          <p:cNvPr id="92" name="TextBox 91">
            <a:extLst>
              <a:ext uri="{FF2B5EF4-FFF2-40B4-BE49-F238E27FC236}">
                <a16:creationId xmlns:a16="http://schemas.microsoft.com/office/drawing/2014/main" id="{2C0AA51F-2141-4F95-B4DB-34F8095CCB60}"/>
              </a:ext>
            </a:extLst>
          </p:cNvPr>
          <p:cNvSpPr txBox="1"/>
          <p:nvPr/>
        </p:nvSpPr>
        <p:spPr bwMode="gray">
          <a:xfrm>
            <a:off x="2622624" y="2488810"/>
            <a:ext cx="1181342" cy="123111"/>
          </a:xfrm>
          <a:prstGeom prst="rect">
            <a:avLst/>
          </a:prstGeom>
          <a:noFill/>
        </p:spPr>
        <p:txBody>
          <a:bodyPr wrap="square" lIns="0" tIns="0" rIns="0" bIns="0" rtlCol="0">
            <a:spAutoFit/>
          </a:bodyPr>
          <a:lstStyle/>
          <a:p>
            <a:pPr algn="ctr">
              <a:spcBef>
                <a:spcPts val="500"/>
              </a:spcBef>
            </a:pPr>
            <a:r>
              <a:rPr lang="en-US" sz="800" dirty="0">
                <a:solidFill>
                  <a:schemeClr val="bg1"/>
                </a:solidFill>
              </a:rPr>
              <a:t>HR</a:t>
            </a:r>
          </a:p>
        </p:txBody>
      </p:sp>
      <p:sp>
        <p:nvSpPr>
          <p:cNvPr id="93" name="TextBox 92">
            <a:extLst>
              <a:ext uri="{FF2B5EF4-FFF2-40B4-BE49-F238E27FC236}">
                <a16:creationId xmlns:a16="http://schemas.microsoft.com/office/drawing/2014/main" id="{A7EABBA6-F58A-4B9A-84FD-1BCDB4009461}"/>
              </a:ext>
            </a:extLst>
          </p:cNvPr>
          <p:cNvSpPr txBox="1"/>
          <p:nvPr/>
        </p:nvSpPr>
        <p:spPr bwMode="gray">
          <a:xfrm>
            <a:off x="1687477" y="2972447"/>
            <a:ext cx="631344" cy="123111"/>
          </a:xfrm>
          <a:prstGeom prst="rect">
            <a:avLst/>
          </a:prstGeom>
          <a:noFill/>
        </p:spPr>
        <p:txBody>
          <a:bodyPr wrap="square" lIns="0" tIns="0" rIns="0" bIns="0" rtlCol="0">
            <a:spAutoFit/>
          </a:bodyPr>
          <a:lstStyle/>
          <a:p>
            <a:pPr algn="ctr">
              <a:spcBef>
                <a:spcPts val="500"/>
              </a:spcBef>
            </a:pPr>
            <a:r>
              <a:rPr lang="en-US" sz="800" dirty="0">
                <a:solidFill>
                  <a:schemeClr val="bg1"/>
                </a:solidFill>
              </a:rPr>
              <a:t>IT</a:t>
            </a:r>
          </a:p>
        </p:txBody>
      </p:sp>
      <p:sp>
        <p:nvSpPr>
          <p:cNvPr id="94" name="TextBox 93">
            <a:extLst>
              <a:ext uri="{FF2B5EF4-FFF2-40B4-BE49-F238E27FC236}">
                <a16:creationId xmlns:a16="http://schemas.microsoft.com/office/drawing/2014/main" id="{36A535D5-CADB-4392-A2FF-4243B9D9ADD2}"/>
              </a:ext>
            </a:extLst>
          </p:cNvPr>
          <p:cNvSpPr txBox="1"/>
          <p:nvPr/>
        </p:nvSpPr>
        <p:spPr bwMode="gray">
          <a:xfrm>
            <a:off x="3370206" y="1867543"/>
            <a:ext cx="778256" cy="246221"/>
          </a:xfrm>
          <a:prstGeom prst="rect">
            <a:avLst/>
          </a:prstGeom>
          <a:noFill/>
        </p:spPr>
        <p:txBody>
          <a:bodyPr wrap="square" lIns="0" tIns="0" rIns="0" bIns="0" rtlCol="0">
            <a:spAutoFit/>
          </a:bodyPr>
          <a:lstStyle/>
          <a:p>
            <a:pPr algn="ctr">
              <a:spcBef>
                <a:spcPts val="500"/>
              </a:spcBef>
            </a:pPr>
            <a:r>
              <a:rPr lang="en-US" sz="800" dirty="0">
                <a:solidFill>
                  <a:schemeClr val="bg1"/>
                </a:solidFill>
              </a:rPr>
              <a:t>Student </a:t>
            </a:r>
            <a:br>
              <a:rPr lang="en-US" sz="800" dirty="0">
                <a:solidFill>
                  <a:schemeClr val="bg1"/>
                </a:solidFill>
              </a:rPr>
            </a:br>
            <a:r>
              <a:rPr lang="en-US" sz="800" dirty="0">
                <a:solidFill>
                  <a:schemeClr val="bg1"/>
                </a:solidFill>
              </a:rPr>
              <a:t>Affairs</a:t>
            </a:r>
          </a:p>
        </p:txBody>
      </p:sp>
      <p:sp>
        <p:nvSpPr>
          <p:cNvPr id="96" name="TextBox 95">
            <a:extLst>
              <a:ext uri="{FF2B5EF4-FFF2-40B4-BE49-F238E27FC236}">
                <a16:creationId xmlns:a16="http://schemas.microsoft.com/office/drawing/2014/main" id="{C3AB853E-1F25-46C7-A6FA-86DE8A39B21D}"/>
              </a:ext>
            </a:extLst>
          </p:cNvPr>
          <p:cNvSpPr txBox="1"/>
          <p:nvPr/>
        </p:nvSpPr>
        <p:spPr bwMode="gray">
          <a:xfrm>
            <a:off x="3179100" y="2963904"/>
            <a:ext cx="1181342" cy="123111"/>
          </a:xfrm>
          <a:prstGeom prst="rect">
            <a:avLst/>
          </a:prstGeom>
          <a:noFill/>
        </p:spPr>
        <p:txBody>
          <a:bodyPr wrap="square" lIns="0" tIns="0" rIns="0" bIns="0" rtlCol="0">
            <a:spAutoFit/>
          </a:bodyPr>
          <a:lstStyle/>
          <a:p>
            <a:pPr algn="ctr">
              <a:spcBef>
                <a:spcPts val="500"/>
              </a:spcBef>
            </a:pPr>
            <a:r>
              <a:rPr lang="en-US" sz="800" dirty="0">
                <a:solidFill>
                  <a:schemeClr val="bg1"/>
                </a:solidFill>
              </a:rPr>
              <a:t>Admissions</a:t>
            </a:r>
          </a:p>
        </p:txBody>
      </p:sp>
      <p:sp>
        <p:nvSpPr>
          <p:cNvPr id="97" name="TextBox 96">
            <a:extLst>
              <a:ext uri="{FF2B5EF4-FFF2-40B4-BE49-F238E27FC236}">
                <a16:creationId xmlns:a16="http://schemas.microsoft.com/office/drawing/2014/main" id="{7701B98C-DA7C-4B83-8F31-98B64070B49B}"/>
              </a:ext>
            </a:extLst>
          </p:cNvPr>
          <p:cNvSpPr txBox="1"/>
          <p:nvPr/>
        </p:nvSpPr>
        <p:spPr bwMode="gray">
          <a:xfrm>
            <a:off x="2797956" y="3458093"/>
            <a:ext cx="800230" cy="246221"/>
          </a:xfrm>
          <a:prstGeom prst="rect">
            <a:avLst/>
          </a:prstGeom>
          <a:noFill/>
        </p:spPr>
        <p:txBody>
          <a:bodyPr wrap="square" lIns="0" tIns="0" rIns="0" bIns="0" rtlCol="0">
            <a:spAutoFit/>
          </a:bodyPr>
          <a:lstStyle/>
          <a:p>
            <a:pPr algn="ctr">
              <a:spcBef>
                <a:spcPts val="500"/>
              </a:spcBef>
            </a:pPr>
            <a:r>
              <a:rPr lang="en-US" sz="800" dirty="0">
                <a:solidFill>
                  <a:schemeClr val="bg1"/>
                </a:solidFill>
              </a:rPr>
              <a:t>Academic Affairs</a:t>
            </a:r>
          </a:p>
        </p:txBody>
      </p:sp>
      <p:sp>
        <p:nvSpPr>
          <p:cNvPr id="98" name="TextBox 97">
            <a:extLst>
              <a:ext uri="{FF2B5EF4-FFF2-40B4-BE49-F238E27FC236}">
                <a16:creationId xmlns:a16="http://schemas.microsoft.com/office/drawing/2014/main" id="{AED4C6FE-21E2-425F-80C7-A8ABE7FE14BD}"/>
              </a:ext>
            </a:extLst>
          </p:cNvPr>
          <p:cNvSpPr txBox="1"/>
          <p:nvPr/>
        </p:nvSpPr>
        <p:spPr bwMode="gray">
          <a:xfrm>
            <a:off x="1075913" y="3289420"/>
            <a:ext cx="800230" cy="246221"/>
          </a:xfrm>
          <a:prstGeom prst="rect">
            <a:avLst/>
          </a:prstGeom>
          <a:noFill/>
        </p:spPr>
        <p:txBody>
          <a:bodyPr wrap="square" lIns="0" tIns="0" rIns="0" bIns="0" rtlCol="0">
            <a:spAutoFit/>
          </a:bodyPr>
          <a:lstStyle/>
          <a:p>
            <a:pPr algn="ctr">
              <a:spcBef>
                <a:spcPts val="500"/>
              </a:spcBef>
            </a:pPr>
            <a:r>
              <a:rPr lang="en-US" sz="800" b="1" dirty="0">
                <a:solidFill>
                  <a:schemeClr val="bg1"/>
                </a:solidFill>
              </a:rPr>
              <a:t>Alumni Relations</a:t>
            </a:r>
          </a:p>
        </p:txBody>
      </p:sp>
      <p:sp>
        <p:nvSpPr>
          <p:cNvPr id="99" name="TextBox 98">
            <a:extLst>
              <a:ext uri="{FF2B5EF4-FFF2-40B4-BE49-F238E27FC236}">
                <a16:creationId xmlns:a16="http://schemas.microsoft.com/office/drawing/2014/main" id="{A0CE3BC9-B60C-48CC-AADD-7766EA376EA6}"/>
              </a:ext>
            </a:extLst>
          </p:cNvPr>
          <p:cNvSpPr txBox="1"/>
          <p:nvPr/>
        </p:nvSpPr>
        <p:spPr bwMode="gray">
          <a:xfrm>
            <a:off x="2248120" y="1860013"/>
            <a:ext cx="800230" cy="246221"/>
          </a:xfrm>
          <a:prstGeom prst="rect">
            <a:avLst/>
          </a:prstGeom>
          <a:noFill/>
        </p:spPr>
        <p:txBody>
          <a:bodyPr wrap="square" lIns="0" tIns="0" rIns="0" bIns="0" rtlCol="0">
            <a:spAutoFit/>
          </a:bodyPr>
          <a:lstStyle/>
          <a:p>
            <a:pPr algn="ctr">
              <a:spcBef>
                <a:spcPts val="500"/>
              </a:spcBef>
            </a:pPr>
            <a:r>
              <a:rPr lang="en-US" sz="800" dirty="0">
                <a:solidFill>
                  <a:schemeClr val="bg1"/>
                </a:solidFill>
              </a:rPr>
              <a:t>Alumni Relations</a:t>
            </a:r>
          </a:p>
        </p:txBody>
      </p:sp>
      <p:sp>
        <p:nvSpPr>
          <p:cNvPr id="100" name="TextBox 99">
            <a:extLst>
              <a:ext uri="{FF2B5EF4-FFF2-40B4-BE49-F238E27FC236}">
                <a16:creationId xmlns:a16="http://schemas.microsoft.com/office/drawing/2014/main" id="{8F45284F-22EF-4992-A6C1-D559A540FDD8}"/>
              </a:ext>
            </a:extLst>
          </p:cNvPr>
          <p:cNvSpPr txBox="1"/>
          <p:nvPr/>
        </p:nvSpPr>
        <p:spPr bwMode="gray">
          <a:xfrm>
            <a:off x="3906728" y="2491969"/>
            <a:ext cx="800230" cy="123111"/>
          </a:xfrm>
          <a:prstGeom prst="rect">
            <a:avLst/>
          </a:prstGeom>
          <a:noFill/>
        </p:spPr>
        <p:txBody>
          <a:bodyPr wrap="square" lIns="0" tIns="0" rIns="0" bIns="0" rtlCol="0">
            <a:spAutoFit/>
          </a:bodyPr>
          <a:lstStyle/>
          <a:p>
            <a:pPr algn="ctr">
              <a:spcBef>
                <a:spcPts val="500"/>
              </a:spcBef>
            </a:pPr>
            <a:r>
              <a:rPr lang="en-US" sz="800" dirty="0">
                <a:solidFill>
                  <a:schemeClr val="bg1"/>
                </a:solidFill>
              </a:rPr>
              <a:t>Athletics</a:t>
            </a:r>
          </a:p>
        </p:txBody>
      </p:sp>
      <p:sp>
        <p:nvSpPr>
          <p:cNvPr id="101" name="TextBox 100">
            <a:extLst>
              <a:ext uri="{FF2B5EF4-FFF2-40B4-BE49-F238E27FC236}">
                <a16:creationId xmlns:a16="http://schemas.microsoft.com/office/drawing/2014/main" id="{F2167B7A-4089-46F8-9115-4A06A618AD81}"/>
              </a:ext>
            </a:extLst>
          </p:cNvPr>
          <p:cNvSpPr txBox="1"/>
          <p:nvPr/>
        </p:nvSpPr>
        <p:spPr bwMode="gray">
          <a:xfrm>
            <a:off x="2048595" y="2960688"/>
            <a:ext cx="1181342" cy="123111"/>
          </a:xfrm>
          <a:prstGeom prst="rect">
            <a:avLst/>
          </a:prstGeom>
          <a:noFill/>
        </p:spPr>
        <p:txBody>
          <a:bodyPr wrap="square" lIns="0" tIns="0" rIns="0" bIns="0" rtlCol="0">
            <a:spAutoFit/>
          </a:bodyPr>
          <a:lstStyle/>
          <a:p>
            <a:pPr algn="ctr">
              <a:spcBef>
                <a:spcPts val="500"/>
              </a:spcBef>
            </a:pPr>
            <a:r>
              <a:rPr lang="en-US" sz="800" dirty="0">
                <a:solidFill>
                  <a:schemeClr val="bg1"/>
                </a:solidFill>
              </a:rPr>
              <a:t>Advancement</a:t>
            </a:r>
          </a:p>
        </p:txBody>
      </p:sp>
      <p:sp>
        <p:nvSpPr>
          <p:cNvPr id="102" name="TextBox 101">
            <a:extLst>
              <a:ext uri="{FF2B5EF4-FFF2-40B4-BE49-F238E27FC236}">
                <a16:creationId xmlns:a16="http://schemas.microsoft.com/office/drawing/2014/main" id="{AF771675-C1E1-42B8-B278-05AC1E6076B3}"/>
              </a:ext>
            </a:extLst>
          </p:cNvPr>
          <p:cNvSpPr txBox="1"/>
          <p:nvPr/>
        </p:nvSpPr>
        <p:spPr bwMode="gray">
          <a:xfrm>
            <a:off x="419157" y="1844623"/>
            <a:ext cx="1091580" cy="276999"/>
          </a:xfrm>
          <a:prstGeom prst="rect">
            <a:avLst/>
          </a:prstGeom>
          <a:noFill/>
        </p:spPr>
        <p:txBody>
          <a:bodyPr wrap="square" lIns="0" tIns="0" rIns="0" bIns="0" rtlCol="0">
            <a:spAutoFit/>
          </a:bodyPr>
          <a:lstStyle/>
          <a:p>
            <a:r>
              <a:rPr lang="en-US" sz="900" b="1" i="1" dirty="0"/>
              <a:t>Whether you’re creating data…</a:t>
            </a:r>
          </a:p>
        </p:txBody>
      </p:sp>
      <p:sp>
        <p:nvSpPr>
          <p:cNvPr id="66" name="TextBox 65">
            <a:extLst>
              <a:ext uri="{FF2B5EF4-FFF2-40B4-BE49-F238E27FC236}">
                <a16:creationId xmlns:a16="http://schemas.microsoft.com/office/drawing/2014/main" id="{D09E72F6-FDCD-44BF-A5CB-F07A91EBE782}"/>
              </a:ext>
            </a:extLst>
          </p:cNvPr>
          <p:cNvSpPr txBox="1"/>
          <p:nvPr/>
        </p:nvSpPr>
        <p:spPr bwMode="gray">
          <a:xfrm>
            <a:off x="4878466" y="1844623"/>
            <a:ext cx="1244516" cy="276999"/>
          </a:xfrm>
          <a:prstGeom prst="rect">
            <a:avLst/>
          </a:prstGeom>
          <a:noFill/>
        </p:spPr>
        <p:txBody>
          <a:bodyPr wrap="square" lIns="0" tIns="0" rIns="0" bIns="0" rtlCol="0">
            <a:spAutoFit/>
          </a:bodyPr>
          <a:lstStyle/>
          <a:p>
            <a:r>
              <a:rPr lang="en-US" sz="900" b="1" i="1" dirty="0"/>
              <a:t>…or using data to make decisions</a:t>
            </a:r>
          </a:p>
        </p:txBody>
      </p:sp>
      <p:sp>
        <p:nvSpPr>
          <p:cNvPr id="67" name="TextBox 66">
            <a:extLst>
              <a:ext uri="{FF2B5EF4-FFF2-40B4-BE49-F238E27FC236}">
                <a16:creationId xmlns:a16="http://schemas.microsoft.com/office/drawing/2014/main" id="{6DEC898B-EFE8-46CF-A2D6-437C45B75C1D}"/>
              </a:ext>
            </a:extLst>
          </p:cNvPr>
          <p:cNvSpPr txBox="1"/>
          <p:nvPr/>
        </p:nvSpPr>
        <p:spPr bwMode="gray">
          <a:xfrm>
            <a:off x="418890" y="2322589"/>
            <a:ext cx="1248648" cy="124649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900" i="1" dirty="0"/>
              <a:t>Inputting new data to systems</a:t>
            </a:r>
            <a:br>
              <a:rPr lang="en-US" sz="900" i="1" dirty="0"/>
            </a:br>
            <a:endParaRPr lang="en-US" sz="900" i="1" dirty="0"/>
          </a:p>
          <a:p>
            <a:pPr marL="171450" indent="-171450">
              <a:buFont typeface="Arial" panose="020B0604020202020204" pitchFamily="34" charset="0"/>
              <a:buChar char="•"/>
            </a:pPr>
            <a:r>
              <a:rPr lang="en-US" sz="900" i="1" dirty="0"/>
              <a:t>Installing new technologies</a:t>
            </a:r>
            <a:br>
              <a:rPr lang="en-US" sz="900" i="1" dirty="0"/>
            </a:br>
            <a:endParaRPr lang="en-US" sz="900" i="1" dirty="0"/>
          </a:p>
          <a:p>
            <a:pPr marL="171450" indent="-171450">
              <a:buFont typeface="Arial" panose="020B0604020202020204" pitchFamily="34" charset="0"/>
              <a:buChar char="•"/>
            </a:pPr>
            <a:r>
              <a:rPr lang="en-US" sz="900" i="1" dirty="0"/>
              <a:t>Collecting data through analog processes </a:t>
            </a:r>
          </a:p>
        </p:txBody>
      </p:sp>
      <p:sp>
        <p:nvSpPr>
          <p:cNvPr id="68" name="TextBox 67">
            <a:extLst>
              <a:ext uri="{FF2B5EF4-FFF2-40B4-BE49-F238E27FC236}">
                <a16:creationId xmlns:a16="http://schemas.microsoft.com/office/drawing/2014/main" id="{E555E253-8F7F-4AD0-A819-9F195F3B7348}"/>
              </a:ext>
            </a:extLst>
          </p:cNvPr>
          <p:cNvSpPr txBox="1"/>
          <p:nvPr/>
        </p:nvSpPr>
        <p:spPr bwMode="gray">
          <a:xfrm>
            <a:off x="4877733" y="2322589"/>
            <a:ext cx="1245249" cy="1107996"/>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900" i="1" dirty="0"/>
              <a:t>Running reports from systems</a:t>
            </a:r>
            <a:br>
              <a:rPr lang="en-US" sz="900" i="1" dirty="0"/>
            </a:br>
            <a:endParaRPr lang="en-US" sz="900" i="1" dirty="0"/>
          </a:p>
          <a:p>
            <a:pPr marL="171450" indent="-171450">
              <a:buFont typeface="Arial" panose="020B0604020202020204" pitchFamily="34" charset="0"/>
              <a:buChar char="•"/>
            </a:pPr>
            <a:r>
              <a:rPr lang="en-US" sz="900" i="1" dirty="0"/>
              <a:t>Custom analyses and intelligence</a:t>
            </a:r>
            <a:br>
              <a:rPr lang="en-US" sz="900" i="1" dirty="0"/>
            </a:br>
            <a:endParaRPr lang="en-US" sz="900" i="1" dirty="0"/>
          </a:p>
          <a:p>
            <a:pPr marL="171450" indent="-171450">
              <a:buFont typeface="Arial" panose="020B0604020202020204" pitchFamily="34" charset="0"/>
              <a:buChar char="•"/>
            </a:pPr>
            <a:r>
              <a:rPr lang="en-US" sz="900" i="1" dirty="0"/>
              <a:t>Benchmarking and reporting</a:t>
            </a:r>
          </a:p>
        </p:txBody>
      </p:sp>
      <p:cxnSp>
        <p:nvCxnSpPr>
          <p:cNvPr id="15" name="Straight Connector 14">
            <a:extLst>
              <a:ext uri="{FF2B5EF4-FFF2-40B4-BE49-F238E27FC236}">
                <a16:creationId xmlns:a16="http://schemas.microsoft.com/office/drawing/2014/main" id="{B4D57C5F-555E-4206-86B3-A633D407C6E7}"/>
              </a:ext>
            </a:extLst>
          </p:cNvPr>
          <p:cNvCxnSpPr/>
          <p:nvPr/>
        </p:nvCxnSpPr>
        <p:spPr bwMode="gray">
          <a:xfrm>
            <a:off x="418890" y="2168557"/>
            <a:ext cx="109184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70ACBBB-80D1-4300-B608-CE3A4B191087}"/>
              </a:ext>
            </a:extLst>
          </p:cNvPr>
          <p:cNvCxnSpPr>
            <a:cxnSpLocks/>
          </p:cNvCxnSpPr>
          <p:nvPr/>
        </p:nvCxnSpPr>
        <p:spPr bwMode="gray">
          <a:xfrm>
            <a:off x="4878199" y="2168557"/>
            <a:ext cx="124478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18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9D6940-7B11-4399-8E05-1F9D386CDFF4}"/>
              </a:ext>
            </a:extLst>
          </p:cNvPr>
          <p:cNvSpPr>
            <a:spLocks noGrp="1"/>
          </p:cNvSpPr>
          <p:nvPr>
            <p:ph type="body" sz="quarter" idx="10"/>
          </p:nvPr>
        </p:nvSpPr>
        <p:spPr/>
        <p:txBody>
          <a:bodyPr/>
          <a:lstStyle/>
          <a:p>
            <a:r>
              <a:rPr lang="en-US" dirty="0"/>
              <a:t>What’s Our Shared Imperative?</a:t>
            </a:r>
          </a:p>
        </p:txBody>
      </p:sp>
      <p:sp>
        <p:nvSpPr>
          <p:cNvPr id="3" name="Text Placeholder 2">
            <a:extLst>
              <a:ext uri="{FF2B5EF4-FFF2-40B4-BE49-F238E27FC236}">
                <a16:creationId xmlns:a16="http://schemas.microsoft.com/office/drawing/2014/main" id="{BF1C7D01-D110-4AF9-8C48-8CE3147F9298}"/>
              </a:ext>
            </a:extLst>
          </p:cNvPr>
          <p:cNvSpPr>
            <a:spLocks noGrp="1"/>
          </p:cNvSpPr>
          <p:nvPr>
            <p:ph type="body" sz="quarter" idx="11"/>
          </p:nvPr>
        </p:nvSpPr>
        <p:spPr/>
        <p:txBody>
          <a:bodyPr/>
          <a:lstStyle/>
          <a:p>
            <a:r>
              <a:rPr lang="en-US" dirty="0"/>
              <a:t>Getting Value From Data Requires Campus-Wide Investment </a:t>
            </a:r>
          </a:p>
        </p:txBody>
      </p:sp>
      <p:sp>
        <p:nvSpPr>
          <p:cNvPr id="4" name="Text Placeholder 3">
            <a:extLst>
              <a:ext uri="{FF2B5EF4-FFF2-40B4-BE49-F238E27FC236}">
                <a16:creationId xmlns:a16="http://schemas.microsoft.com/office/drawing/2014/main" id="{4016B7A7-0C1A-4934-B9CA-1616FDD8112A}"/>
              </a:ext>
            </a:extLst>
          </p:cNvPr>
          <p:cNvSpPr>
            <a:spLocks noGrp="1"/>
          </p:cNvSpPr>
          <p:nvPr>
            <p:ph type="body" sz="quarter" idx="12"/>
          </p:nvPr>
        </p:nvSpPr>
        <p:spPr/>
        <p:txBody>
          <a:bodyPr/>
          <a:lstStyle/>
          <a:p>
            <a:r>
              <a:rPr lang="en-US" dirty="0"/>
              <a:t>Foundational Work Needed on Enterprise Data</a:t>
            </a:r>
          </a:p>
        </p:txBody>
      </p:sp>
      <p:sp>
        <p:nvSpPr>
          <p:cNvPr id="5" name="Text Placeholder 4">
            <a:extLst>
              <a:ext uri="{FF2B5EF4-FFF2-40B4-BE49-F238E27FC236}">
                <a16:creationId xmlns:a16="http://schemas.microsoft.com/office/drawing/2014/main" id="{CA52D362-7B01-4DF3-A97F-8A33BF19839B}"/>
              </a:ext>
            </a:extLst>
          </p:cNvPr>
          <p:cNvSpPr>
            <a:spLocks noGrp="1"/>
          </p:cNvSpPr>
          <p:nvPr>
            <p:ph type="body" sz="quarter" idx="13"/>
          </p:nvPr>
        </p:nvSpPr>
        <p:spPr>
          <a:xfrm>
            <a:off x="4081645" y="4677489"/>
            <a:ext cx="2319155" cy="123111"/>
          </a:xfrm>
        </p:spPr>
        <p:txBody>
          <a:bodyPr/>
          <a:lstStyle/>
          <a:p>
            <a:pPr algn="r"/>
            <a:r>
              <a:rPr lang="en-US" dirty="0"/>
              <a:t>Source: EAB interviews and analysis.</a:t>
            </a:r>
          </a:p>
        </p:txBody>
      </p:sp>
      <p:sp>
        <p:nvSpPr>
          <p:cNvPr id="6" name="Text Placeholder 5">
            <a:extLst>
              <a:ext uri="{FF2B5EF4-FFF2-40B4-BE49-F238E27FC236}">
                <a16:creationId xmlns:a16="http://schemas.microsoft.com/office/drawing/2014/main" id="{5BB19D12-4495-4229-99FB-1E674009A0DC}"/>
              </a:ext>
            </a:extLst>
          </p:cNvPr>
          <p:cNvSpPr>
            <a:spLocks noGrp="1"/>
          </p:cNvSpPr>
          <p:nvPr>
            <p:ph type="body" sz="quarter" idx="14"/>
          </p:nvPr>
        </p:nvSpPr>
        <p:spPr/>
        <p:txBody>
          <a:bodyPr/>
          <a:lstStyle/>
          <a:p>
            <a:endParaRPr lang="en-US"/>
          </a:p>
        </p:txBody>
      </p:sp>
      <p:grpSp>
        <p:nvGrpSpPr>
          <p:cNvPr id="13" name="Group 12">
            <a:extLst>
              <a:ext uri="{FF2B5EF4-FFF2-40B4-BE49-F238E27FC236}">
                <a16:creationId xmlns:a16="http://schemas.microsoft.com/office/drawing/2014/main" id="{6EB0CA5E-7201-41B1-87DC-D5BE4308C93A}"/>
              </a:ext>
            </a:extLst>
          </p:cNvPr>
          <p:cNvGrpSpPr/>
          <p:nvPr/>
        </p:nvGrpSpPr>
        <p:grpSpPr>
          <a:xfrm>
            <a:off x="436476" y="1139668"/>
            <a:ext cx="3721195" cy="3236269"/>
            <a:chOff x="1731086" y="1466930"/>
            <a:chExt cx="2938627" cy="2801013"/>
          </a:xfrm>
        </p:grpSpPr>
        <p:sp>
          <p:nvSpPr>
            <p:cNvPr id="7" name="Freeform 14">
              <a:extLst>
                <a:ext uri="{FF2B5EF4-FFF2-40B4-BE49-F238E27FC236}">
                  <a16:creationId xmlns:a16="http://schemas.microsoft.com/office/drawing/2014/main" id="{6AF6076A-5252-4D28-9DA1-8615F63F18C7}"/>
                </a:ext>
              </a:extLst>
            </p:cNvPr>
            <p:cNvSpPr/>
            <p:nvPr/>
          </p:nvSpPr>
          <p:spPr bwMode="gray">
            <a:xfrm>
              <a:off x="2642924" y="1466930"/>
              <a:ext cx="1114950" cy="1052382"/>
            </a:xfrm>
            <a:custGeom>
              <a:avLst/>
              <a:gdLst>
                <a:gd name="connsiteX0" fmla="*/ 0 w 1437055"/>
                <a:gd name="connsiteY0" fmla="*/ 1117931 h 1117931"/>
                <a:gd name="connsiteX1" fmla="*/ 718528 w 1437055"/>
                <a:gd name="connsiteY1" fmla="*/ 0 h 1117931"/>
                <a:gd name="connsiteX2" fmla="*/ 718528 w 1437055"/>
                <a:gd name="connsiteY2" fmla="*/ 0 h 1117931"/>
                <a:gd name="connsiteX3" fmla="*/ 1437055 w 1437055"/>
                <a:gd name="connsiteY3" fmla="*/ 1117931 h 1117931"/>
                <a:gd name="connsiteX4" fmla="*/ 0 w 1437055"/>
                <a:gd name="connsiteY4" fmla="*/ 1117931 h 1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055" h="1117931">
                  <a:moveTo>
                    <a:pt x="0" y="1117931"/>
                  </a:moveTo>
                  <a:lnTo>
                    <a:pt x="718528" y="0"/>
                  </a:lnTo>
                  <a:lnTo>
                    <a:pt x="718528" y="0"/>
                  </a:lnTo>
                  <a:lnTo>
                    <a:pt x="1437055" y="1117931"/>
                  </a:lnTo>
                  <a:lnTo>
                    <a:pt x="0" y="1117931"/>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p:txBody>
        </p:sp>
        <p:sp>
          <p:nvSpPr>
            <p:cNvPr id="8" name="Freeform 15">
              <a:extLst>
                <a:ext uri="{FF2B5EF4-FFF2-40B4-BE49-F238E27FC236}">
                  <a16:creationId xmlns:a16="http://schemas.microsoft.com/office/drawing/2014/main" id="{0EECD47C-3075-421E-A2DC-9246B0BBE0E0}"/>
                </a:ext>
              </a:extLst>
            </p:cNvPr>
            <p:cNvSpPr/>
            <p:nvPr/>
          </p:nvSpPr>
          <p:spPr bwMode="gray">
            <a:xfrm>
              <a:off x="2037786" y="2532960"/>
              <a:ext cx="2325228" cy="1142360"/>
            </a:xfrm>
            <a:custGeom>
              <a:avLst/>
              <a:gdLst>
                <a:gd name="connsiteX0" fmla="*/ 0 w 2996979"/>
                <a:gd name="connsiteY0" fmla="*/ 1213514 h 1213514"/>
                <a:gd name="connsiteX1" fmla="*/ 779962 w 2996979"/>
                <a:gd name="connsiteY1" fmla="*/ 0 h 1213514"/>
                <a:gd name="connsiteX2" fmla="*/ 2217017 w 2996979"/>
                <a:gd name="connsiteY2" fmla="*/ 0 h 1213514"/>
                <a:gd name="connsiteX3" fmla="*/ 2996979 w 2996979"/>
                <a:gd name="connsiteY3" fmla="*/ 1213514 h 1213514"/>
                <a:gd name="connsiteX4" fmla="*/ 0 w 2996979"/>
                <a:gd name="connsiteY4" fmla="*/ 1213514 h 1213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6979" h="1213514">
                  <a:moveTo>
                    <a:pt x="0" y="1213514"/>
                  </a:moveTo>
                  <a:lnTo>
                    <a:pt x="779962" y="0"/>
                  </a:lnTo>
                  <a:lnTo>
                    <a:pt x="2217017" y="0"/>
                  </a:lnTo>
                  <a:lnTo>
                    <a:pt x="2996979" y="1213514"/>
                  </a:lnTo>
                  <a:lnTo>
                    <a:pt x="0" y="1213514"/>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4162" tIns="59690" rIns="584161" bIns="59690" numCol="1" spcCol="1270" anchor="ctr" anchorCtr="0">
              <a:noAutofit/>
            </a:bodyPr>
            <a:lstStyle/>
            <a:p>
              <a:pPr lvl="0" algn="ctr" defTabSz="2089150">
                <a:lnSpc>
                  <a:spcPct val="90000"/>
                </a:lnSpc>
                <a:spcBef>
                  <a:spcPct val="0"/>
                </a:spcBef>
                <a:spcAft>
                  <a:spcPct val="35000"/>
                </a:spcAft>
              </a:pPr>
              <a:endParaRPr lang="en-US" sz="4700" kern="1200"/>
            </a:p>
          </p:txBody>
        </p:sp>
        <p:sp>
          <p:nvSpPr>
            <p:cNvPr id="9" name="Freeform 16">
              <a:extLst>
                <a:ext uri="{FF2B5EF4-FFF2-40B4-BE49-F238E27FC236}">
                  <a16:creationId xmlns:a16="http://schemas.microsoft.com/office/drawing/2014/main" id="{931D7D18-F878-427E-A95B-7DDD6D8EF832}"/>
                </a:ext>
              </a:extLst>
            </p:cNvPr>
            <p:cNvSpPr/>
            <p:nvPr/>
          </p:nvSpPr>
          <p:spPr bwMode="gray">
            <a:xfrm>
              <a:off x="1731086" y="3688968"/>
              <a:ext cx="2938627" cy="578975"/>
            </a:xfrm>
            <a:custGeom>
              <a:avLst/>
              <a:gdLst>
                <a:gd name="connsiteX0" fmla="*/ 0 w 3787587"/>
                <a:gd name="connsiteY0" fmla="*/ 615038 h 615038"/>
                <a:gd name="connsiteX1" fmla="*/ 395303 w 3787587"/>
                <a:gd name="connsiteY1" fmla="*/ 0 h 615038"/>
                <a:gd name="connsiteX2" fmla="*/ 3392284 w 3787587"/>
                <a:gd name="connsiteY2" fmla="*/ 0 h 615038"/>
                <a:gd name="connsiteX3" fmla="*/ 3787587 w 3787587"/>
                <a:gd name="connsiteY3" fmla="*/ 615038 h 615038"/>
                <a:gd name="connsiteX4" fmla="*/ 0 w 3787587"/>
                <a:gd name="connsiteY4" fmla="*/ 615038 h 615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7587" h="615038">
                  <a:moveTo>
                    <a:pt x="0" y="615038"/>
                  </a:moveTo>
                  <a:lnTo>
                    <a:pt x="395303" y="0"/>
                  </a:lnTo>
                  <a:lnTo>
                    <a:pt x="3392284" y="0"/>
                  </a:lnTo>
                  <a:lnTo>
                    <a:pt x="3787587" y="615038"/>
                  </a:lnTo>
                  <a:lnTo>
                    <a:pt x="0" y="615038"/>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9817" tIns="46990" rIns="709819" bIns="46990" numCol="1" spcCol="1270" anchor="ctr" anchorCtr="0">
              <a:noAutofit/>
            </a:bodyPr>
            <a:lstStyle/>
            <a:p>
              <a:pPr lvl="0" algn="ctr" defTabSz="1644650">
                <a:lnSpc>
                  <a:spcPct val="90000"/>
                </a:lnSpc>
                <a:spcBef>
                  <a:spcPct val="0"/>
                </a:spcBef>
                <a:spcAft>
                  <a:spcPct val="35000"/>
                </a:spcAft>
              </a:pPr>
              <a:endParaRPr lang="en-US" sz="3700" kern="1200"/>
            </a:p>
          </p:txBody>
        </p:sp>
        <p:sp>
          <p:nvSpPr>
            <p:cNvPr id="10" name="TextBox 9">
              <a:extLst>
                <a:ext uri="{FF2B5EF4-FFF2-40B4-BE49-F238E27FC236}">
                  <a16:creationId xmlns:a16="http://schemas.microsoft.com/office/drawing/2014/main" id="{482FF333-D696-43DA-9921-D0B7E15B888F}"/>
                </a:ext>
              </a:extLst>
            </p:cNvPr>
            <p:cNvSpPr txBox="1"/>
            <p:nvPr/>
          </p:nvSpPr>
          <p:spPr>
            <a:xfrm>
              <a:off x="2794378" y="2135832"/>
              <a:ext cx="812042" cy="138499"/>
            </a:xfrm>
            <a:prstGeom prst="rect">
              <a:avLst/>
            </a:prstGeom>
            <a:noFill/>
          </p:spPr>
          <p:txBody>
            <a:bodyPr wrap="square" lIns="0" tIns="0" rIns="0" bIns="0" rtlCol="0">
              <a:spAutoFit/>
            </a:bodyPr>
            <a:lstStyle/>
            <a:p>
              <a:pPr algn="ctr">
                <a:spcBef>
                  <a:spcPts val="500"/>
                </a:spcBef>
              </a:pPr>
              <a:r>
                <a:rPr lang="en-US" sz="900" dirty="0">
                  <a:solidFill>
                    <a:schemeClr val="bg1"/>
                  </a:solidFill>
                </a:rPr>
                <a:t>Insights</a:t>
              </a:r>
            </a:p>
          </p:txBody>
        </p:sp>
        <p:sp>
          <p:nvSpPr>
            <p:cNvPr id="11" name="TextBox 10">
              <a:extLst>
                <a:ext uri="{FF2B5EF4-FFF2-40B4-BE49-F238E27FC236}">
                  <a16:creationId xmlns:a16="http://schemas.microsoft.com/office/drawing/2014/main" id="{3EA721B5-9993-44FE-9AB0-06DA4EF5BAB2}"/>
                </a:ext>
              </a:extLst>
            </p:cNvPr>
            <p:cNvSpPr txBox="1"/>
            <p:nvPr/>
          </p:nvSpPr>
          <p:spPr>
            <a:xfrm>
              <a:off x="2760013" y="3045966"/>
              <a:ext cx="873663" cy="119872"/>
            </a:xfrm>
            <a:prstGeom prst="rect">
              <a:avLst/>
            </a:prstGeom>
            <a:noFill/>
          </p:spPr>
          <p:txBody>
            <a:bodyPr wrap="square" lIns="0" tIns="0" rIns="0" bIns="0" rtlCol="0">
              <a:spAutoFit/>
            </a:bodyPr>
            <a:lstStyle/>
            <a:p>
              <a:pPr algn="ctr">
                <a:spcBef>
                  <a:spcPts val="500"/>
                </a:spcBef>
              </a:pPr>
              <a:r>
                <a:rPr lang="en-US" sz="900" dirty="0">
                  <a:solidFill>
                    <a:schemeClr val="bg1"/>
                  </a:solidFill>
                </a:rPr>
                <a:t>Data Governance</a:t>
              </a:r>
            </a:p>
          </p:txBody>
        </p:sp>
        <p:sp>
          <p:nvSpPr>
            <p:cNvPr id="12" name="TextBox 11">
              <a:extLst>
                <a:ext uri="{FF2B5EF4-FFF2-40B4-BE49-F238E27FC236}">
                  <a16:creationId xmlns:a16="http://schemas.microsoft.com/office/drawing/2014/main" id="{BF9BF2E2-090E-4B34-842C-C12E867B5991}"/>
                </a:ext>
              </a:extLst>
            </p:cNvPr>
            <p:cNvSpPr txBox="1"/>
            <p:nvPr/>
          </p:nvSpPr>
          <p:spPr>
            <a:xfrm>
              <a:off x="2212981" y="3932070"/>
              <a:ext cx="1967727" cy="119872"/>
            </a:xfrm>
            <a:prstGeom prst="rect">
              <a:avLst/>
            </a:prstGeom>
            <a:noFill/>
          </p:spPr>
          <p:txBody>
            <a:bodyPr wrap="square" lIns="0" tIns="0" rIns="0" bIns="0" rtlCol="0">
              <a:spAutoFit/>
            </a:bodyPr>
            <a:lstStyle/>
            <a:p>
              <a:pPr algn="ctr">
                <a:spcBef>
                  <a:spcPts val="500"/>
                </a:spcBef>
              </a:pPr>
              <a:r>
                <a:rPr lang="en-US" sz="900" dirty="0"/>
                <a:t>Technology and Tools</a:t>
              </a:r>
            </a:p>
          </p:txBody>
        </p:sp>
      </p:grpSp>
      <p:cxnSp>
        <p:nvCxnSpPr>
          <p:cNvPr id="15" name="Straight Arrow Connector 14">
            <a:extLst>
              <a:ext uri="{FF2B5EF4-FFF2-40B4-BE49-F238E27FC236}">
                <a16:creationId xmlns:a16="http://schemas.microsoft.com/office/drawing/2014/main" id="{5C1B764C-282E-41AD-AE5A-41C5830FF746}"/>
              </a:ext>
            </a:extLst>
          </p:cNvPr>
          <p:cNvCxnSpPr>
            <a:cxnSpLocks/>
          </p:cNvCxnSpPr>
          <p:nvPr/>
        </p:nvCxnSpPr>
        <p:spPr bwMode="gray">
          <a:xfrm flipV="1">
            <a:off x="370417" y="1109019"/>
            <a:ext cx="1856096" cy="326691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2D83D4-A54E-48D1-AAF4-133240B9D038}"/>
              </a:ext>
            </a:extLst>
          </p:cNvPr>
          <p:cNvSpPr txBox="1"/>
          <p:nvPr/>
        </p:nvSpPr>
        <p:spPr>
          <a:xfrm rot="17984360">
            <a:off x="-542313" y="2598396"/>
            <a:ext cx="3493456" cy="138499"/>
          </a:xfrm>
          <a:prstGeom prst="rect">
            <a:avLst/>
          </a:prstGeom>
          <a:noFill/>
        </p:spPr>
        <p:txBody>
          <a:bodyPr wrap="square" lIns="0" tIns="0" rIns="0" bIns="0" rtlCol="0">
            <a:spAutoFit/>
          </a:bodyPr>
          <a:lstStyle/>
          <a:p>
            <a:pPr>
              <a:spcBef>
                <a:spcPts val="500"/>
              </a:spcBef>
            </a:pPr>
            <a:r>
              <a:rPr lang="en-US" sz="900" i="1" dirty="0"/>
              <a:t>Increasing the Value of Technology Investments and Data</a:t>
            </a:r>
          </a:p>
        </p:txBody>
      </p:sp>
      <p:sp>
        <p:nvSpPr>
          <p:cNvPr id="18" name="Arrow: Right 17">
            <a:extLst>
              <a:ext uri="{FF2B5EF4-FFF2-40B4-BE49-F238E27FC236}">
                <a16:creationId xmlns:a16="http://schemas.microsoft.com/office/drawing/2014/main" id="{DABA1344-3571-40D6-96A7-DEFDB12521F7}"/>
              </a:ext>
            </a:extLst>
          </p:cNvPr>
          <p:cNvSpPr/>
          <p:nvPr/>
        </p:nvSpPr>
        <p:spPr bwMode="gray">
          <a:xfrm rot="16200000">
            <a:off x="1107644" y="3582214"/>
            <a:ext cx="184245" cy="197398"/>
          </a:xfrm>
          <a:prstGeom prst="right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Arrow: Right 18">
            <a:extLst>
              <a:ext uri="{FF2B5EF4-FFF2-40B4-BE49-F238E27FC236}">
                <a16:creationId xmlns:a16="http://schemas.microsoft.com/office/drawing/2014/main" id="{53496AA3-7B79-44E1-B317-63B0C78FA5E5}"/>
              </a:ext>
            </a:extLst>
          </p:cNvPr>
          <p:cNvSpPr/>
          <p:nvPr/>
        </p:nvSpPr>
        <p:spPr bwMode="gray">
          <a:xfrm rot="16200000">
            <a:off x="2200450" y="3582214"/>
            <a:ext cx="184245" cy="197398"/>
          </a:xfrm>
          <a:prstGeom prst="right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Arrow: Right 19">
            <a:extLst>
              <a:ext uri="{FF2B5EF4-FFF2-40B4-BE49-F238E27FC236}">
                <a16:creationId xmlns:a16="http://schemas.microsoft.com/office/drawing/2014/main" id="{5A7B66C8-88B4-45D0-9A2D-A05249A336B1}"/>
              </a:ext>
            </a:extLst>
          </p:cNvPr>
          <p:cNvSpPr/>
          <p:nvPr/>
        </p:nvSpPr>
        <p:spPr bwMode="gray">
          <a:xfrm rot="16200000">
            <a:off x="3305351" y="3582215"/>
            <a:ext cx="184245" cy="197398"/>
          </a:xfrm>
          <a:prstGeom prst="right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Arrow: Right 20">
            <a:extLst>
              <a:ext uri="{FF2B5EF4-FFF2-40B4-BE49-F238E27FC236}">
                <a16:creationId xmlns:a16="http://schemas.microsoft.com/office/drawing/2014/main" id="{0D0CF3A8-090A-4368-B828-63EF7043AC7B}"/>
              </a:ext>
            </a:extLst>
          </p:cNvPr>
          <p:cNvSpPr/>
          <p:nvPr/>
        </p:nvSpPr>
        <p:spPr bwMode="gray">
          <a:xfrm rot="16200000">
            <a:off x="2200451" y="2244763"/>
            <a:ext cx="184245" cy="197398"/>
          </a:xfrm>
          <a:prstGeom prst="right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a:extLst>
              <a:ext uri="{FF2B5EF4-FFF2-40B4-BE49-F238E27FC236}">
                <a16:creationId xmlns:a16="http://schemas.microsoft.com/office/drawing/2014/main" id="{9307A758-2AFC-4F6A-8CBA-50F72B409C73}"/>
              </a:ext>
            </a:extLst>
          </p:cNvPr>
          <p:cNvSpPr/>
          <p:nvPr/>
        </p:nvSpPr>
        <p:spPr bwMode="gray">
          <a:xfrm>
            <a:off x="3305814" y="1274004"/>
            <a:ext cx="2772345" cy="637231"/>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3" name="Straight Arrow Connector 22">
            <a:extLst>
              <a:ext uri="{FF2B5EF4-FFF2-40B4-BE49-F238E27FC236}">
                <a16:creationId xmlns:a16="http://schemas.microsoft.com/office/drawing/2014/main" id="{BB1B05A6-885B-481E-89D5-747E59F8811C}"/>
              </a:ext>
            </a:extLst>
          </p:cNvPr>
          <p:cNvCxnSpPr>
            <a:cxnSpLocks/>
          </p:cNvCxnSpPr>
          <p:nvPr/>
        </p:nvCxnSpPr>
        <p:spPr bwMode="gray">
          <a:xfrm flipH="1">
            <a:off x="2664727" y="1504917"/>
            <a:ext cx="636467" cy="0"/>
          </a:xfrm>
          <a:prstGeom prst="straightConnector1">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C11FDE-E903-4163-9B32-66C7106A80B1}"/>
              </a:ext>
            </a:extLst>
          </p:cNvPr>
          <p:cNvSpPr txBox="1"/>
          <p:nvPr/>
        </p:nvSpPr>
        <p:spPr>
          <a:xfrm>
            <a:off x="3397473" y="1367373"/>
            <a:ext cx="2567533" cy="415498"/>
          </a:xfrm>
          <a:prstGeom prst="rect">
            <a:avLst/>
          </a:prstGeom>
          <a:noFill/>
        </p:spPr>
        <p:txBody>
          <a:bodyPr wrap="square" lIns="0" tIns="0" rIns="0" bIns="0" rtlCol="0">
            <a:spAutoFit/>
          </a:bodyPr>
          <a:lstStyle/>
          <a:p>
            <a:pPr>
              <a:spcBef>
                <a:spcPts val="500"/>
              </a:spcBef>
            </a:pPr>
            <a:r>
              <a:rPr lang="en-US" sz="900" b="1" dirty="0"/>
              <a:t>Insights</a:t>
            </a:r>
            <a:r>
              <a:rPr lang="en-US" sz="900" dirty="0"/>
              <a:t> rely on single source of truth to run institutional analyses and determine right answer for campus issues.  </a:t>
            </a:r>
          </a:p>
        </p:txBody>
      </p:sp>
      <p:sp>
        <p:nvSpPr>
          <p:cNvPr id="26" name="Rectangle 25">
            <a:extLst>
              <a:ext uri="{FF2B5EF4-FFF2-40B4-BE49-F238E27FC236}">
                <a16:creationId xmlns:a16="http://schemas.microsoft.com/office/drawing/2014/main" id="{A6CE1768-916D-4CFE-B23B-718D6617999B}"/>
              </a:ext>
            </a:extLst>
          </p:cNvPr>
          <p:cNvSpPr/>
          <p:nvPr/>
        </p:nvSpPr>
        <p:spPr bwMode="gray">
          <a:xfrm>
            <a:off x="3896364" y="2435585"/>
            <a:ext cx="2181795" cy="637235"/>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7" name="Straight Arrow Connector 26">
            <a:extLst>
              <a:ext uri="{FF2B5EF4-FFF2-40B4-BE49-F238E27FC236}">
                <a16:creationId xmlns:a16="http://schemas.microsoft.com/office/drawing/2014/main" id="{04C2449E-041B-4E63-A0B5-77CFA6179705}"/>
              </a:ext>
            </a:extLst>
          </p:cNvPr>
          <p:cNvCxnSpPr>
            <a:cxnSpLocks/>
          </p:cNvCxnSpPr>
          <p:nvPr/>
        </p:nvCxnSpPr>
        <p:spPr bwMode="gray">
          <a:xfrm flipH="1">
            <a:off x="3255277" y="2666497"/>
            <a:ext cx="636467" cy="0"/>
          </a:xfrm>
          <a:prstGeom prst="straightConnector1">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95F8C4B-6FB3-4640-BFC9-6EDDDB638929}"/>
              </a:ext>
            </a:extLst>
          </p:cNvPr>
          <p:cNvSpPr txBox="1"/>
          <p:nvPr/>
        </p:nvSpPr>
        <p:spPr>
          <a:xfrm>
            <a:off x="3988023" y="2528953"/>
            <a:ext cx="2020611" cy="415498"/>
          </a:xfrm>
          <a:prstGeom prst="rect">
            <a:avLst/>
          </a:prstGeom>
          <a:noFill/>
        </p:spPr>
        <p:txBody>
          <a:bodyPr wrap="square" lIns="0" tIns="0" rIns="0" bIns="0" rtlCol="0">
            <a:spAutoFit/>
          </a:bodyPr>
          <a:lstStyle/>
          <a:p>
            <a:pPr>
              <a:spcBef>
                <a:spcPts val="500"/>
              </a:spcBef>
            </a:pPr>
            <a:r>
              <a:rPr lang="en-US" sz="900" b="1" dirty="0"/>
              <a:t>Governance</a:t>
            </a:r>
            <a:r>
              <a:rPr lang="en-US" sz="900" dirty="0"/>
              <a:t> provides oversight of data assets created by technology tools and processes.  </a:t>
            </a:r>
          </a:p>
        </p:txBody>
      </p:sp>
      <p:sp>
        <p:nvSpPr>
          <p:cNvPr id="29" name="Rectangle 28">
            <a:extLst>
              <a:ext uri="{FF2B5EF4-FFF2-40B4-BE49-F238E27FC236}">
                <a16:creationId xmlns:a16="http://schemas.microsoft.com/office/drawing/2014/main" id="{BE2F845A-F56B-4976-B6E6-F6C29210BB3A}"/>
              </a:ext>
            </a:extLst>
          </p:cNvPr>
          <p:cNvSpPr/>
          <p:nvPr/>
        </p:nvSpPr>
        <p:spPr bwMode="gray">
          <a:xfrm>
            <a:off x="4654200" y="3738126"/>
            <a:ext cx="1423959" cy="637235"/>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0" name="Straight Arrow Connector 29">
            <a:extLst>
              <a:ext uri="{FF2B5EF4-FFF2-40B4-BE49-F238E27FC236}">
                <a16:creationId xmlns:a16="http://schemas.microsoft.com/office/drawing/2014/main" id="{54169221-CC29-471C-8446-43DDE5E70561}"/>
              </a:ext>
            </a:extLst>
          </p:cNvPr>
          <p:cNvCxnSpPr>
            <a:cxnSpLocks/>
          </p:cNvCxnSpPr>
          <p:nvPr/>
        </p:nvCxnSpPr>
        <p:spPr bwMode="gray">
          <a:xfrm flipH="1">
            <a:off x="4013113" y="3969038"/>
            <a:ext cx="636467" cy="0"/>
          </a:xfrm>
          <a:prstGeom prst="straightConnector1">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B11123A-4D3D-4B12-B380-AA92F99424D1}"/>
              </a:ext>
            </a:extLst>
          </p:cNvPr>
          <p:cNvSpPr txBox="1"/>
          <p:nvPr/>
        </p:nvSpPr>
        <p:spPr>
          <a:xfrm>
            <a:off x="4745859" y="3831494"/>
            <a:ext cx="1318761" cy="415498"/>
          </a:xfrm>
          <a:prstGeom prst="rect">
            <a:avLst/>
          </a:prstGeom>
          <a:noFill/>
        </p:spPr>
        <p:txBody>
          <a:bodyPr wrap="square" lIns="0" tIns="0" rIns="0" bIns="0" rtlCol="0">
            <a:spAutoFit/>
          </a:bodyPr>
          <a:lstStyle/>
          <a:p>
            <a:pPr>
              <a:spcBef>
                <a:spcPts val="500"/>
              </a:spcBef>
            </a:pPr>
            <a:r>
              <a:rPr lang="en-US" sz="900" b="1" dirty="0"/>
              <a:t>Technology</a:t>
            </a:r>
            <a:r>
              <a:rPr lang="en-US" sz="900" dirty="0"/>
              <a:t> provides data through process automation.</a:t>
            </a:r>
          </a:p>
        </p:txBody>
      </p:sp>
    </p:spTree>
    <p:extLst>
      <p:ext uri="{BB962C8B-B14F-4D97-AF65-F5344CB8AC3E}">
        <p14:creationId xmlns:p14="http://schemas.microsoft.com/office/powerpoint/2010/main" val="416012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3"/>
          </p:nvPr>
        </p:nvSpPr>
        <p:spPr>
          <a:xfrm>
            <a:off x="1363152" y="1077311"/>
            <a:ext cx="3749040" cy="138499"/>
          </a:xfrm>
        </p:spPr>
        <p:txBody>
          <a:bodyPr/>
          <a:lstStyle/>
          <a:p>
            <a:r>
              <a:rPr lang="en-US" sz="900" dirty="0">
                <a:solidFill>
                  <a:schemeClr val="accent1"/>
                </a:solidFill>
                <a:latin typeface="+mn-lt"/>
              </a:rPr>
              <a:t>Higher Education’s Data Revolution</a:t>
            </a:r>
          </a:p>
        </p:txBody>
      </p:sp>
      <p:sp>
        <p:nvSpPr>
          <p:cNvPr id="22" name="Title 21"/>
          <p:cNvSpPr>
            <a:spLocks noGrp="1"/>
          </p:cNvSpPr>
          <p:nvPr>
            <p:ph type="title"/>
          </p:nvPr>
        </p:nvSpPr>
        <p:spPr/>
        <p:txBody>
          <a:bodyPr/>
          <a:lstStyle/>
          <a:p>
            <a:r>
              <a:rPr lang="en-US" dirty="0"/>
              <a:t>1</a:t>
            </a:r>
          </a:p>
        </p:txBody>
      </p:sp>
      <p:sp>
        <p:nvSpPr>
          <p:cNvPr id="24" name="Text Placeholder 23"/>
          <p:cNvSpPr>
            <a:spLocks noGrp="1"/>
          </p:cNvSpPr>
          <p:nvPr>
            <p:ph type="body" sz="quarter" idx="17"/>
          </p:nvPr>
        </p:nvSpPr>
        <p:spPr/>
        <p:txBody>
          <a:bodyPr/>
          <a:lstStyle/>
          <a:p>
            <a:r>
              <a:rPr lang="en-US" dirty="0"/>
              <a:t>2</a:t>
            </a:r>
          </a:p>
        </p:txBody>
      </p:sp>
      <p:sp>
        <p:nvSpPr>
          <p:cNvPr id="25" name="Text Placeholder 24"/>
          <p:cNvSpPr>
            <a:spLocks noGrp="1"/>
          </p:cNvSpPr>
          <p:nvPr>
            <p:ph type="body" sz="quarter" idx="18"/>
          </p:nvPr>
        </p:nvSpPr>
        <p:spPr>
          <a:xfrm>
            <a:off x="1363152" y="1473358"/>
            <a:ext cx="4662998" cy="430887"/>
          </a:xfrm>
        </p:spPr>
        <p:txBody>
          <a:bodyPr/>
          <a:lstStyle/>
          <a:p>
            <a:r>
              <a:rPr lang="en-US" sz="1400" dirty="0">
                <a:solidFill>
                  <a:schemeClr val="bg1"/>
                </a:solidFill>
                <a:latin typeface="+mj-lt"/>
              </a:rPr>
              <a:t>Data Governance: The Key to Turning Data into Insights</a:t>
            </a:r>
          </a:p>
        </p:txBody>
      </p:sp>
      <p:sp>
        <p:nvSpPr>
          <p:cNvPr id="26" name="Text Placeholder 25"/>
          <p:cNvSpPr>
            <a:spLocks noGrp="1"/>
          </p:cNvSpPr>
          <p:nvPr>
            <p:ph type="body" sz="quarter" idx="19"/>
          </p:nvPr>
        </p:nvSpPr>
        <p:spPr/>
        <p:txBody>
          <a:bodyPr/>
          <a:lstStyle/>
          <a:p>
            <a:r>
              <a:rPr lang="en-US" dirty="0"/>
              <a:t>3</a:t>
            </a:r>
          </a:p>
        </p:txBody>
      </p:sp>
      <p:sp>
        <p:nvSpPr>
          <p:cNvPr id="27" name="Text Placeholder 26"/>
          <p:cNvSpPr>
            <a:spLocks noGrp="1"/>
          </p:cNvSpPr>
          <p:nvPr>
            <p:ph type="body" sz="quarter" idx="20"/>
          </p:nvPr>
        </p:nvSpPr>
        <p:spPr/>
        <p:txBody>
          <a:bodyPr/>
          <a:lstStyle/>
          <a:p>
            <a:r>
              <a:rPr lang="en-US" dirty="0"/>
              <a:t>The Perils of a Data Wild West</a:t>
            </a:r>
          </a:p>
        </p:txBody>
      </p:sp>
      <p:sp>
        <p:nvSpPr>
          <p:cNvPr id="28" name="Text Placeholder 27"/>
          <p:cNvSpPr>
            <a:spLocks noGrp="1"/>
          </p:cNvSpPr>
          <p:nvPr>
            <p:ph type="body" sz="quarter" idx="21"/>
          </p:nvPr>
        </p:nvSpPr>
        <p:spPr/>
        <p:txBody>
          <a:bodyPr/>
          <a:lstStyle/>
          <a:p>
            <a:r>
              <a:rPr lang="en-US" dirty="0"/>
              <a:t>4</a:t>
            </a:r>
          </a:p>
        </p:txBody>
      </p:sp>
      <p:sp>
        <p:nvSpPr>
          <p:cNvPr id="29" name="Text Placeholder 28"/>
          <p:cNvSpPr>
            <a:spLocks noGrp="1"/>
          </p:cNvSpPr>
          <p:nvPr>
            <p:ph type="body" sz="quarter" idx="22"/>
          </p:nvPr>
        </p:nvSpPr>
        <p:spPr/>
        <p:txBody>
          <a:bodyPr/>
          <a:lstStyle/>
          <a:p>
            <a:r>
              <a:rPr lang="en-US" dirty="0"/>
              <a:t>A Better Way: Supporting Institutional Data Governance</a:t>
            </a:r>
          </a:p>
        </p:txBody>
      </p:sp>
    </p:spTree>
    <p:custDataLst>
      <p:tags r:id="rId1"/>
    </p:custDataLst>
    <p:extLst>
      <p:ext uri="{BB962C8B-B14F-4D97-AF65-F5344CB8AC3E}">
        <p14:creationId xmlns:p14="http://schemas.microsoft.com/office/powerpoint/2010/main" val="328122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3158-7D5A-416C-8F70-2D52AB4E3E4C}"/>
              </a:ext>
            </a:extLst>
          </p:cNvPr>
          <p:cNvSpPr>
            <a:spLocks noGrp="1"/>
          </p:cNvSpPr>
          <p:nvPr>
            <p:ph type="title"/>
          </p:nvPr>
        </p:nvSpPr>
        <p:spPr/>
        <p:txBody>
          <a:bodyPr/>
          <a:lstStyle/>
          <a:p>
            <a:r>
              <a:rPr lang="en-US" dirty="0"/>
              <a:t>What is Data Governance?</a:t>
            </a:r>
          </a:p>
        </p:txBody>
      </p:sp>
      <p:sp>
        <p:nvSpPr>
          <p:cNvPr id="3" name="Text Placeholder 2">
            <a:extLst>
              <a:ext uri="{FF2B5EF4-FFF2-40B4-BE49-F238E27FC236}">
                <a16:creationId xmlns:a16="http://schemas.microsoft.com/office/drawing/2014/main" id="{CD2F4309-9C02-47C3-9D9D-77EA3B8E135B}"/>
              </a:ext>
            </a:extLst>
          </p:cNvPr>
          <p:cNvSpPr>
            <a:spLocks noGrp="1"/>
          </p:cNvSpPr>
          <p:nvPr>
            <p:ph type="body" sz="quarter" idx="16"/>
          </p:nvPr>
        </p:nvSpPr>
        <p:spPr/>
        <p:txBody>
          <a:bodyPr/>
          <a:lstStyle/>
          <a:p>
            <a:r>
              <a:rPr lang="en-US" dirty="0"/>
              <a:t>A (non) Technical Definition</a:t>
            </a:r>
          </a:p>
        </p:txBody>
      </p:sp>
      <p:sp>
        <p:nvSpPr>
          <p:cNvPr id="5" name="Text Placeholder 4">
            <a:extLst>
              <a:ext uri="{FF2B5EF4-FFF2-40B4-BE49-F238E27FC236}">
                <a16:creationId xmlns:a16="http://schemas.microsoft.com/office/drawing/2014/main" id="{45AB4080-AC25-4938-AAEA-6135C62C8393}"/>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6" name="Text Placeholder 5">
            <a:extLst>
              <a:ext uri="{FF2B5EF4-FFF2-40B4-BE49-F238E27FC236}">
                <a16:creationId xmlns:a16="http://schemas.microsoft.com/office/drawing/2014/main" id="{83617BE3-786F-4D5C-A3D2-3FBB5222FC97}"/>
              </a:ext>
            </a:extLst>
          </p:cNvPr>
          <p:cNvSpPr>
            <a:spLocks noGrp="1"/>
          </p:cNvSpPr>
          <p:nvPr>
            <p:ph type="body" sz="quarter" idx="19"/>
          </p:nvPr>
        </p:nvSpPr>
        <p:spPr/>
        <p:txBody>
          <a:bodyPr/>
          <a:lstStyle/>
          <a:p>
            <a:endParaRPr lang="en-US"/>
          </a:p>
        </p:txBody>
      </p:sp>
      <p:sp>
        <p:nvSpPr>
          <p:cNvPr id="7" name="Freeform 16">
            <a:extLst>
              <a:ext uri="{FF2B5EF4-FFF2-40B4-BE49-F238E27FC236}">
                <a16:creationId xmlns:a16="http://schemas.microsoft.com/office/drawing/2014/main" id="{F4EC9A40-ADF6-4FB1-82CB-59DF5F3192B4}"/>
              </a:ext>
            </a:extLst>
          </p:cNvPr>
          <p:cNvSpPr>
            <a:spLocks/>
          </p:cNvSpPr>
          <p:nvPr/>
        </p:nvSpPr>
        <p:spPr bwMode="gray">
          <a:xfrm>
            <a:off x="879849" y="1370996"/>
            <a:ext cx="228191" cy="370286"/>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7">
            <a:extLst>
              <a:ext uri="{FF2B5EF4-FFF2-40B4-BE49-F238E27FC236}">
                <a16:creationId xmlns:a16="http://schemas.microsoft.com/office/drawing/2014/main" id="{EBF4C44E-0324-49CC-AA7E-94E631B17501}"/>
              </a:ext>
            </a:extLst>
          </p:cNvPr>
          <p:cNvSpPr>
            <a:spLocks/>
          </p:cNvSpPr>
          <p:nvPr/>
        </p:nvSpPr>
        <p:spPr bwMode="gray">
          <a:xfrm>
            <a:off x="610631" y="1370996"/>
            <a:ext cx="228191" cy="370286"/>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ext Placeholder 13">
            <a:extLst>
              <a:ext uri="{FF2B5EF4-FFF2-40B4-BE49-F238E27FC236}">
                <a16:creationId xmlns:a16="http://schemas.microsoft.com/office/drawing/2014/main" id="{25747F62-D8B2-4034-83E2-62EFA9EF14F4}"/>
              </a:ext>
            </a:extLst>
          </p:cNvPr>
          <p:cNvSpPr txBox="1">
            <a:spLocks/>
          </p:cNvSpPr>
          <p:nvPr/>
        </p:nvSpPr>
        <p:spPr bwMode="gray">
          <a:xfrm>
            <a:off x="936999" y="1575189"/>
            <a:ext cx="4663701" cy="2297360"/>
          </a:xfrm>
          <a:prstGeom prst="rect">
            <a:avLst/>
          </a:prstGeom>
        </p:spPr>
        <p:txBody>
          <a:bodyPr vert="horz" wrap="square" lIns="0" tIns="0" rIns="0" bIns="0" rtlCol="0">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spcBef>
                <a:spcPts val="500"/>
              </a:spcBef>
            </a:pPr>
            <a:r>
              <a:rPr lang="en-US" b="1" dirty="0">
                <a:solidFill>
                  <a:schemeClr val="tx2"/>
                </a:solidFill>
              </a:rPr>
              <a:t>Data Governance </a:t>
            </a:r>
            <a:r>
              <a:rPr lang="en-US" dirty="0"/>
              <a:t>is an </a:t>
            </a:r>
            <a:r>
              <a:rPr lang="en-US" dirty="0">
                <a:solidFill>
                  <a:schemeClr val="tx2"/>
                </a:solidFill>
              </a:rPr>
              <a:t>enterprise capability </a:t>
            </a:r>
            <a:r>
              <a:rPr lang="en-US" dirty="0"/>
              <a:t>that supports </a:t>
            </a:r>
            <a:r>
              <a:rPr lang="en-US" dirty="0">
                <a:solidFill>
                  <a:schemeClr val="tx2"/>
                </a:solidFill>
              </a:rPr>
              <a:t>effective data management</a:t>
            </a:r>
            <a:r>
              <a:rPr lang="en-US" dirty="0"/>
              <a:t>. </a:t>
            </a:r>
          </a:p>
          <a:p>
            <a:pPr>
              <a:spcBef>
                <a:spcPts val="500"/>
              </a:spcBef>
            </a:pPr>
            <a:r>
              <a:rPr lang="en-US" dirty="0"/>
              <a:t>It includes:</a:t>
            </a:r>
          </a:p>
          <a:p>
            <a:pPr marL="285750" indent="-285750">
              <a:spcBef>
                <a:spcPts val="500"/>
              </a:spcBef>
              <a:buFont typeface="Arial" panose="020B0604020202020204" pitchFamily="34" charset="0"/>
              <a:buChar char="•"/>
            </a:pPr>
            <a:r>
              <a:rPr lang="en-US" dirty="0">
                <a:solidFill>
                  <a:schemeClr val="tx2"/>
                </a:solidFill>
              </a:rPr>
              <a:t>Defining ownership rights </a:t>
            </a:r>
            <a:r>
              <a:rPr lang="en-US" dirty="0"/>
              <a:t>and responsibilities;</a:t>
            </a:r>
          </a:p>
          <a:p>
            <a:pPr marL="285750" indent="-285750">
              <a:spcBef>
                <a:spcPts val="500"/>
              </a:spcBef>
              <a:buFont typeface="Arial" panose="020B0604020202020204" pitchFamily="34" charset="0"/>
              <a:buChar char="•"/>
            </a:pPr>
            <a:r>
              <a:rPr lang="en-US" dirty="0">
                <a:solidFill>
                  <a:schemeClr val="tx2"/>
                </a:solidFill>
              </a:rPr>
              <a:t>Determining data’s meaning</a:t>
            </a:r>
            <a:r>
              <a:rPr lang="en-US" dirty="0"/>
              <a:t>, storage, accessibility, usage and security;</a:t>
            </a:r>
          </a:p>
          <a:p>
            <a:pPr marL="285750" indent="-285750">
              <a:spcBef>
                <a:spcPts val="500"/>
              </a:spcBef>
              <a:buFont typeface="Arial" panose="020B0604020202020204" pitchFamily="34" charset="0"/>
              <a:buChar char="•"/>
            </a:pPr>
            <a:r>
              <a:rPr lang="en-US" dirty="0">
                <a:solidFill>
                  <a:schemeClr val="tx2"/>
                </a:solidFill>
              </a:rPr>
              <a:t>Enforcing institutional standards </a:t>
            </a:r>
            <a:r>
              <a:rPr lang="en-US" dirty="0"/>
              <a:t>and policies regarding data.</a:t>
            </a:r>
          </a:p>
        </p:txBody>
      </p:sp>
    </p:spTree>
    <p:extLst>
      <p:ext uri="{BB962C8B-B14F-4D97-AF65-F5344CB8AC3E}">
        <p14:creationId xmlns:p14="http://schemas.microsoft.com/office/powerpoint/2010/main" val="148741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5AA54E58-A4B4-4295-80AF-14050FF54F36}"/>
              </a:ext>
            </a:extLst>
          </p:cNvPr>
          <p:cNvSpPr/>
          <p:nvPr/>
        </p:nvSpPr>
        <p:spPr bwMode="gray">
          <a:xfrm>
            <a:off x="0" y="3420975"/>
            <a:ext cx="1453183" cy="8082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a:extLst>
              <a:ext uri="{FF2B5EF4-FFF2-40B4-BE49-F238E27FC236}">
                <a16:creationId xmlns:a16="http://schemas.microsoft.com/office/drawing/2014/main" id="{95C01B3F-5AD6-4785-98C0-3C75A7E074E8}"/>
              </a:ext>
            </a:extLst>
          </p:cNvPr>
          <p:cNvSpPr/>
          <p:nvPr/>
        </p:nvSpPr>
        <p:spPr bwMode="gray">
          <a:xfrm>
            <a:off x="0" y="2481102"/>
            <a:ext cx="1453183" cy="8082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a:extLst>
              <a:ext uri="{FF2B5EF4-FFF2-40B4-BE49-F238E27FC236}">
                <a16:creationId xmlns:a16="http://schemas.microsoft.com/office/drawing/2014/main" id="{51577C42-7DC1-4C9A-BB73-713D085DBA28}"/>
              </a:ext>
            </a:extLst>
          </p:cNvPr>
          <p:cNvSpPr/>
          <p:nvPr/>
        </p:nvSpPr>
        <p:spPr bwMode="gray">
          <a:xfrm>
            <a:off x="0" y="1541229"/>
            <a:ext cx="1453183" cy="8082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6FC25C64-0C36-4AB4-B715-7058525A6CC4}"/>
              </a:ext>
            </a:extLst>
          </p:cNvPr>
          <p:cNvSpPr>
            <a:spLocks noGrp="1"/>
          </p:cNvSpPr>
          <p:nvPr>
            <p:ph type="body" sz="quarter" idx="15"/>
          </p:nvPr>
        </p:nvSpPr>
        <p:spPr>
          <a:xfrm>
            <a:off x="280194" y="640267"/>
            <a:ext cx="5886919" cy="369332"/>
          </a:xfrm>
        </p:spPr>
        <p:txBody>
          <a:bodyPr/>
          <a:lstStyle/>
          <a:p>
            <a:r>
              <a:rPr lang="en-US" dirty="0"/>
              <a:t>Policies and Processes to Aggregate, Standardize and Improve Campus Data</a:t>
            </a:r>
          </a:p>
        </p:txBody>
      </p:sp>
      <p:sp>
        <p:nvSpPr>
          <p:cNvPr id="3" name="Text Placeholder 2">
            <a:extLst>
              <a:ext uri="{FF2B5EF4-FFF2-40B4-BE49-F238E27FC236}">
                <a16:creationId xmlns:a16="http://schemas.microsoft.com/office/drawing/2014/main" id="{81347F89-3339-4EC6-9C23-C8C6291E6AE8}"/>
              </a:ext>
            </a:extLst>
          </p:cNvPr>
          <p:cNvSpPr>
            <a:spLocks noGrp="1"/>
          </p:cNvSpPr>
          <p:nvPr>
            <p:ph type="body" sz="quarter" idx="16"/>
          </p:nvPr>
        </p:nvSpPr>
        <p:spPr/>
        <p:txBody>
          <a:bodyPr/>
          <a:lstStyle/>
          <a:p>
            <a:r>
              <a:rPr lang="en-US" dirty="0"/>
              <a:t>What Does That Look Like in Practice?</a:t>
            </a:r>
          </a:p>
        </p:txBody>
      </p:sp>
      <p:sp>
        <p:nvSpPr>
          <p:cNvPr id="4" name="Text Placeholder 3">
            <a:extLst>
              <a:ext uri="{FF2B5EF4-FFF2-40B4-BE49-F238E27FC236}">
                <a16:creationId xmlns:a16="http://schemas.microsoft.com/office/drawing/2014/main" id="{21D24D61-A3AD-44C5-AFA8-55337E4CCB78}"/>
              </a:ext>
            </a:extLst>
          </p:cNvPr>
          <p:cNvSpPr>
            <a:spLocks noGrp="1"/>
          </p:cNvSpPr>
          <p:nvPr>
            <p:ph type="body" sz="quarter" idx="18"/>
          </p:nvPr>
        </p:nvSpPr>
        <p:spPr>
          <a:xfrm>
            <a:off x="5180520" y="4663639"/>
            <a:ext cx="1252728" cy="123111"/>
          </a:xfrm>
        </p:spPr>
        <p:txBody>
          <a:bodyPr/>
          <a:lstStyle/>
          <a:p>
            <a:pPr algn="r"/>
            <a:r>
              <a:rPr lang="en-US" dirty="0"/>
              <a:t>Source: EAB interviews and analysis.</a:t>
            </a:r>
          </a:p>
        </p:txBody>
      </p:sp>
      <p:sp>
        <p:nvSpPr>
          <p:cNvPr id="6" name="Title 5">
            <a:extLst>
              <a:ext uri="{FF2B5EF4-FFF2-40B4-BE49-F238E27FC236}">
                <a16:creationId xmlns:a16="http://schemas.microsoft.com/office/drawing/2014/main" id="{1F340A0C-1584-49E6-A883-7C82D5B39459}"/>
              </a:ext>
            </a:extLst>
          </p:cNvPr>
          <p:cNvSpPr>
            <a:spLocks noGrp="1"/>
          </p:cNvSpPr>
          <p:nvPr>
            <p:ph type="title"/>
          </p:nvPr>
        </p:nvSpPr>
        <p:spPr>
          <a:xfrm>
            <a:off x="280193" y="327973"/>
            <a:ext cx="5989977" cy="249299"/>
          </a:xfrm>
        </p:spPr>
        <p:txBody>
          <a:bodyPr/>
          <a:lstStyle/>
          <a:p>
            <a:r>
              <a:rPr lang="en-US" dirty="0"/>
              <a:t>Data Governance: Sharing and Caring For Data</a:t>
            </a:r>
          </a:p>
        </p:txBody>
      </p:sp>
      <p:sp>
        <p:nvSpPr>
          <p:cNvPr id="40" name="TextBox 39">
            <a:extLst>
              <a:ext uri="{FF2B5EF4-FFF2-40B4-BE49-F238E27FC236}">
                <a16:creationId xmlns:a16="http://schemas.microsoft.com/office/drawing/2014/main" id="{0F4B21AC-2EBD-4499-B339-3FB1E8DE1F3C}"/>
              </a:ext>
            </a:extLst>
          </p:cNvPr>
          <p:cNvSpPr txBox="1"/>
          <p:nvPr/>
        </p:nvSpPr>
        <p:spPr bwMode="gray">
          <a:xfrm>
            <a:off x="192164" y="2018085"/>
            <a:ext cx="1181818" cy="276999"/>
          </a:xfrm>
          <a:prstGeom prst="rect">
            <a:avLst/>
          </a:prstGeom>
          <a:noFill/>
        </p:spPr>
        <p:txBody>
          <a:bodyPr wrap="square" lIns="0" tIns="0" rIns="0" bIns="0" rtlCol="0">
            <a:spAutoFit/>
          </a:bodyPr>
          <a:lstStyle/>
          <a:p>
            <a:pPr algn="ctr">
              <a:spcBef>
                <a:spcPts val="300"/>
              </a:spcBef>
            </a:pPr>
            <a:r>
              <a:rPr lang="en-US" sz="900" dirty="0"/>
              <a:t>Locally Input</a:t>
            </a:r>
            <a:br>
              <a:rPr lang="en-US" sz="900" dirty="0"/>
            </a:br>
            <a:r>
              <a:rPr lang="en-US" sz="900" dirty="0"/>
              <a:t>Data</a:t>
            </a:r>
            <a:endParaRPr lang="en-US" sz="800" dirty="0"/>
          </a:p>
        </p:txBody>
      </p:sp>
      <p:pic>
        <p:nvPicPr>
          <p:cNvPr id="41" name="Picture 40">
            <a:extLst>
              <a:ext uri="{FF2B5EF4-FFF2-40B4-BE49-F238E27FC236}">
                <a16:creationId xmlns:a16="http://schemas.microsoft.com/office/drawing/2014/main" id="{FDE8074A-F54F-4877-BECE-6236BE77D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12" y="1676249"/>
            <a:ext cx="257245" cy="292324"/>
          </a:xfrm>
          <a:prstGeom prst="rect">
            <a:avLst/>
          </a:prstGeom>
        </p:spPr>
      </p:pic>
      <p:sp>
        <p:nvSpPr>
          <p:cNvPr id="42" name="TextBox 41">
            <a:extLst>
              <a:ext uri="{FF2B5EF4-FFF2-40B4-BE49-F238E27FC236}">
                <a16:creationId xmlns:a16="http://schemas.microsoft.com/office/drawing/2014/main" id="{CF1ABBCF-37C1-4A86-8CD3-ECDE97F778F3}"/>
              </a:ext>
            </a:extLst>
          </p:cNvPr>
          <p:cNvSpPr txBox="1"/>
          <p:nvPr/>
        </p:nvSpPr>
        <p:spPr bwMode="gray">
          <a:xfrm>
            <a:off x="192164" y="2943351"/>
            <a:ext cx="1181818" cy="276999"/>
          </a:xfrm>
          <a:prstGeom prst="rect">
            <a:avLst/>
          </a:prstGeom>
          <a:noFill/>
        </p:spPr>
        <p:txBody>
          <a:bodyPr wrap="square" lIns="0" tIns="0" rIns="0" bIns="0" rtlCol="0">
            <a:spAutoFit/>
          </a:bodyPr>
          <a:lstStyle/>
          <a:p>
            <a:pPr algn="ctr">
              <a:spcBef>
                <a:spcPts val="300"/>
              </a:spcBef>
            </a:pPr>
            <a:r>
              <a:rPr lang="en-US" sz="900" dirty="0"/>
              <a:t>Operational </a:t>
            </a:r>
            <a:br>
              <a:rPr lang="en-US" sz="900" dirty="0"/>
            </a:br>
            <a:r>
              <a:rPr lang="en-US" sz="900" dirty="0"/>
              <a:t>Data</a:t>
            </a:r>
            <a:endParaRPr lang="en-US" sz="800" dirty="0"/>
          </a:p>
        </p:txBody>
      </p:sp>
      <p:pic>
        <p:nvPicPr>
          <p:cNvPr id="43" name="Picture 42">
            <a:extLst>
              <a:ext uri="{FF2B5EF4-FFF2-40B4-BE49-F238E27FC236}">
                <a16:creationId xmlns:a16="http://schemas.microsoft.com/office/drawing/2014/main" id="{BC79DCA8-B645-496D-9FF4-D7A65AD5E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12" y="2601515"/>
            <a:ext cx="257245" cy="292324"/>
          </a:xfrm>
          <a:prstGeom prst="rect">
            <a:avLst/>
          </a:prstGeom>
        </p:spPr>
      </p:pic>
      <p:sp>
        <p:nvSpPr>
          <p:cNvPr id="44" name="TextBox 43">
            <a:extLst>
              <a:ext uri="{FF2B5EF4-FFF2-40B4-BE49-F238E27FC236}">
                <a16:creationId xmlns:a16="http://schemas.microsoft.com/office/drawing/2014/main" id="{6A85ABAC-D822-4038-8BCE-75C3067508A2}"/>
              </a:ext>
            </a:extLst>
          </p:cNvPr>
          <p:cNvSpPr txBox="1"/>
          <p:nvPr/>
        </p:nvSpPr>
        <p:spPr bwMode="gray">
          <a:xfrm>
            <a:off x="192164" y="3868617"/>
            <a:ext cx="1181818" cy="276999"/>
          </a:xfrm>
          <a:prstGeom prst="rect">
            <a:avLst/>
          </a:prstGeom>
          <a:noFill/>
        </p:spPr>
        <p:txBody>
          <a:bodyPr wrap="square" lIns="0" tIns="0" rIns="0" bIns="0" rtlCol="0">
            <a:spAutoFit/>
          </a:bodyPr>
          <a:lstStyle/>
          <a:p>
            <a:pPr algn="ctr">
              <a:spcBef>
                <a:spcPts val="300"/>
              </a:spcBef>
            </a:pPr>
            <a:r>
              <a:rPr lang="en-US" sz="900" dirty="0"/>
              <a:t>Contextual</a:t>
            </a:r>
            <a:br>
              <a:rPr lang="en-US" sz="900" dirty="0"/>
            </a:br>
            <a:r>
              <a:rPr lang="en-US" sz="900" dirty="0"/>
              <a:t>Data</a:t>
            </a:r>
            <a:endParaRPr lang="en-US" sz="800" dirty="0"/>
          </a:p>
        </p:txBody>
      </p:sp>
      <p:pic>
        <p:nvPicPr>
          <p:cNvPr id="45" name="Picture 44">
            <a:extLst>
              <a:ext uri="{FF2B5EF4-FFF2-40B4-BE49-F238E27FC236}">
                <a16:creationId xmlns:a16="http://schemas.microsoft.com/office/drawing/2014/main" id="{570432D5-95EF-4DE0-B6F7-1F48085BE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12" y="3526781"/>
            <a:ext cx="257245" cy="292324"/>
          </a:xfrm>
          <a:prstGeom prst="rect">
            <a:avLst/>
          </a:prstGeom>
        </p:spPr>
      </p:pic>
      <p:grpSp>
        <p:nvGrpSpPr>
          <p:cNvPr id="63" name="Group 62">
            <a:extLst>
              <a:ext uri="{FF2B5EF4-FFF2-40B4-BE49-F238E27FC236}">
                <a16:creationId xmlns:a16="http://schemas.microsoft.com/office/drawing/2014/main" id="{416A2097-A32E-42C7-990C-A0252CD7B3AE}"/>
              </a:ext>
            </a:extLst>
          </p:cNvPr>
          <p:cNvGrpSpPr/>
          <p:nvPr/>
        </p:nvGrpSpPr>
        <p:grpSpPr>
          <a:xfrm>
            <a:off x="1759725" y="1415064"/>
            <a:ext cx="2881349" cy="2881349"/>
            <a:chOff x="1902318" y="1456057"/>
            <a:chExt cx="2596163" cy="2596163"/>
          </a:xfrm>
        </p:grpSpPr>
        <p:sp>
          <p:nvSpPr>
            <p:cNvPr id="56" name="Oval 55">
              <a:extLst>
                <a:ext uri="{FF2B5EF4-FFF2-40B4-BE49-F238E27FC236}">
                  <a16:creationId xmlns:a16="http://schemas.microsoft.com/office/drawing/2014/main" id="{EC02DA98-10F1-41C9-A88B-310D2C008EDA}"/>
                </a:ext>
              </a:extLst>
            </p:cNvPr>
            <p:cNvSpPr/>
            <p:nvPr/>
          </p:nvSpPr>
          <p:spPr bwMode="gray">
            <a:xfrm>
              <a:off x="1902318" y="1456057"/>
              <a:ext cx="2596163" cy="259616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0" name="Group 15">
              <a:extLst>
                <a:ext uri="{FF2B5EF4-FFF2-40B4-BE49-F238E27FC236}">
                  <a16:creationId xmlns:a16="http://schemas.microsoft.com/office/drawing/2014/main" id="{9745CD97-D7C7-44C5-9A8B-4F72FAA29EE5}"/>
                </a:ext>
              </a:extLst>
            </p:cNvPr>
            <p:cNvGrpSpPr/>
            <p:nvPr/>
          </p:nvGrpSpPr>
          <p:grpSpPr bwMode="gray">
            <a:xfrm>
              <a:off x="2018369" y="1572647"/>
              <a:ext cx="2357263" cy="2357263"/>
              <a:chOff x="3940794" y="1879948"/>
              <a:chExt cx="914400" cy="914401"/>
            </a:xfrm>
          </p:grpSpPr>
          <p:sp>
            <p:nvSpPr>
              <p:cNvPr id="51" name="Arc 50">
                <a:extLst>
                  <a:ext uri="{FF2B5EF4-FFF2-40B4-BE49-F238E27FC236}">
                    <a16:creationId xmlns:a16="http://schemas.microsoft.com/office/drawing/2014/main" id="{65F4A89C-62FD-46F4-94CB-6A97E4380464}"/>
                  </a:ext>
                </a:extLst>
              </p:cNvPr>
              <p:cNvSpPr/>
              <p:nvPr/>
            </p:nvSpPr>
            <p:spPr bwMode="gray">
              <a:xfrm rot="16200000">
                <a:off x="3940794" y="1879949"/>
                <a:ext cx="914400" cy="914400"/>
              </a:xfrm>
              <a:prstGeom prst="arc">
                <a:avLst>
                  <a:gd name="adj1" fmla="val 17155519"/>
                  <a:gd name="adj2" fmla="val 20752218"/>
                </a:avLst>
              </a:prstGeom>
              <a:noFill/>
              <a:ln w="12700" cap="flat" cmpd="sng" algn="ctr">
                <a:solidFill>
                  <a:schemeClr val="bg1"/>
                </a:solidFill>
                <a:prstDash val="dash"/>
                <a:miter lim="800000"/>
                <a:headEnd type="none" w="med" len="med"/>
                <a:tailEnd type="triangle"/>
              </a:ln>
              <a:effectLst/>
            </p:spPr>
            <p:txBody>
              <a:bodyPr rtlCol="0" anchor="ctr"/>
              <a:lstStyle/>
              <a:p>
                <a:pPr algn="ctr"/>
                <a:endParaRPr lang="en-US">
                  <a:latin typeface="+mj-lt"/>
                </a:endParaRPr>
              </a:p>
            </p:txBody>
          </p:sp>
          <p:sp>
            <p:nvSpPr>
              <p:cNvPr id="52" name="Arc 51">
                <a:extLst>
                  <a:ext uri="{FF2B5EF4-FFF2-40B4-BE49-F238E27FC236}">
                    <a16:creationId xmlns:a16="http://schemas.microsoft.com/office/drawing/2014/main" id="{099869E0-BFE6-486F-88FC-33AC8FB4A3E4}"/>
                  </a:ext>
                </a:extLst>
              </p:cNvPr>
              <p:cNvSpPr/>
              <p:nvPr/>
            </p:nvSpPr>
            <p:spPr bwMode="gray">
              <a:xfrm>
                <a:off x="3940794" y="1879948"/>
                <a:ext cx="914400" cy="914400"/>
              </a:xfrm>
              <a:prstGeom prst="arc">
                <a:avLst>
                  <a:gd name="adj1" fmla="val 17155519"/>
                  <a:gd name="adj2" fmla="val 20752218"/>
                </a:avLst>
              </a:prstGeom>
              <a:noFill/>
              <a:ln w="12700" cap="flat" cmpd="sng" algn="ctr">
                <a:solidFill>
                  <a:schemeClr val="bg1"/>
                </a:solidFill>
                <a:prstDash val="dash"/>
                <a:miter lim="800000"/>
                <a:headEnd type="none" w="med" len="med"/>
                <a:tailEnd type="triangle"/>
              </a:ln>
              <a:effectLst/>
            </p:spPr>
            <p:txBody>
              <a:bodyPr rtlCol="0" anchor="ctr"/>
              <a:lstStyle/>
              <a:p>
                <a:pPr algn="ctr"/>
                <a:endParaRPr lang="en-US" dirty="0">
                  <a:latin typeface="+mj-lt"/>
                </a:endParaRPr>
              </a:p>
            </p:txBody>
          </p:sp>
          <p:sp>
            <p:nvSpPr>
              <p:cNvPr id="53" name="Arc 52">
                <a:extLst>
                  <a:ext uri="{FF2B5EF4-FFF2-40B4-BE49-F238E27FC236}">
                    <a16:creationId xmlns:a16="http://schemas.microsoft.com/office/drawing/2014/main" id="{AF8B9DCF-4C6A-4310-A158-060871A7FD43}"/>
                  </a:ext>
                </a:extLst>
              </p:cNvPr>
              <p:cNvSpPr/>
              <p:nvPr/>
            </p:nvSpPr>
            <p:spPr bwMode="gray">
              <a:xfrm rot="5400000">
                <a:off x="3940794" y="1879948"/>
                <a:ext cx="914400" cy="914400"/>
              </a:xfrm>
              <a:prstGeom prst="arc">
                <a:avLst>
                  <a:gd name="adj1" fmla="val 17155519"/>
                  <a:gd name="adj2" fmla="val 20752218"/>
                </a:avLst>
              </a:prstGeom>
              <a:noFill/>
              <a:ln w="12700" cap="flat" cmpd="sng" algn="ctr">
                <a:solidFill>
                  <a:schemeClr val="bg1"/>
                </a:solidFill>
                <a:prstDash val="dash"/>
                <a:miter lim="800000"/>
                <a:headEnd type="none" w="med" len="med"/>
                <a:tailEnd type="triangle"/>
              </a:ln>
              <a:effectLst/>
            </p:spPr>
            <p:txBody>
              <a:bodyPr rtlCol="0" anchor="ctr"/>
              <a:lstStyle/>
              <a:p>
                <a:pPr algn="ctr"/>
                <a:endParaRPr lang="en-US">
                  <a:latin typeface="+mj-lt"/>
                </a:endParaRPr>
              </a:p>
            </p:txBody>
          </p:sp>
          <p:sp>
            <p:nvSpPr>
              <p:cNvPr id="54" name="Arc 53">
                <a:extLst>
                  <a:ext uri="{FF2B5EF4-FFF2-40B4-BE49-F238E27FC236}">
                    <a16:creationId xmlns:a16="http://schemas.microsoft.com/office/drawing/2014/main" id="{CC490CF2-2F56-4D24-9871-B8307C376EEA}"/>
                  </a:ext>
                </a:extLst>
              </p:cNvPr>
              <p:cNvSpPr/>
              <p:nvPr/>
            </p:nvSpPr>
            <p:spPr bwMode="gray">
              <a:xfrm rot="10800000">
                <a:off x="3940794" y="1879948"/>
                <a:ext cx="914400" cy="914400"/>
              </a:xfrm>
              <a:prstGeom prst="arc">
                <a:avLst>
                  <a:gd name="adj1" fmla="val 17155519"/>
                  <a:gd name="adj2" fmla="val 20752218"/>
                </a:avLst>
              </a:prstGeom>
              <a:noFill/>
              <a:ln w="12700" cap="flat" cmpd="sng" algn="ctr">
                <a:solidFill>
                  <a:schemeClr val="bg1"/>
                </a:solidFill>
                <a:prstDash val="dash"/>
                <a:miter lim="800000"/>
                <a:headEnd type="none" w="med" len="med"/>
                <a:tailEnd type="triangle"/>
              </a:ln>
              <a:effectLst/>
            </p:spPr>
            <p:txBody>
              <a:bodyPr rtlCol="0" anchor="ctr"/>
              <a:lstStyle/>
              <a:p>
                <a:pPr algn="ctr"/>
                <a:endParaRPr lang="en-US">
                  <a:latin typeface="+mj-lt"/>
                </a:endParaRPr>
              </a:p>
            </p:txBody>
          </p:sp>
        </p:grpSp>
        <p:sp>
          <p:nvSpPr>
            <p:cNvPr id="62" name="Oval 61">
              <a:extLst>
                <a:ext uri="{FF2B5EF4-FFF2-40B4-BE49-F238E27FC236}">
                  <a16:creationId xmlns:a16="http://schemas.microsoft.com/office/drawing/2014/main" id="{B7BB825F-DBC0-4DAB-96F8-2E61EF6F1010}"/>
                </a:ext>
              </a:extLst>
            </p:cNvPr>
            <p:cNvSpPr/>
            <p:nvPr/>
          </p:nvSpPr>
          <p:spPr bwMode="gray">
            <a:xfrm>
              <a:off x="2174269" y="1714757"/>
              <a:ext cx="2052260" cy="20522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4" name="TextBox 63">
            <a:extLst>
              <a:ext uri="{FF2B5EF4-FFF2-40B4-BE49-F238E27FC236}">
                <a16:creationId xmlns:a16="http://schemas.microsoft.com/office/drawing/2014/main" id="{C404DBF0-DA52-4F72-8D87-F4FA087F7205}"/>
              </a:ext>
            </a:extLst>
          </p:cNvPr>
          <p:cNvSpPr txBox="1"/>
          <p:nvPr/>
        </p:nvSpPr>
        <p:spPr bwMode="gray">
          <a:xfrm>
            <a:off x="2617325" y="1916483"/>
            <a:ext cx="1181818" cy="276999"/>
          </a:xfrm>
          <a:prstGeom prst="rect">
            <a:avLst/>
          </a:prstGeom>
          <a:noFill/>
        </p:spPr>
        <p:txBody>
          <a:bodyPr wrap="square" lIns="0" tIns="0" rIns="0" bIns="0" rtlCol="0">
            <a:spAutoFit/>
          </a:bodyPr>
          <a:lstStyle/>
          <a:p>
            <a:pPr algn="ctr">
              <a:spcBef>
                <a:spcPts val="300"/>
              </a:spcBef>
            </a:pPr>
            <a:r>
              <a:rPr lang="en-US" sz="900" b="1" i="1" dirty="0"/>
              <a:t>Governance Process</a:t>
            </a:r>
            <a:endParaRPr lang="en-US" sz="800" b="1" i="1" dirty="0"/>
          </a:p>
        </p:txBody>
      </p:sp>
      <p:cxnSp>
        <p:nvCxnSpPr>
          <p:cNvPr id="66" name="Straight Connector 65">
            <a:extLst>
              <a:ext uri="{FF2B5EF4-FFF2-40B4-BE49-F238E27FC236}">
                <a16:creationId xmlns:a16="http://schemas.microsoft.com/office/drawing/2014/main" id="{DF50A869-E539-473D-BC00-65ED223014FE}"/>
              </a:ext>
            </a:extLst>
          </p:cNvPr>
          <p:cNvCxnSpPr/>
          <p:nvPr/>
        </p:nvCxnSpPr>
        <p:spPr bwMode="gray">
          <a:xfrm>
            <a:off x="2544447" y="2243614"/>
            <a:ext cx="130386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B457EB2-70ED-4E8E-BDB9-93D991BE55B7}"/>
              </a:ext>
            </a:extLst>
          </p:cNvPr>
          <p:cNvCxnSpPr/>
          <p:nvPr/>
        </p:nvCxnSpPr>
        <p:spPr bwMode="gray">
          <a:xfrm>
            <a:off x="1453187" y="1541229"/>
            <a:ext cx="0" cy="2688017"/>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Arrow: Right 68">
            <a:extLst>
              <a:ext uri="{FF2B5EF4-FFF2-40B4-BE49-F238E27FC236}">
                <a16:creationId xmlns:a16="http://schemas.microsoft.com/office/drawing/2014/main" id="{5C0B797F-158E-43C0-AE16-12AB1128C343}"/>
              </a:ext>
            </a:extLst>
          </p:cNvPr>
          <p:cNvSpPr/>
          <p:nvPr/>
        </p:nvSpPr>
        <p:spPr bwMode="gray">
          <a:xfrm>
            <a:off x="1453187" y="2696936"/>
            <a:ext cx="753438" cy="288190"/>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TextBox 71">
            <a:extLst>
              <a:ext uri="{FF2B5EF4-FFF2-40B4-BE49-F238E27FC236}">
                <a16:creationId xmlns:a16="http://schemas.microsoft.com/office/drawing/2014/main" id="{CA006768-7BE4-439F-AE5B-C31DFC0992A7}"/>
              </a:ext>
            </a:extLst>
          </p:cNvPr>
          <p:cNvSpPr txBox="1"/>
          <p:nvPr/>
        </p:nvSpPr>
        <p:spPr bwMode="gray">
          <a:xfrm>
            <a:off x="2231608" y="2394295"/>
            <a:ext cx="2185279" cy="1361911"/>
          </a:xfrm>
          <a:prstGeom prst="rect">
            <a:avLst/>
          </a:prstGeom>
          <a:noFill/>
        </p:spPr>
        <p:txBody>
          <a:bodyPr wrap="square" lIns="0" tIns="0" rIns="0" bIns="0" rtlCol="0">
            <a:spAutoFit/>
          </a:bodyPr>
          <a:lstStyle/>
          <a:p>
            <a:pPr marL="171450" indent="-171450">
              <a:spcBef>
                <a:spcPts val="300"/>
              </a:spcBef>
              <a:buFont typeface="Arial" panose="020B0604020202020204" pitchFamily="34" charset="0"/>
              <a:buChar char="•"/>
            </a:pPr>
            <a:r>
              <a:rPr lang="en-US" sz="900" b="1" dirty="0"/>
              <a:t>Policies and Processes</a:t>
            </a:r>
            <a:r>
              <a:rPr lang="en-US" sz="900" dirty="0"/>
              <a:t> for decision-making set during governance design phase</a:t>
            </a:r>
            <a:endParaRPr lang="en-US" sz="900" b="1" dirty="0"/>
          </a:p>
          <a:p>
            <a:pPr marL="171450" indent="-171450">
              <a:spcBef>
                <a:spcPts val="300"/>
              </a:spcBef>
              <a:buFont typeface="Arial" panose="020B0604020202020204" pitchFamily="34" charset="0"/>
              <a:buChar char="•"/>
            </a:pPr>
            <a:r>
              <a:rPr lang="en-US" sz="900" b="1" dirty="0"/>
              <a:t>Strategic Focus</a:t>
            </a:r>
            <a:r>
              <a:rPr lang="en-US" sz="900" dirty="0"/>
              <a:t> determined by campus leaders and data needs</a:t>
            </a:r>
          </a:p>
          <a:p>
            <a:pPr marL="171450" indent="-171450">
              <a:spcBef>
                <a:spcPts val="300"/>
              </a:spcBef>
              <a:buFont typeface="Arial" panose="020B0604020202020204" pitchFamily="34" charset="0"/>
              <a:buChar char="•"/>
            </a:pPr>
            <a:r>
              <a:rPr lang="en-US" sz="900" b="1" dirty="0"/>
              <a:t>Implementation </a:t>
            </a:r>
            <a:r>
              <a:rPr lang="en-US" sz="900" dirty="0"/>
              <a:t>undertaken </a:t>
            </a:r>
            <a:br>
              <a:rPr lang="en-US" sz="900" dirty="0"/>
            </a:br>
            <a:r>
              <a:rPr lang="en-US" sz="900" dirty="0"/>
              <a:t>by governance working </a:t>
            </a:r>
            <a:br>
              <a:rPr lang="en-US" sz="900" dirty="0"/>
            </a:br>
            <a:r>
              <a:rPr lang="en-US" sz="900" dirty="0"/>
              <a:t>groups and data stewards</a:t>
            </a:r>
          </a:p>
          <a:p>
            <a:pPr>
              <a:spcBef>
                <a:spcPts val="300"/>
              </a:spcBef>
            </a:pPr>
            <a:endParaRPr lang="en-US" sz="900" dirty="0"/>
          </a:p>
        </p:txBody>
      </p:sp>
      <p:sp>
        <p:nvSpPr>
          <p:cNvPr id="75" name="TextBox 74">
            <a:extLst>
              <a:ext uri="{FF2B5EF4-FFF2-40B4-BE49-F238E27FC236}">
                <a16:creationId xmlns:a16="http://schemas.microsoft.com/office/drawing/2014/main" id="{53AC5A72-1A0F-4795-9BDB-1EDBCE1ECAC6}"/>
              </a:ext>
            </a:extLst>
          </p:cNvPr>
          <p:cNvSpPr txBox="1"/>
          <p:nvPr/>
        </p:nvSpPr>
        <p:spPr bwMode="gray">
          <a:xfrm>
            <a:off x="2170945" y="1060363"/>
            <a:ext cx="2052801" cy="153888"/>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spAutoFit/>
          </a:bodyPr>
          <a:lstStyle/>
          <a:p>
            <a:pPr algn="ctr">
              <a:spcBef>
                <a:spcPts val="500"/>
              </a:spcBef>
            </a:pPr>
            <a:r>
              <a:rPr lang="en-US" sz="1000" b="1" dirty="0">
                <a:solidFill>
                  <a:schemeClr val="tx1"/>
                </a:solidFill>
              </a:rPr>
              <a:t>Data Governance in Action</a:t>
            </a:r>
          </a:p>
        </p:txBody>
      </p:sp>
      <p:sp>
        <p:nvSpPr>
          <p:cNvPr id="76" name="Rectangle 75">
            <a:extLst>
              <a:ext uri="{FF2B5EF4-FFF2-40B4-BE49-F238E27FC236}">
                <a16:creationId xmlns:a16="http://schemas.microsoft.com/office/drawing/2014/main" id="{C24662DB-EB0B-405A-BCA7-FC5AEE873F67}"/>
              </a:ext>
            </a:extLst>
          </p:cNvPr>
          <p:cNvSpPr/>
          <p:nvPr/>
        </p:nvSpPr>
        <p:spPr bwMode="gray">
          <a:xfrm>
            <a:off x="4947611" y="1541229"/>
            <a:ext cx="1453183" cy="268801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Arrow: Right 76">
            <a:extLst>
              <a:ext uri="{FF2B5EF4-FFF2-40B4-BE49-F238E27FC236}">
                <a16:creationId xmlns:a16="http://schemas.microsoft.com/office/drawing/2014/main" id="{B0BE0A18-9390-4DD4-97AF-94A17EC64675}"/>
              </a:ext>
            </a:extLst>
          </p:cNvPr>
          <p:cNvSpPr/>
          <p:nvPr/>
        </p:nvSpPr>
        <p:spPr bwMode="gray">
          <a:xfrm>
            <a:off x="4347096" y="2696936"/>
            <a:ext cx="753438" cy="288190"/>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TextBox 77">
            <a:extLst>
              <a:ext uri="{FF2B5EF4-FFF2-40B4-BE49-F238E27FC236}">
                <a16:creationId xmlns:a16="http://schemas.microsoft.com/office/drawing/2014/main" id="{035BB0CF-5577-4273-B686-EFC8A250CF91}"/>
              </a:ext>
            </a:extLst>
          </p:cNvPr>
          <p:cNvSpPr txBox="1"/>
          <p:nvPr/>
        </p:nvSpPr>
        <p:spPr bwMode="gray">
          <a:xfrm>
            <a:off x="385087" y="1307980"/>
            <a:ext cx="795971" cy="153888"/>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spAutoFit/>
          </a:bodyPr>
          <a:lstStyle/>
          <a:p>
            <a:pPr algn="ctr">
              <a:spcBef>
                <a:spcPts val="500"/>
              </a:spcBef>
            </a:pPr>
            <a:r>
              <a:rPr lang="en-US" sz="1000" b="1" i="1" dirty="0">
                <a:solidFill>
                  <a:schemeClr val="tx1"/>
                </a:solidFill>
              </a:rPr>
              <a:t>Inputs</a:t>
            </a:r>
          </a:p>
        </p:txBody>
      </p:sp>
      <p:sp>
        <p:nvSpPr>
          <p:cNvPr id="79" name="TextBox 78">
            <a:extLst>
              <a:ext uri="{FF2B5EF4-FFF2-40B4-BE49-F238E27FC236}">
                <a16:creationId xmlns:a16="http://schemas.microsoft.com/office/drawing/2014/main" id="{2FCC9F92-9E0A-4615-A5D3-267A9E1E4229}"/>
              </a:ext>
            </a:extLst>
          </p:cNvPr>
          <p:cNvSpPr txBox="1"/>
          <p:nvPr/>
        </p:nvSpPr>
        <p:spPr bwMode="gray">
          <a:xfrm>
            <a:off x="5276216" y="1307980"/>
            <a:ext cx="795971" cy="153888"/>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spAutoFit/>
          </a:bodyPr>
          <a:lstStyle/>
          <a:p>
            <a:pPr algn="ctr">
              <a:spcBef>
                <a:spcPts val="500"/>
              </a:spcBef>
            </a:pPr>
            <a:r>
              <a:rPr lang="en-US" sz="1000" b="1" i="1" dirty="0">
                <a:solidFill>
                  <a:schemeClr val="tx1"/>
                </a:solidFill>
              </a:rPr>
              <a:t>Outputs</a:t>
            </a:r>
          </a:p>
        </p:txBody>
      </p:sp>
      <p:sp>
        <p:nvSpPr>
          <p:cNvPr id="81" name="TextBox 80">
            <a:extLst>
              <a:ext uri="{FF2B5EF4-FFF2-40B4-BE49-F238E27FC236}">
                <a16:creationId xmlns:a16="http://schemas.microsoft.com/office/drawing/2014/main" id="{83E770AF-21F1-431C-963A-42C2FE85339A}"/>
              </a:ext>
            </a:extLst>
          </p:cNvPr>
          <p:cNvSpPr txBox="1"/>
          <p:nvPr/>
        </p:nvSpPr>
        <p:spPr bwMode="gray">
          <a:xfrm>
            <a:off x="5083292" y="2018085"/>
            <a:ext cx="1181818" cy="276999"/>
          </a:xfrm>
          <a:prstGeom prst="rect">
            <a:avLst/>
          </a:prstGeom>
          <a:noFill/>
        </p:spPr>
        <p:txBody>
          <a:bodyPr wrap="square" lIns="0" tIns="0" rIns="0" bIns="0" rtlCol="0">
            <a:spAutoFit/>
          </a:bodyPr>
          <a:lstStyle/>
          <a:p>
            <a:pPr algn="ctr">
              <a:spcBef>
                <a:spcPts val="300"/>
              </a:spcBef>
            </a:pPr>
            <a:r>
              <a:rPr lang="en-US" sz="900" dirty="0"/>
              <a:t>Common Data </a:t>
            </a:r>
            <a:br>
              <a:rPr lang="en-US" sz="900" dirty="0"/>
            </a:br>
            <a:r>
              <a:rPr lang="en-US" sz="900" dirty="0"/>
              <a:t>Definitions</a:t>
            </a:r>
            <a:endParaRPr lang="en-US" sz="800" dirty="0"/>
          </a:p>
        </p:txBody>
      </p:sp>
      <p:sp>
        <p:nvSpPr>
          <p:cNvPr id="82" name="TextBox 81">
            <a:extLst>
              <a:ext uri="{FF2B5EF4-FFF2-40B4-BE49-F238E27FC236}">
                <a16:creationId xmlns:a16="http://schemas.microsoft.com/office/drawing/2014/main" id="{BF2DEC73-302E-46C6-B12C-E6CC31089116}"/>
              </a:ext>
            </a:extLst>
          </p:cNvPr>
          <p:cNvSpPr txBox="1"/>
          <p:nvPr/>
        </p:nvSpPr>
        <p:spPr bwMode="gray">
          <a:xfrm>
            <a:off x="5083292" y="2943351"/>
            <a:ext cx="1181818" cy="276999"/>
          </a:xfrm>
          <a:prstGeom prst="rect">
            <a:avLst/>
          </a:prstGeom>
          <a:noFill/>
        </p:spPr>
        <p:txBody>
          <a:bodyPr wrap="square" lIns="0" tIns="0" rIns="0" bIns="0" rtlCol="0">
            <a:spAutoFit/>
          </a:bodyPr>
          <a:lstStyle/>
          <a:p>
            <a:pPr algn="ctr">
              <a:spcBef>
                <a:spcPts val="300"/>
              </a:spcBef>
            </a:pPr>
            <a:r>
              <a:rPr lang="en-US" sz="900" dirty="0"/>
              <a:t>Principled Data</a:t>
            </a:r>
            <a:br>
              <a:rPr lang="en-US" sz="900" dirty="0"/>
            </a:br>
            <a:r>
              <a:rPr lang="en-US" sz="900" dirty="0"/>
              <a:t>Access Rights</a:t>
            </a:r>
            <a:endParaRPr lang="en-US" sz="800" dirty="0"/>
          </a:p>
        </p:txBody>
      </p:sp>
      <p:sp>
        <p:nvSpPr>
          <p:cNvPr id="83" name="TextBox 82">
            <a:extLst>
              <a:ext uri="{FF2B5EF4-FFF2-40B4-BE49-F238E27FC236}">
                <a16:creationId xmlns:a16="http://schemas.microsoft.com/office/drawing/2014/main" id="{530D0A13-B973-4192-9C7B-2DF781020073}"/>
              </a:ext>
            </a:extLst>
          </p:cNvPr>
          <p:cNvSpPr txBox="1"/>
          <p:nvPr/>
        </p:nvSpPr>
        <p:spPr bwMode="gray">
          <a:xfrm>
            <a:off x="5083292" y="3868617"/>
            <a:ext cx="1181818" cy="276999"/>
          </a:xfrm>
          <a:prstGeom prst="rect">
            <a:avLst/>
          </a:prstGeom>
          <a:noFill/>
        </p:spPr>
        <p:txBody>
          <a:bodyPr wrap="square" lIns="0" tIns="0" rIns="0" bIns="0" rtlCol="0">
            <a:spAutoFit/>
          </a:bodyPr>
          <a:lstStyle/>
          <a:p>
            <a:pPr algn="ctr">
              <a:spcBef>
                <a:spcPts val="300"/>
              </a:spcBef>
            </a:pPr>
            <a:r>
              <a:rPr lang="en-US" sz="900" dirty="0"/>
              <a:t>Data Quality Improvements</a:t>
            </a:r>
            <a:endParaRPr lang="en-US" sz="800" dirty="0"/>
          </a:p>
        </p:txBody>
      </p:sp>
      <p:pic>
        <p:nvPicPr>
          <p:cNvPr id="19" name="Picture 18">
            <a:extLst>
              <a:ext uri="{FF2B5EF4-FFF2-40B4-BE49-F238E27FC236}">
                <a16:creationId xmlns:a16="http://schemas.microsoft.com/office/drawing/2014/main" id="{172EB700-8C31-48A9-A7A6-44830F0C33BA}"/>
              </a:ext>
            </a:extLst>
          </p:cNvPr>
          <p:cNvPicPr>
            <a:picLocks noChangeAspect="1"/>
          </p:cNvPicPr>
          <p:nvPr/>
        </p:nvPicPr>
        <p:blipFill>
          <a:blip r:embed="rId4"/>
          <a:stretch>
            <a:fillRect/>
          </a:stretch>
        </p:blipFill>
        <p:spPr>
          <a:xfrm>
            <a:off x="5495573" y="2528079"/>
            <a:ext cx="374498" cy="365760"/>
          </a:xfrm>
          <a:prstGeom prst="rect">
            <a:avLst/>
          </a:prstGeom>
        </p:spPr>
      </p:pic>
      <p:pic>
        <p:nvPicPr>
          <p:cNvPr id="25" name="Picture 24">
            <a:extLst>
              <a:ext uri="{FF2B5EF4-FFF2-40B4-BE49-F238E27FC236}">
                <a16:creationId xmlns:a16="http://schemas.microsoft.com/office/drawing/2014/main" id="{5112BE34-548E-46F9-AF73-AEDD42FB7163}"/>
              </a:ext>
            </a:extLst>
          </p:cNvPr>
          <p:cNvPicPr>
            <a:picLocks noChangeAspect="1"/>
          </p:cNvPicPr>
          <p:nvPr/>
        </p:nvPicPr>
        <p:blipFill>
          <a:blip r:embed="rId5"/>
          <a:stretch>
            <a:fillRect/>
          </a:stretch>
        </p:blipFill>
        <p:spPr>
          <a:xfrm>
            <a:off x="5472615" y="1626736"/>
            <a:ext cx="420414" cy="365760"/>
          </a:xfrm>
          <a:prstGeom prst="rect">
            <a:avLst/>
          </a:prstGeom>
        </p:spPr>
      </p:pic>
      <p:pic>
        <p:nvPicPr>
          <p:cNvPr id="33" name="Picture 32" descr="A close up of a logo&#10;&#10;Description automatically generated">
            <a:extLst>
              <a:ext uri="{FF2B5EF4-FFF2-40B4-BE49-F238E27FC236}">
                <a16:creationId xmlns:a16="http://schemas.microsoft.com/office/drawing/2014/main" id="{A1E5A524-D4DD-4245-A79A-57087EBAFF40}"/>
              </a:ext>
            </a:extLst>
          </p:cNvPr>
          <p:cNvPicPr>
            <a:picLocks noChangeAspect="1"/>
          </p:cNvPicPr>
          <p:nvPr/>
        </p:nvPicPr>
        <p:blipFill>
          <a:blip r:embed="rId6"/>
          <a:stretch>
            <a:fillRect/>
          </a:stretch>
        </p:blipFill>
        <p:spPr>
          <a:xfrm>
            <a:off x="5495573" y="3463177"/>
            <a:ext cx="359664" cy="365760"/>
          </a:xfrm>
          <a:prstGeom prst="rect">
            <a:avLst/>
          </a:prstGeom>
        </p:spPr>
      </p:pic>
    </p:spTree>
    <p:extLst>
      <p:ext uri="{BB962C8B-B14F-4D97-AF65-F5344CB8AC3E}">
        <p14:creationId xmlns:p14="http://schemas.microsoft.com/office/powerpoint/2010/main" val="172750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bwMode="gray">
          <a:xfrm>
            <a:off x="262272" y="97401"/>
            <a:ext cx="2543175" cy="123111"/>
          </a:xfrm>
        </p:spPr>
        <p:txBody>
          <a:bodyPr/>
          <a:lstStyle/>
          <a:p>
            <a:r>
              <a:rPr lang="en-US" dirty="0"/>
              <a:t>Why Isn’t This Just an IT Problem?</a:t>
            </a:r>
          </a:p>
        </p:txBody>
      </p:sp>
      <p:sp>
        <p:nvSpPr>
          <p:cNvPr id="3" name="Text Placeholder 2"/>
          <p:cNvSpPr>
            <a:spLocks noGrp="1"/>
          </p:cNvSpPr>
          <p:nvPr>
            <p:ph type="body" sz="quarter" idx="11"/>
          </p:nvPr>
        </p:nvSpPr>
        <p:spPr bwMode="gray">
          <a:xfrm>
            <a:off x="266699" y="640267"/>
            <a:ext cx="6007101" cy="184666"/>
          </a:xfrm>
        </p:spPr>
        <p:txBody>
          <a:bodyPr/>
          <a:lstStyle/>
          <a:p>
            <a:r>
              <a:rPr lang="en-US" dirty="0"/>
              <a:t>Data Owners and Users Have Greatest Levers for Improving Data Quality</a:t>
            </a:r>
          </a:p>
        </p:txBody>
      </p:sp>
      <p:sp>
        <p:nvSpPr>
          <p:cNvPr id="4" name="Text Placeholder 3"/>
          <p:cNvSpPr>
            <a:spLocks noGrp="1"/>
          </p:cNvSpPr>
          <p:nvPr>
            <p:ph type="body" sz="quarter" idx="12"/>
          </p:nvPr>
        </p:nvSpPr>
        <p:spPr bwMode="gray">
          <a:xfrm>
            <a:off x="266700" y="309824"/>
            <a:ext cx="5472363" cy="256480"/>
          </a:xfrm>
        </p:spPr>
        <p:txBody>
          <a:bodyPr/>
          <a:lstStyle/>
          <a:p>
            <a:r>
              <a:rPr lang="en-US" dirty="0"/>
              <a:t>Opportunities for Impact Span Data Lifecycle</a:t>
            </a:r>
          </a:p>
        </p:txBody>
      </p:sp>
      <p:sp>
        <p:nvSpPr>
          <p:cNvPr id="5" name="Text Placeholder 4"/>
          <p:cNvSpPr>
            <a:spLocks noGrp="1"/>
          </p:cNvSpPr>
          <p:nvPr>
            <p:ph type="body" sz="quarter" idx="13"/>
          </p:nvPr>
        </p:nvSpPr>
        <p:spPr bwMode="gray">
          <a:xfrm>
            <a:off x="4414598" y="4600545"/>
            <a:ext cx="1986202" cy="200055"/>
          </a:xfrm>
        </p:spPr>
        <p:txBody>
          <a:bodyPr/>
          <a:lstStyle/>
          <a:p>
            <a:pPr algn="r"/>
            <a:r>
              <a:rPr lang="en-US" dirty="0"/>
              <a:t>Source: Tom Redman, “Break the Bad Data Habit,” Harvard Business Review (2012); EAB interviews and analysis.</a:t>
            </a:r>
          </a:p>
        </p:txBody>
      </p:sp>
      <p:sp>
        <p:nvSpPr>
          <p:cNvPr id="8" name="TextBox 7"/>
          <p:cNvSpPr txBox="1"/>
          <p:nvPr/>
        </p:nvSpPr>
        <p:spPr bwMode="gray">
          <a:xfrm>
            <a:off x="2775270" y="4263539"/>
            <a:ext cx="855063" cy="123111"/>
          </a:xfrm>
          <a:prstGeom prst="rect">
            <a:avLst/>
          </a:prstGeom>
          <a:noFill/>
        </p:spPr>
        <p:txBody>
          <a:bodyPr wrap="square" lIns="0" tIns="0" rIns="0" bIns="0" rtlCol="0">
            <a:spAutoFit/>
          </a:bodyPr>
          <a:lstStyle/>
          <a:p>
            <a:pPr algn="ctr"/>
            <a:r>
              <a:rPr lang="en-US" sz="800" i="1" dirty="0"/>
              <a:t>Time</a:t>
            </a:r>
          </a:p>
        </p:txBody>
      </p:sp>
      <p:sp>
        <p:nvSpPr>
          <p:cNvPr id="11" name="TextBox 10"/>
          <p:cNvSpPr txBox="1"/>
          <p:nvPr/>
        </p:nvSpPr>
        <p:spPr bwMode="gray">
          <a:xfrm>
            <a:off x="204158" y="2460326"/>
            <a:ext cx="864114" cy="123111"/>
          </a:xfrm>
          <a:prstGeom prst="rect">
            <a:avLst/>
          </a:prstGeom>
          <a:noFill/>
        </p:spPr>
        <p:txBody>
          <a:bodyPr wrap="square" lIns="0" tIns="0" rIns="0" bIns="0" rtlCol="0">
            <a:spAutoFit/>
          </a:bodyPr>
          <a:lstStyle/>
          <a:p>
            <a:pPr algn="r"/>
            <a:r>
              <a:rPr lang="en-US" sz="800" dirty="0"/>
              <a:t>High</a:t>
            </a:r>
          </a:p>
        </p:txBody>
      </p:sp>
      <p:sp>
        <p:nvSpPr>
          <p:cNvPr id="12" name="TextBox 11"/>
          <p:cNvSpPr txBox="1"/>
          <p:nvPr/>
        </p:nvSpPr>
        <p:spPr bwMode="gray">
          <a:xfrm>
            <a:off x="200431" y="4052747"/>
            <a:ext cx="864114" cy="123111"/>
          </a:xfrm>
          <a:prstGeom prst="rect">
            <a:avLst/>
          </a:prstGeom>
          <a:noFill/>
        </p:spPr>
        <p:txBody>
          <a:bodyPr wrap="square" lIns="0" tIns="0" rIns="0" bIns="0" rtlCol="0">
            <a:spAutoFit/>
          </a:bodyPr>
          <a:lstStyle/>
          <a:p>
            <a:pPr algn="r"/>
            <a:r>
              <a:rPr lang="en-US" sz="800" dirty="0"/>
              <a:t>Low</a:t>
            </a:r>
          </a:p>
        </p:txBody>
      </p:sp>
      <p:sp>
        <p:nvSpPr>
          <p:cNvPr id="13" name="TextBox 12"/>
          <p:cNvSpPr txBox="1"/>
          <p:nvPr/>
        </p:nvSpPr>
        <p:spPr bwMode="gray">
          <a:xfrm>
            <a:off x="279099" y="3134182"/>
            <a:ext cx="864114" cy="369332"/>
          </a:xfrm>
          <a:prstGeom prst="rect">
            <a:avLst/>
          </a:prstGeom>
          <a:noFill/>
        </p:spPr>
        <p:txBody>
          <a:bodyPr wrap="square" lIns="0" tIns="0" rIns="0" bIns="0" rtlCol="0">
            <a:spAutoFit/>
          </a:bodyPr>
          <a:lstStyle/>
          <a:p>
            <a:pPr algn="ctr"/>
            <a:r>
              <a:rPr lang="en-US" sz="800" i="1" dirty="0"/>
              <a:t>Opportunity to Impact Data Quality</a:t>
            </a:r>
          </a:p>
        </p:txBody>
      </p:sp>
      <p:sp>
        <p:nvSpPr>
          <p:cNvPr id="10" name="Freeform 9"/>
          <p:cNvSpPr/>
          <p:nvPr/>
        </p:nvSpPr>
        <p:spPr bwMode="gray">
          <a:xfrm>
            <a:off x="1195826" y="2400300"/>
            <a:ext cx="3997840" cy="1809360"/>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000" dirty="0">
              <a:latin typeface="+mn-lt"/>
            </a:endParaRPr>
          </a:p>
        </p:txBody>
      </p:sp>
      <p:grpSp>
        <p:nvGrpSpPr>
          <p:cNvPr id="14" name="Group 13"/>
          <p:cNvGrpSpPr/>
          <p:nvPr/>
        </p:nvGrpSpPr>
        <p:grpSpPr>
          <a:xfrm>
            <a:off x="1301050" y="3045234"/>
            <a:ext cx="805847" cy="568474"/>
            <a:chOff x="3884833" y="2989326"/>
            <a:chExt cx="704088" cy="519701"/>
          </a:xfrm>
        </p:grpSpPr>
        <p:sp>
          <p:nvSpPr>
            <p:cNvPr id="15" name="Rectangle 14"/>
            <p:cNvSpPr/>
            <p:nvPr/>
          </p:nvSpPr>
          <p:spPr bwMode="gray">
            <a:xfrm>
              <a:off x="3884833" y="2989326"/>
              <a:ext cx="704088" cy="519701"/>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6" name="TextBox 15"/>
            <p:cNvSpPr txBox="1"/>
            <p:nvPr/>
          </p:nvSpPr>
          <p:spPr bwMode="gray">
            <a:xfrm>
              <a:off x="3912256" y="3126065"/>
              <a:ext cx="649242" cy="225096"/>
            </a:xfrm>
            <a:prstGeom prst="rect">
              <a:avLst/>
            </a:prstGeom>
            <a:noFill/>
          </p:spPr>
          <p:txBody>
            <a:bodyPr wrap="square" lIns="0" tIns="0" rIns="0" bIns="0" rtlCol="0">
              <a:spAutoFit/>
            </a:bodyPr>
            <a:lstStyle/>
            <a:p>
              <a:pPr algn="ctr">
                <a:spcBef>
                  <a:spcPts val="500"/>
                </a:spcBef>
              </a:pPr>
              <a:r>
                <a:rPr lang="en-US" sz="800" dirty="0">
                  <a:solidFill>
                    <a:schemeClr val="bg1"/>
                  </a:solidFill>
                </a:rPr>
                <a:t>Data </a:t>
              </a:r>
              <a:br>
                <a:rPr lang="en-US" sz="800" dirty="0">
                  <a:solidFill>
                    <a:schemeClr val="bg1"/>
                  </a:solidFill>
                </a:rPr>
              </a:br>
              <a:r>
                <a:rPr lang="en-US" sz="800" dirty="0">
                  <a:solidFill>
                    <a:schemeClr val="bg1"/>
                  </a:solidFill>
                </a:rPr>
                <a:t>Created</a:t>
              </a:r>
            </a:p>
          </p:txBody>
        </p:sp>
      </p:grpSp>
      <p:grpSp>
        <p:nvGrpSpPr>
          <p:cNvPr id="17" name="Group 16"/>
          <p:cNvGrpSpPr/>
          <p:nvPr/>
        </p:nvGrpSpPr>
        <p:grpSpPr>
          <a:xfrm>
            <a:off x="2791822" y="3045234"/>
            <a:ext cx="805847" cy="568474"/>
            <a:chOff x="4875556" y="3823097"/>
            <a:chExt cx="704088" cy="519701"/>
          </a:xfrm>
        </p:grpSpPr>
        <p:sp>
          <p:nvSpPr>
            <p:cNvPr id="18" name="Rectangle 17"/>
            <p:cNvSpPr/>
            <p:nvPr/>
          </p:nvSpPr>
          <p:spPr bwMode="gray">
            <a:xfrm>
              <a:off x="4875556" y="3823097"/>
              <a:ext cx="704088" cy="519701"/>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9" name="TextBox 18"/>
            <p:cNvSpPr txBox="1"/>
            <p:nvPr/>
          </p:nvSpPr>
          <p:spPr bwMode="gray">
            <a:xfrm>
              <a:off x="4902979" y="3959836"/>
              <a:ext cx="649242" cy="246221"/>
            </a:xfrm>
            <a:prstGeom prst="rect">
              <a:avLst/>
            </a:prstGeom>
            <a:noFill/>
          </p:spPr>
          <p:txBody>
            <a:bodyPr wrap="square" lIns="0" tIns="0" rIns="0" bIns="0" rtlCol="0">
              <a:spAutoFit/>
            </a:bodyPr>
            <a:lstStyle/>
            <a:p>
              <a:pPr algn="ctr">
                <a:spcBef>
                  <a:spcPts val="500"/>
                </a:spcBef>
              </a:pPr>
              <a:r>
                <a:rPr lang="en-US" sz="800" dirty="0">
                  <a:solidFill>
                    <a:schemeClr val="bg1"/>
                  </a:solidFill>
                </a:rPr>
                <a:t>Data Aggregated</a:t>
              </a:r>
            </a:p>
          </p:txBody>
        </p:sp>
      </p:grpSp>
      <p:grpSp>
        <p:nvGrpSpPr>
          <p:cNvPr id="20" name="Group 19"/>
          <p:cNvGrpSpPr/>
          <p:nvPr/>
        </p:nvGrpSpPr>
        <p:grpSpPr>
          <a:xfrm>
            <a:off x="4274240" y="3045234"/>
            <a:ext cx="805847" cy="568474"/>
            <a:chOff x="6021365" y="3823097"/>
            <a:chExt cx="704088" cy="519701"/>
          </a:xfrm>
        </p:grpSpPr>
        <p:sp>
          <p:nvSpPr>
            <p:cNvPr id="21" name="Rectangle 20"/>
            <p:cNvSpPr/>
            <p:nvPr/>
          </p:nvSpPr>
          <p:spPr bwMode="gray">
            <a:xfrm>
              <a:off x="6021365" y="3823097"/>
              <a:ext cx="704088" cy="519701"/>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 name="TextBox 21"/>
            <p:cNvSpPr txBox="1"/>
            <p:nvPr/>
          </p:nvSpPr>
          <p:spPr bwMode="gray">
            <a:xfrm>
              <a:off x="6048788" y="3959836"/>
              <a:ext cx="649242" cy="225096"/>
            </a:xfrm>
            <a:prstGeom prst="rect">
              <a:avLst/>
            </a:prstGeom>
            <a:noFill/>
          </p:spPr>
          <p:txBody>
            <a:bodyPr wrap="square" lIns="0" tIns="0" rIns="0" bIns="0" rtlCol="0">
              <a:spAutoFit/>
            </a:bodyPr>
            <a:lstStyle/>
            <a:p>
              <a:pPr algn="ctr">
                <a:spcBef>
                  <a:spcPts val="500"/>
                </a:spcBef>
              </a:pPr>
              <a:r>
                <a:rPr lang="en-US" sz="800" dirty="0">
                  <a:solidFill>
                    <a:schemeClr val="bg1"/>
                  </a:solidFill>
                </a:rPr>
                <a:t>Data</a:t>
              </a:r>
              <a:br>
                <a:rPr lang="en-US" sz="800" dirty="0">
                  <a:solidFill>
                    <a:schemeClr val="bg1"/>
                  </a:solidFill>
                </a:rPr>
              </a:br>
              <a:r>
                <a:rPr lang="en-US" sz="800" dirty="0">
                  <a:solidFill>
                    <a:schemeClr val="bg1"/>
                  </a:solidFill>
                </a:rPr>
                <a:t>Used</a:t>
              </a:r>
            </a:p>
          </p:txBody>
        </p:sp>
      </p:grpSp>
      <p:sp>
        <p:nvSpPr>
          <p:cNvPr id="23" name="Freeform 22"/>
          <p:cNvSpPr/>
          <p:nvPr/>
        </p:nvSpPr>
        <p:spPr bwMode="gray">
          <a:xfrm>
            <a:off x="1195825" y="2455936"/>
            <a:ext cx="3995057" cy="1559095"/>
          </a:xfrm>
          <a:custGeom>
            <a:avLst/>
            <a:gdLst>
              <a:gd name="connsiteX0" fmla="*/ 0 w 1990165"/>
              <a:gd name="connsiteY0" fmla="*/ 995083 h 1990165"/>
              <a:gd name="connsiteX1" fmla="*/ 291454 w 1990165"/>
              <a:gd name="connsiteY1" fmla="*/ 291453 h 1990165"/>
              <a:gd name="connsiteX2" fmla="*/ 995085 w 1990165"/>
              <a:gd name="connsiteY2" fmla="*/ 1 h 1990165"/>
              <a:gd name="connsiteX3" fmla="*/ 1698715 w 1990165"/>
              <a:gd name="connsiteY3" fmla="*/ 291455 h 1990165"/>
              <a:gd name="connsiteX4" fmla="*/ 1990167 w 1990165"/>
              <a:gd name="connsiteY4" fmla="*/ 995086 h 1990165"/>
              <a:gd name="connsiteX5" fmla="*/ 1698714 w 1990165"/>
              <a:gd name="connsiteY5" fmla="*/ 1698716 h 1990165"/>
              <a:gd name="connsiteX6" fmla="*/ 995084 w 1990165"/>
              <a:gd name="connsiteY6" fmla="*/ 1990169 h 1990165"/>
              <a:gd name="connsiteX7" fmla="*/ 291454 w 1990165"/>
              <a:gd name="connsiteY7" fmla="*/ 1698715 h 1990165"/>
              <a:gd name="connsiteX8" fmla="*/ 2 w 1990165"/>
              <a:gd name="connsiteY8" fmla="*/ 995085 h 1990165"/>
              <a:gd name="connsiteX9" fmla="*/ 0 w 1990165"/>
              <a:gd name="connsiteY9" fmla="*/ 995083 h 1990165"/>
              <a:gd name="connsiteX0" fmla="*/ 1990167 w 2081607"/>
              <a:gd name="connsiteY0" fmla="*/ 995086 h 1990169"/>
              <a:gd name="connsiteX1" fmla="*/ 1698714 w 2081607"/>
              <a:gd name="connsiteY1" fmla="*/ 1698716 h 1990169"/>
              <a:gd name="connsiteX2" fmla="*/ 995084 w 2081607"/>
              <a:gd name="connsiteY2" fmla="*/ 1990169 h 1990169"/>
              <a:gd name="connsiteX3" fmla="*/ 291454 w 2081607"/>
              <a:gd name="connsiteY3" fmla="*/ 1698715 h 1990169"/>
              <a:gd name="connsiteX4" fmla="*/ 2 w 2081607"/>
              <a:gd name="connsiteY4" fmla="*/ 995085 h 1990169"/>
              <a:gd name="connsiteX5" fmla="*/ 0 w 2081607"/>
              <a:gd name="connsiteY5" fmla="*/ 995083 h 1990169"/>
              <a:gd name="connsiteX6" fmla="*/ 291454 w 2081607"/>
              <a:gd name="connsiteY6" fmla="*/ 291453 h 1990169"/>
              <a:gd name="connsiteX7" fmla="*/ 995085 w 2081607"/>
              <a:gd name="connsiteY7" fmla="*/ 1 h 1990169"/>
              <a:gd name="connsiteX8" fmla="*/ 1698715 w 2081607"/>
              <a:gd name="connsiteY8" fmla="*/ 291455 h 1990169"/>
              <a:gd name="connsiteX9" fmla="*/ 2081607 w 2081607"/>
              <a:gd name="connsiteY9" fmla="*/ 1086526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8" fmla="*/ 1698715 w 1990167"/>
              <a:gd name="connsiteY8" fmla="*/ 291455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0" fmla="*/ 1990167 w 1990167"/>
              <a:gd name="connsiteY0" fmla="*/ 703633 h 1698716"/>
              <a:gd name="connsiteX1" fmla="*/ 1698714 w 1990167"/>
              <a:gd name="connsiteY1" fmla="*/ 1407263 h 1698716"/>
              <a:gd name="connsiteX2" fmla="*/ 995084 w 1990167"/>
              <a:gd name="connsiteY2" fmla="*/ 1698716 h 1698716"/>
              <a:gd name="connsiteX3" fmla="*/ 291454 w 1990167"/>
              <a:gd name="connsiteY3" fmla="*/ 1407262 h 1698716"/>
              <a:gd name="connsiteX4" fmla="*/ 2 w 1990167"/>
              <a:gd name="connsiteY4" fmla="*/ 703632 h 1698716"/>
              <a:gd name="connsiteX5" fmla="*/ 0 w 1990167"/>
              <a:gd name="connsiteY5" fmla="*/ 703630 h 1698716"/>
              <a:gd name="connsiteX6" fmla="*/ 291454 w 1990167"/>
              <a:gd name="connsiteY6" fmla="*/ 0 h 169871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1112357"/>
              <a:gd name="connsiteX1" fmla="*/ 995084 w 1990167"/>
              <a:gd name="connsiteY1" fmla="*/ 995086 h 1112357"/>
              <a:gd name="connsiteX2" fmla="*/ 291454 w 1990167"/>
              <a:gd name="connsiteY2" fmla="*/ 703632 h 1112357"/>
              <a:gd name="connsiteX3" fmla="*/ 2 w 1990167"/>
              <a:gd name="connsiteY3" fmla="*/ 2 h 1112357"/>
              <a:gd name="connsiteX4" fmla="*/ 0 w 1990167"/>
              <a:gd name="connsiteY4" fmla="*/ 0 h 1112357"/>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7686 h 1002769"/>
              <a:gd name="connsiteX1" fmla="*/ 995084 w 1990167"/>
              <a:gd name="connsiteY1" fmla="*/ 1002769 h 1002769"/>
              <a:gd name="connsiteX2" fmla="*/ 2 w 1990167"/>
              <a:gd name="connsiteY2" fmla="*/ 7685 h 1002769"/>
              <a:gd name="connsiteX3" fmla="*/ 0 w 1990167"/>
              <a:gd name="connsiteY3" fmla="*/ 7683 h 1002769"/>
              <a:gd name="connsiteX0" fmla="*/ 1990167 w 1990167"/>
              <a:gd name="connsiteY0" fmla="*/ 2 h 995085"/>
              <a:gd name="connsiteX1" fmla="*/ 995084 w 1990167"/>
              <a:gd name="connsiteY1" fmla="*/ 995085 h 995085"/>
              <a:gd name="connsiteX2" fmla="*/ 2 w 1990167"/>
              <a:gd name="connsiteY2" fmla="*/ 1 h 995085"/>
              <a:gd name="connsiteX3" fmla="*/ 0 w 1990167"/>
              <a:gd name="connsiteY3" fmla="*/ 161364 h 995085"/>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5528 h 1010611"/>
              <a:gd name="connsiteX1" fmla="*/ 995082 w 1990165"/>
              <a:gd name="connsiteY1" fmla="*/ 1010611 h 1010611"/>
              <a:gd name="connsiteX2" fmla="*/ 0 w 1990165"/>
              <a:gd name="connsiteY2" fmla="*/ 15527 h 1010611"/>
              <a:gd name="connsiteX0" fmla="*/ 1990165 w 1990165"/>
              <a:gd name="connsiteY0" fmla="*/ 15528 h 1010611"/>
              <a:gd name="connsiteX1" fmla="*/ 995082 w 1990165"/>
              <a:gd name="connsiteY1" fmla="*/ 1010611 h 1010611"/>
              <a:gd name="connsiteX2" fmla="*/ 0 w 1990165"/>
              <a:gd name="connsiteY2" fmla="*/ 15527 h 1010611"/>
            </a:gdLst>
            <a:ahLst/>
            <a:cxnLst>
              <a:cxn ang="0">
                <a:pos x="connsiteX0" y="connsiteY0"/>
              </a:cxn>
              <a:cxn ang="0">
                <a:pos x="connsiteX1" y="connsiteY1"/>
              </a:cxn>
              <a:cxn ang="0">
                <a:pos x="connsiteX2" y="connsiteY2"/>
              </a:cxn>
            </a:cxnLst>
            <a:rect l="l" t="t" r="r" b="b"/>
            <a:pathLst>
              <a:path w="1990165" h="1010611">
                <a:moveTo>
                  <a:pt x="1990165" y="15528"/>
                </a:moveTo>
                <a:cubicBezTo>
                  <a:pt x="1229605" y="0"/>
                  <a:pt x="1511193" y="1010611"/>
                  <a:pt x="995082" y="1010611"/>
                </a:cubicBezTo>
                <a:cubicBezTo>
                  <a:pt x="463603" y="1010611"/>
                  <a:pt x="765202" y="20010"/>
                  <a:pt x="0" y="15527"/>
                </a:cubicBezTo>
              </a:path>
            </a:pathLst>
          </a:custGeom>
          <a:noFill/>
          <a:ln w="12700" cap="flat" cmpd="sng" algn="ctr">
            <a:solidFill>
              <a:schemeClr val="accent6"/>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cxnSp>
        <p:nvCxnSpPr>
          <p:cNvPr id="25" name="Straight Connector 24"/>
          <p:cNvCxnSpPr/>
          <p:nvPr/>
        </p:nvCxnSpPr>
        <p:spPr bwMode="gray">
          <a:xfrm>
            <a:off x="2637183" y="3807480"/>
            <a:ext cx="2781" cy="382026"/>
          </a:xfrm>
          <a:prstGeom prst="line">
            <a:avLst/>
          </a:prstGeom>
          <a:solidFill>
            <a:schemeClr val="accent1"/>
          </a:solidFill>
          <a:ln w="12700" cap="flat" cmpd="sng" algn="ctr">
            <a:solidFill>
              <a:schemeClr val="tx2"/>
            </a:solidFill>
            <a:prstDash val="dash"/>
            <a:miter lim="800000"/>
            <a:headEnd type="none" w="med" len="med"/>
            <a:tailEnd type="none"/>
          </a:ln>
          <a:effectLst/>
        </p:spPr>
      </p:cxnSp>
      <p:cxnSp>
        <p:nvCxnSpPr>
          <p:cNvPr id="26" name="Straight Connector 25"/>
          <p:cNvCxnSpPr/>
          <p:nvPr/>
        </p:nvCxnSpPr>
        <p:spPr bwMode="gray">
          <a:xfrm>
            <a:off x="3741880" y="3807480"/>
            <a:ext cx="2781" cy="382026"/>
          </a:xfrm>
          <a:prstGeom prst="line">
            <a:avLst/>
          </a:prstGeom>
          <a:solidFill>
            <a:schemeClr val="accent1"/>
          </a:solidFill>
          <a:ln w="12700" cap="flat" cmpd="sng" algn="ctr">
            <a:solidFill>
              <a:schemeClr val="tx2"/>
            </a:solidFill>
            <a:prstDash val="dash"/>
            <a:miter lim="800000"/>
            <a:headEnd type="none" w="med" len="med"/>
            <a:tailEnd type="none"/>
          </a:ln>
          <a:effectLst/>
        </p:spPr>
      </p:cxnSp>
      <p:cxnSp>
        <p:nvCxnSpPr>
          <p:cNvPr id="27" name="Straight Connector 26"/>
          <p:cNvCxnSpPr/>
          <p:nvPr/>
        </p:nvCxnSpPr>
        <p:spPr bwMode="gray">
          <a:xfrm flipV="1">
            <a:off x="2775270" y="3911669"/>
            <a:ext cx="0" cy="277837"/>
          </a:xfrm>
          <a:prstGeom prst="line">
            <a:avLst/>
          </a:prstGeom>
          <a:solidFill>
            <a:schemeClr val="accent1"/>
          </a:solidFill>
          <a:ln w="12700" cap="flat" cmpd="sng" algn="ctr">
            <a:solidFill>
              <a:schemeClr val="tx2"/>
            </a:solidFill>
            <a:prstDash val="dash"/>
            <a:miter lim="800000"/>
            <a:headEnd type="none" w="med" len="med"/>
            <a:tailEnd type="none"/>
          </a:ln>
          <a:effectLst/>
        </p:spPr>
      </p:cxnSp>
      <p:cxnSp>
        <p:nvCxnSpPr>
          <p:cNvPr id="28" name="Straight Connector 27"/>
          <p:cNvCxnSpPr/>
          <p:nvPr/>
        </p:nvCxnSpPr>
        <p:spPr bwMode="gray">
          <a:xfrm>
            <a:off x="2916139" y="4014380"/>
            <a:ext cx="0" cy="175126"/>
          </a:xfrm>
          <a:prstGeom prst="line">
            <a:avLst/>
          </a:prstGeom>
          <a:solidFill>
            <a:schemeClr val="accent1"/>
          </a:solidFill>
          <a:ln w="12700" cap="flat" cmpd="sng" algn="ctr">
            <a:solidFill>
              <a:schemeClr val="tx2"/>
            </a:solidFill>
            <a:prstDash val="dash"/>
            <a:miter lim="800000"/>
            <a:headEnd type="none" w="med" len="med"/>
            <a:tailEnd type="none"/>
          </a:ln>
          <a:effectLst/>
        </p:spPr>
      </p:cxnSp>
      <p:cxnSp>
        <p:nvCxnSpPr>
          <p:cNvPr id="29" name="Straight Connector 28"/>
          <p:cNvCxnSpPr/>
          <p:nvPr/>
        </p:nvCxnSpPr>
        <p:spPr bwMode="gray">
          <a:xfrm flipH="1">
            <a:off x="3192313" y="4050587"/>
            <a:ext cx="2433" cy="138919"/>
          </a:xfrm>
          <a:prstGeom prst="line">
            <a:avLst/>
          </a:prstGeom>
          <a:solidFill>
            <a:schemeClr val="accent1"/>
          </a:solidFill>
          <a:ln w="12700" cap="flat" cmpd="sng" algn="ctr">
            <a:solidFill>
              <a:schemeClr val="tx2"/>
            </a:solidFill>
            <a:prstDash val="dash"/>
            <a:miter lim="800000"/>
            <a:headEnd type="none" w="med" len="med"/>
            <a:tailEnd type="none"/>
          </a:ln>
          <a:effectLst/>
        </p:spPr>
      </p:cxnSp>
      <p:cxnSp>
        <p:nvCxnSpPr>
          <p:cNvPr id="30" name="Straight Connector 29"/>
          <p:cNvCxnSpPr/>
          <p:nvPr/>
        </p:nvCxnSpPr>
        <p:spPr bwMode="gray">
          <a:xfrm>
            <a:off x="3051444" y="4050587"/>
            <a:ext cx="2781" cy="138919"/>
          </a:xfrm>
          <a:prstGeom prst="line">
            <a:avLst/>
          </a:prstGeom>
          <a:solidFill>
            <a:schemeClr val="accent1"/>
          </a:solidFill>
          <a:ln w="12700" cap="flat" cmpd="sng" algn="ctr">
            <a:solidFill>
              <a:schemeClr val="tx2"/>
            </a:solidFill>
            <a:prstDash val="dash"/>
            <a:miter lim="800000"/>
            <a:headEnd type="none" w="med" len="med"/>
            <a:tailEnd type="none"/>
          </a:ln>
          <a:effectLst/>
        </p:spPr>
      </p:cxnSp>
      <p:cxnSp>
        <p:nvCxnSpPr>
          <p:cNvPr id="31" name="Straight Connector 30"/>
          <p:cNvCxnSpPr/>
          <p:nvPr/>
        </p:nvCxnSpPr>
        <p:spPr bwMode="gray">
          <a:xfrm>
            <a:off x="3330400" y="4050587"/>
            <a:ext cx="0" cy="138919"/>
          </a:xfrm>
          <a:prstGeom prst="line">
            <a:avLst/>
          </a:prstGeom>
          <a:solidFill>
            <a:schemeClr val="accent1"/>
          </a:solidFill>
          <a:ln w="12700" cap="flat" cmpd="sng" algn="ctr">
            <a:solidFill>
              <a:schemeClr val="tx2"/>
            </a:solidFill>
            <a:prstDash val="dash"/>
            <a:miter lim="800000"/>
            <a:headEnd type="none" w="med" len="med"/>
            <a:tailEnd type="none"/>
          </a:ln>
          <a:effectLst/>
        </p:spPr>
      </p:cxnSp>
      <p:cxnSp>
        <p:nvCxnSpPr>
          <p:cNvPr id="32" name="Straight Connector 31"/>
          <p:cNvCxnSpPr/>
          <p:nvPr/>
        </p:nvCxnSpPr>
        <p:spPr bwMode="gray">
          <a:xfrm>
            <a:off x="3465706" y="4050587"/>
            <a:ext cx="2781" cy="138919"/>
          </a:xfrm>
          <a:prstGeom prst="line">
            <a:avLst/>
          </a:prstGeom>
          <a:solidFill>
            <a:schemeClr val="accent1"/>
          </a:solidFill>
          <a:ln w="12700" cap="flat" cmpd="sng" algn="ctr">
            <a:solidFill>
              <a:schemeClr val="tx2"/>
            </a:solidFill>
            <a:prstDash val="dash"/>
            <a:miter lim="800000"/>
            <a:headEnd type="none" w="med" len="med"/>
            <a:tailEnd type="none"/>
          </a:ln>
          <a:effectLst/>
        </p:spPr>
      </p:cxnSp>
      <p:cxnSp>
        <p:nvCxnSpPr>
          <p:cNvPr id="33" name="Straight Connector 32"/>
          <p:cNvCxnSpPr/>
          <p:nvPr/>
        </p:nvCxnSpPr>
        <p:spPr bwMode="gray">
          <a:xfrm flipV="1">
            <a:off x="3603793" y="3911669"/>
            <a:ext cx="2781" cy="277837"/>
          </a:xfrm>
          <a:prstGeom prst="line">
            <a:avLst/>
          </a:prstGeom>
          <a:solidFill>
            <a:schemeClr val="accent1"/>
          </a:solidFill>
          <a:ln w="12700" cap="flat" cmpd="sng" algn="ctr">
            <a:solidFill>
              <a:schemeClr val="tx2"/>
            </a:solidFill>
            <a:prstDash val="dash"/>
            <a:miter lim="800000"/>
            <a:headEnd type="none" w="med" len="med"/>
            <a:tailEnd type="none"/>
          </a:ln>
          <a:effectLst/>
        </p:spPr>
      </p:cxnSp>
      <p:cxnSp>
        <p:nvCxnSpPr>
          <p:cNvPr id="35" name="Straight Connector 34">
            <a:extLst>
              <a:ext uri="{FF2B5EF4-FFF2-40B4-BE49-F238E27FC236}">
                <a16:creationId xmlns:a16="http://schemas.microsoft.com/office/drawing/2014/main" id="{33E356F3-0D49-4CB8-A784-C3EFCA49A36D}"/>
              </a:ext>
            </a:extLst>
          </p:cNvPr>
          <p:cNvCxnSpPr/>
          <p:nvPr/>
        </p:nvCxnSpPr>
        <p:spPr bwMode="gray">
          <a:xfrm flipV="1">
            <a:off x="2609878" y="2842260"/>
            <a:ext cx="0" cy="13716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08E6EFD-A253-4009-89E2-B5D0171A3609}"/>
              </a:ext>
            </a:extLst>
          </p:cNvPr>
          <p:cNvCxnSpPr/>
          <p:nvPr/>
        </p:nvCxnSpPr>
        <p:spPr bwMode="gray">
          <a:xfrm flipV="1">
            <a:off x="3768753" y="2842260"/>
            <a:ext cx="0" cy="13716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D0A3562-6FB8-421F-985B-E07CC9C85D58}"/>
              </a:ext>
            </a:extLst>
          </p:cNvPr>
          <p:cNvCxnSpPr/>
          <p:nvPr/>
        </p:nvCxnSpPr>
        <p:spPr bwMode="gray">
          <a:xfrm>
            <a:off x="2609878" y="2842260"/>
            <a:ext cx="116519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52C9646-50CE-4C47-943F-FD0FFEEA7211}"/>
              </a:ext>
            </a:extLst>
          </p:cNvPr>
          <p:cNvCxnSpPr>
            <a:cxnSpLocks/>
          </p:cNvCxnSpPr>
          <p:nvPr/>
        </p:nvCxnSpPr>
        <p:spPr bwMode="gray">
          <a:xfrm flipV="1">
            <a:off x="3200400" y="2783681"/>
            <a:ext cx="0" cy="5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D04D082-80F9-4266-88DE-39369EB6A5B5}"/>
              </a:ext>
            </a:extLst>
          </p:cNvPr>
          <p:cNvSpPr txBox="1"/>
          <p:nvPr/>
        </p:nvSpPr>
        <p:spPr bwMode="gray">
          <a:xfrm>
            <a:off x="1991202" y="2336070"/>
            <a:ext cx="2423396" cy="338554"/>
          </a:xfrm>
          <a:prstGeom prst="rect">
            <a:avLst/>
          </a:prstGeom>
          <a:noFill/>
        </p:spPr>
        <p:txBody>
          <a:bodyPr wrap="square" lIns="0" tIns="0" rIns="0" bIns="0" rtlCol="0">
            <a:spAutoFit/>
          </a:bodyPr>
          <a:lstStyle/>
          <a:p>
            <a:pPr algn="ctr"/>
            <a:r>
              <a:rPr lang="en-US" sz="800" b="1" dirty="0"/>
              <a:t>Data Aggregator Opportunities</a:t>
            </a:r>
          </a:p>
          <a:p>
            <a:pPr marL="171450" indent="-171450" algn="ctr">
              <a:buFont typeface="Arial" panose="020B0604020202020204" pitchFamily="34" charset="0"/>
              <a:buChar char="•"/>
            </a:pPr>
            <a:r>
              <a:rPr lang="en-US" sz="700" dirty="0"/>
              <a:t>Build Enterprise Frameworks</a:t>
            </a:r>
          </a:p>
          <a:p>
            <a:pPr marL="171450" indent="-171450" algn="ctr">
              <a:buFont typeface="Arial" panose="020B0604020202020204" pitchFamily="34" charset="0"/>
              <a:buChar char="•"/>
            </a:pPr>
            <a:r>
              <a:rPr lang="en-US" sz="700" dirty="0"/>
              <a:t>Manage Master Data</a:t>
            </a:r>
          </a:p>
        </p:txBody>
      </p:sp>
      <p:sp>
        <p:nvSpPr>
          <p:cNvPr id="43" name="Rectangle 42">
            <a:extLst>
              <a:ext uri="{FF2B5EF4-FFF2-40B4-BE49-F238E27FC236}">
                <a16:creationId xmlns:a16="http://schemas.microsoft.com/office/drawing/2014/main" id="{0521F645-629D-48DF-981F-6A56889C57A2}"/>
              </a:ext>
            </a:extLst>
          </p:cNvPr>
          <p:cNvSpPr/>
          <p:nvPr/>
        </p:nvSpPr>
        <p:spPr bwMode="gray">
          <a:xfrm>
            <a:off x="322641" y="1023257"/>
            <a:ext cx="2772345" cy="1064982"/>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5" name="Straight Arrow Connector 44">
            <a:extLst>
              <a:ext uri="{FF2B5EF4-FFF2-40B4-BE49-F238E27FC236}">
                <a16:creationId xmlns:a16="http://schemas.microsoft.com/office/drawing/2014/main" id="{6B8CF526-D76B-4162-BAAB-FACECB1119B9}"/>
              </a:ext>
            </a:extLst>
          </p:cNvPr>
          <p:cNvCxnSpPr>
            <a:stCxn id="43" idx="2"/>
            <a:endCxn id="15" idx="0"/>
          </p:cNvCxnSpPr>
          <p:nvPr/>
        </p:nvCxnSpPr>
        <p:spPr bwMode="gray">
          <a:xfrm flipH="1">
            <a:off x="1703974" y="2088239"/>
            <a:ext cx="4840" cy="956995"/>
          </a:xfrm>
          <a:prstGeom prst="straightConnector1">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23719F7E-B02E-42F3-A2D8-63E870E771D4}"/>
              </a:ext>
            </a:extLst>
          </p:cNvPr>
          <p:cNvSpPr/>
          <p:nvPr/>
        </p:nvSpPr>
        <p:spPr bwMode="gray">
          <a:xfrm>
            <a:off x="3305814" y="1023257"/>
            <a:ext cx="2772345" cy="1064982"/>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4" name="Straight Arrow Connector 53">
            <a:extLst>
              <a:ext uri="{FF2B5EF4-FFF2-40B4-BE49-F238E27FC236}">
                <a16:creationId xmlns:a16="http://schemas.microsoft.com/office/drawing/2014/main" id="{8FF3E09A-9524-481D-AF30-0B9C1CE65B5D}"/>
              </a:ext>
            </a:extLst>
          </p:cNvPr>
          <p:cNvCxnSpPr>
            <a:stCxn id="53" idx="2"/>
          </p:cNvCxnSpPr>
          <p:nvPr/>
        </p:nvCxnSpPr>
        <p:spPr bwMode="gray">
          <a:xfrm flipH="1">
            <a:off x="4687147" y="2088239"/>
            <a:ext cx="4840" cy="956995"/>
          </a:xfrm>
          <a:prstGeom prst="straightConnector1">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7D897C8-7BD6-4D38-B78B-7E5E528F6608}"/>
              </a:ext>
            </a:extLst>
          </p:cNvPr>
          <p:cNvSpPr txBox="1"/>
          <p:nvPr/>
        </p:nvSpPr>
        <p:spPr>
          <a:xfrm>
            <a:off x="423317" y="1088571"/>
            <a:ext cx="2287237" cy="138499"/>
          </a:xfrm>
          <a:prstGeom prst="rect">
            <a:avLst/>
          </a:prstGeom>
          <a:noFill/>
        </p:spPr>
        <p:txBody>
          <a:bodyPr wrap="square" lIns="0" tIns="0" rIns="0" bIns="0" rtlCol="0">
            <a:spAutoFit/>
          </a:bodyPr>
          <a:lstStyle/>
          <a:p>
            <a:pPr>
              <a:spcBef>
                <a:spcPts val="500"/>
              </a:spcBef>
            </a:pPr>
            <a:r>
              <a:rPr lang="en-US" sz="900" b="1" dirty="0"/>
              <a:t>Data Creator Opportunities</a:t>
            </a:r>
          </a:p>
        </p:txBody>
      </p:sp>
      <p:sp>
        <p:nvSpPr>
          <p:cNvPr id="56" name="TextBox 55">
            <a:extLst>
              <a:ext uri="{FF2B5EF4-FFF2-40B4-BE49-F238E27FC236}">
                <a16:creationId xmlns:a16="http://schemas.microsoft.com/office/drawing/2014/main" id="{FE9B48D0-B7CA-4AAB-8B36-A2BABDFED24F}"/>
              </a:ext>
            </a:extLst>
          </p:cNvPr>
          <p:cNvSpPr txBox="1"/>
          <p:nvPr/>
        </p:nvSpPr>
        <p:spPr>
          <a:xfrm>
            <a:off x="3406490" y="1088571"/>
            <a:ext cx="2287237" cy="138499"/>
          </a:xfrm>
          <a:prstGeom prst="rect">
            <a:avLst/>
          </a:prstGeom>
          <a:noFill/>
        </p:spPr>
        <p:txBody>
          <a:bodyPr wrap="square" lIns="0" tIns="0" rIns="0" bIns="0" rtlCol="0">
            <a:spAutoFit/>
          </a:bodyPr>
          <a:lstStyle/>
          <a:p>
            <a:pPr>
              <a:spcBef>
                <a:spcPts val="500"/>
              </a:spcBef>
            </a:pPr>
            <a:r>
              <a:rPr lang="en-US" sz="900" b="1" dirty="0"/>
              <a:t>Data User Opportunities</a:t>
            </a:r>
          </a:p>
        </p:txBody>
      </p:sp>
      <p:cxnSp>
        <p:nvCxnSpPr>
          <p:cNvPr id="49" name="Straight Connector 48">
            <a:extLst>
              <a:ext uri="{FF2B5EF4-FFF2-40B4-BE49-F238E27FC236}">
                <a16:creationId xmlns:a16="http://schemas.microsoft.com/office/drawing/2014/main" id="{9A4880B6-4F8B-4E6E-8F6E-FCA6358BCE49}"/>
              </a:ext>
            </a:extLst>
          </p:cNvPr>
          <p:cNvCxnSpPr/>
          <p:nvPr/>
        </p:nvCxnSpPr>
        <p:spPr bwMode="gray">
          <a:xfrm>
            <a:off x="3406490" y="1252470"/>
            <a:ext cx="26716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5A64736-B230-4FFA-A1EA-DF3F5913E2DE}"/>
              </a:ext>
            </a:extLst>
          </p:cNvPr>
          <p:cNvCxnSpPr/>
          <p:nvPr/>
        </p:nvCxnSpPr>
        <p:spPr bwMode="gray">
          <a:xfrm>
            <a:off x="423317" y="1252470"/>
            <a:ext cx="26716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55F83DB-CAE8-4003-9813-2CBDE88DD75E}"/>
              </a:ext>
            </a:extLst>
          </p:cNvPr>
          <p:cNvSpPr txBox="1"/>
          <p:nvPr/>
        </p:nvSpPr>
        <p:spPr>
          <a:xfrm>
            <a:off x="423317" y="1310650"/>
            <a:ext cx="2567533" cy="618118"/>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Systems are owned by diverse units who control configuration and business logic</a:t>
            </a:r>
          </a:p>
          <a:p>
            <a:pPr marL="171450" indent="-171450">
              <a:spcBef>
                <a:spcPts val="500"/>
              </a:spcBef>
              <a:buFont typeface="Arial" panose="020B0604020202020204" pitchFamily="34" charset="0"/>
              <a:buChar char="•"/>
            </a:pPr>
            <a:r>
              <a:rPr lang="en-US" sz="900" dirty="0"/>
              <a:t>Data is entered by frontline staff, whose choices impact data quality for all</a:t>
            </a:r>
          </a:p>
        </p:txBody>
      </p:sp>
      <p:sp>
        <p:nvSpPr>
          <p:cNvPr id="61" name="TextBox 60">
            <a:extLst>
              <a:ext uri="{FF2B5EF4-FFF2-40B4-BE49-F238E27FC236}">
                <a16:creationId xmlns:a16="http://schemas.microsoft.com/office/drawing/2014/main" id="{C500A410-AED7-4960-8C98-E4D11C392EA5}"/>
              </a:ext>
            </a:extLst>
          </p:cNvPr>
          <p:cNvSpPr txBox="1"/>
          <p:nvPr/>
        </p:nvSpPr>
        <p:spPr>
          <a:xfrm>
            <a:off x="3409950" y="1310650"/>
            <a:ext cx="2567533" cy="682238"/>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Gaps in data availability identified</a:t>
            </a:r>
          </a:p>
          <a:p>
            <a:pPr marL="171450" indent="-171450">
              <a:spcBef>
                <a:spcPts val="500"/>
              </a:spcBef>
              <a:buFont typeface="Arial" panose="020B0604020202020204" pitchFamily="34" charset="0"/>
              <a:buChar char="•"/>
            </a:pPr>
            <a:r>
              <a:rPr lang="en-US" sz="900" dirty="0"/>
              <a:t>Data inconsistencies observed in analysis, and reported to stewards</a:t>
            </a:r>
          </a:p>
          <a:p>
            <a:pPr marL="171450" indent="-171450">
              <a:spcBef>
                <a:spcPts val="500"/>
              </a:spcBef>
              <a:buFont typeface="Arial" panose="020B0604020202020204" pitchFamily="34" charset="0"/>
              <a:buChar char="•"/>
            </a:pPr>
            <a:r>
              <a:rPr lang="en-US" sz="900" dirty="0"/>
              <a:t>Analysis creates new enterprise data</a:t>
            </a:r>
          </a:p>
        </p:txBody>
      </p:sp>
    </p:spTree>
    <p:extLst>
      <p:ext uri="{BB962C8B-B14F-4D97-AF65-F5344CB8AC3E}">
        <p14:creationId xmlns:p14="http://schemas.microsoft.com/office/powerpoint/2010/main" val="2155077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4x3 On-screen 010219" id="{9C9A3A43-FB61-44F3-BA91-0911FBF6E6AA}" vid="{41732656-B9FB-407F-92AB-21F3BE7DA7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EAB1 4x3 On-screen 010319</Template>
  <TotalTime>11305</TotalTime>
  <Words>6013</Words>
  <Application>Microsoft Macintosh PowerPoint</Application>
  <PresentationFormat>Custom</PresentationFormat>
  <Paragraphs>445</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Rockwell</vt:lpstr>
      <vt:lpstr>Verdana</vt:lpstr>
      <vt:lpstr>EAB1 4x3 On-screen</vt:lpstr>
      <vt:lpstr>Data Governance</vt:lpstr>
      <vt:lpstr>1</vt:lpstr>
      <vt:lpstr>PowerPoint Presentation</vt:lpstr>
      <vt:lpstr>PowerPoint Presentation</vt:lpstr>
      <vt:lpstr>PowerPoint Presentation</vt:lpstr>
      <vt:lpstr>1</vt:lpstr>
      <vt:lpstr>What is Data Governance?</vt:lpstr>
      <vt:lpstr>Data Governance: Sharing and Caring For Data</vt:lpstr>
      <vt:lpstr>PowerPoint Presentation</vt:lpstr>
      <vt:lpstr>1</vt:lpstr>
      <vt:lpstr>PowerPoint Presentation</vt:lpstr>
      <vt:lpstr>Project Mentality Leads to Disappointment</vt:lpstr>
      <vt:lpstr>PowerPoint Presentation</vt:lpstr>
      <vt:lpstr>PowerPoint Presentation</vt:lpstr>
      <vt:lpstr>PowerPoint Presentation</vt:lpstr>
      <vt:lpstr>1</vt:lpstr>
      <vt:lpstr>Create Collaborative Data Governance Capability</vt:lpstr>
      <vt:lpstr>Effective Data Governance at a Glance</vt:lpstr>
      <vt:lpstr>Agile, Iterative Data Governance</vt:lpstr>
      <vt:lpstr>Advocate for Standards, Support Working Groups</vt:lpstr>
      <vt:lpstr>Data Governance Center of Excellence</vt:lpstr>
      <vt:lpstr>IT Strategy Advisory Services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Governance</dc:title>
  <dc:subject/>
  <dc:creator>Dwyer, Margaret</dc:creator>
  <cp:lastModifiedBy>Falk, Erin</cp:lastModifiedBy>
  <cp:revision>230</cp:revision>
  <cp:lastPrinted>2019-04-17T13:58:16Z</cp:lastPrinted>
  <dcterms:created xsi:type="dcterms:W3CDTF">2019-04-02T19:34:10Z</dcterms:created>
  <dcterms:modified xsi:type="dcterms:W3CDTF">2025-10-17T17:03:00Z</dcterms:modified>
  <cp:category/>
</cp:coreProperties>
</file>