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5"/>
  </p:handoutMasterIdLst>
  <p:sldIdLst>
    <p:sldId id="401" r:id="rId2"/>
    <p:sldId id="450" r:id="rId3"/>
    <p:sldId id="453" r:id="rId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A0EC6-E6DF-B4D9-F624-16BF239CBCB0}" name="Bell, Molly" initials="MB" userId="S::MBell@eab.com::45d74628-9117-44eb-91b7-d56f6fb32f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73" d="100"/>
          <a:sy n="73" d="100"/>
        </p:scale>
        <p:origin x="3016" y="216"/>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5" d="100"/>
          <a:sy n="85"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3702-3D53-3A01-7C82-350648CEA0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E40000-57AD-E6BC-D3BB-C66488050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CB491-5C64-49F3-8EA5-1C56AB761853}" type="datetimeFigureOut">
              <a:rPr lang="en-US" smtClean="0"/>
              <a:t>11/18/25</a:t>
            </a:fld>
            <a:endParaRPr lang="en-US"/>
          </a:p>
        </p:txBody>
      </p:sp>
      <p:sp>
        <p:nvSpPr>
          <p:cNvPr id="4" name="Footer Placeholder 3">
            <a:extLst>
              <a:ext uri="{FF2B5EF4-FFF2-40B4-BE49-F238E27FC236}">
                <a16:creationId xmlns:a16="http://schemas.microsoft.com/office/drawing/2014/main" id="{2508AD83-70C1-10A7-5C4D-39CC928788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BC6D3-6141-BB2F-7B05-CE65C3D42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CAD5F-7D5F-40FB-AF53-88AAE0ACC5F8}" type="slidenum">
              <a:rPr lang="en-US" smtClean="0"/>
              <a:t>‹#›</a:t>
            </a:fld>
            <a:endParaRPr lang="en-US"/>
          </a:p>
        </p:txBody>
      </p:sp>
    </p:spTree>
    <p:extLst>
      <p:ext uri="{BB962C8B-B14F-4D97-AF65-F5344CB8AC3E}">
        <p14:creationId xmlns:p14="http://schemas.microsoft.com/office/powerpoint/2010/main" val="29949542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accent5"/>
                </a:solidFill>
              </a:rPr>
              <a:t>    January 2025 </a:t>
            </a:r>
            <a:r>
              <a:rPr lang="en-US" sz="1600" b="1" baseline="0" dirty="0">
                <a:solidFill>
                  <a:schemeClr val="accent5"/>
                </a:solidFill>
              </a:rPr>
              <a:t>Edition</a:t>
            </a:r>
            <a:endParaRPr lang="en-US" sz="1600" b="1" dirty="0">
              <a:solidFill>
                <a:schemeClr val="accent5"/>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962258" y="609303"/>
            <a:ext cx="3108960" cy="169277"/>
          </a:xfrm>
          <a:prstGeom prst="rect">
            <a:avLst/>
          </a:prstGeom>
          <a:noFill/>
        </p:spPr>
        <p:txBody>
          <a:bodyPr wrap="square" lIns="0" tIns="0" rIns="0" bIns="0" rtlCol="0">
            <a:spAutoFit/>
          </a:bodyPr>
          <a:lstStyle/>
          <a:p>
            <a:pPr>
              <a:spcBef>
                <a:spcPts val="500"/>
              </a:spcBef>
            </a:pPr>
            <a:r>
              <a:rPr lang="en-US" sz="1100" b="1" dirty="0">
                <a:solidFill>
                  <a:schemeClr val="accent5"/>
                </a:solidFill>
              </a:rPr>
              <a:t>Main edits: </a:t>
            </a:r>
            <a:r>
              <a:rPr lang="en-US" sz="1100" b="0" dirty="0">
                <a:solidFill>
                  <a:schemeClr val="accent5"/>
                </a:solidFill>
              </a:rPr>
              <a:t>copyright updated to 2025</a:t>
            </a:r>
            <a:endParaRPr lang="en-US" sz="1100" dirty="0">
              <a:solidFill>
                <a:schemeClr val="accent5"/>
              </a:solidFill>
            </a:endParaRPr>
          </a:p>
        </p:txBody>
      </p:sp>
    </p:spTree>
    <p:custDataLst>
      <p:tags r:id="rId1"/>
    </p:custDataLst>
    <p:extLst>
      <p:ext uri="{BB962C8B-B14F-4D97-AF65-F5344CB8AC3E}">
        <p14:creationId xmlns:p14="http://schemas.microsoft.com/office/powerpoint/2010/main" val="2078284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96260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82995109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11050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3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74873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333189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7988160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161070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340023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30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accent5"/>
                </a:solidFill>
              </a:rPr>
              <a:t>Top 4 Helpful Guidelines</a:t>
            </a:r>
          </a:p>
        </p:txBody>
      </p:sp>
    </p:spTree>
    <p:custDataLst>
      <p:tags r:id="rId1"/>
    </p:custDataLst>
    <p:extLst>
      <p:ext uri="{BB962C8B-B14F-4D97-AF65-F5344CB8AC3E}">
        <p14:creationId xmlns:p14="http://schemas.microsoft.com/office/powerpoint/2010/main" val="13800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58265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75479"/>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5223324"/>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945366"/>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11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469107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448402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00981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38467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964211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12" r="12"/>
          <a:stretch/>
        </p:blipFill>
        <p:spPr>
          <a:xfrm>
            <a:off x="0" y="0"/>
            <a:ext cx="7770538"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744797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878498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48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192264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20596795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625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30766816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2723494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19429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8186160"/>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2846683"/>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F7A94-BDCC-9C9A-0DBA-2320C5369A52}"/>
              </a:ext>
              <a:ext uri="{C183D7F6-B498-43B3-948B-1728B52AA6E4}">
                <adec:decorative xmlns:adec="http://schemas.microsoft.com/office/drawing/2017/decorative" val="1"/>
              </a:ext>
            </a:extLst>
          </p:cNvPr>
          <p:cNvSpPr/>
          <p:nvPr userDrawn="1"/>
        </p:nvSpPr>
        <p:spPr bwMode="gray">
          <a:xfrm>
            <a:off x="0" y="1701967"/>
            <a:ext cx="7772400" cy="721656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72C9476C-092F-D666-C6EA-E95B3CBF22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5920" y="3045480"/>
            <a:ext cx="4480560" cy="4493240"/>
          </a:xfrm>
          <a:prstGeom prst="rect">
            <a:avLst/>
          </a:prstGeom>
        </p:spPr>
      </p:pic>
      <p:cxnSp>
        <p:nvCxnSpPr>
          <p:cNvPr id="5" name="Straight Connector 4">
            <a:extLst>
              <a:ext uri="{FF2B5EF4-FFF2-40B4-BE49-F238E27FC236}">
                <a16:creationId xmlns:a16="http://schemas.microsoft.com/office/drawing/2014/main" id="{46150AB5-6530-5162-4BB7-715A5087010F}"/>
              </a:ext>
              <a:ext uri="{C183D7F6-B498-43B3-948B-1728B52AA6E4}">
                <adec:decorative xmlns:adec="http://schemas.microsoft.com/office/drawing/2017/decorative" val="1"/>
              </a:ext>
            </a:extLst>
          </p:cNvPr>
          <p:cNvCxnSpPr>
            <a:cxnSpLocks/>
          </p:cNvCxnSpPr>
          <p:nvPr userDrawn="1"/>
        </p:nvCxnSpPr>
        <p:spPr bwMode="gray">
          <a:xfrm flipH="1">
            <a:off x="3888215" y="3335217"/>
            <a:ext cx="5341" cy="130512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755CB-7DAB-A330-C5B3-96801F43719C}"/>
              </a:ext>
              <a:ext uri="{C183D7F6-B498-43B3-948B-1728B52AA6E4}">
                <adec:decorative xmlns:adec="http://schemas.microsoft.com/office/drawing/2017/decorative" val="1"/>
              </a:ext>
            </a:extLst>
          </p:cNvPr>
          <p:cNvCxnSpPr>
            <a:cxnSpLocks/>
          </p:cNvCxnSpPr>
          <p:nvPr userDrawn="1"/>
        </p:nvCxnSpPr>
        <p:spPr bwMode="gray">
          <a:xfrm flipH="1">
            <a:off x="4463497" y="4323219"/>
            <a:ext cx="1113808" cy="656184"/>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AE0B8E-59CA-3BAF-B2B0-98D3E1BBF0E0}"/>
              </a:ext>
              <a:ext uri="{C183D7F6-B498-43B3-948B-1728B52AA6E4}">
                <adec:decorative xmlns:adec="http://schemas.microsoft.com/office/drawing/2017/decorative" val="1"/>
              </a:ext>
            </a:extLst>
          </p:cNvPr>
          <p:cNvCxnSpPr>
            <a:cxnSpLocks/>
          </p:cNvCxnSpPr>
          <p:nvPr userDrawn="1"/>
        </p:nvCxnSpPr>
        <p:spPr bwMode="gray">
          <a:xfrm>
            <a:off x="2185816" y="4330402"/>
            <a:ext cx="1132460" cy="64715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030E0-1AFE-DE68-0891-510B4D5D1989}"/>
              </a:ext>
              <a:ext uri="{C183D7F6-B498-43B3-948B-1728B52AA6E4}">
                <adec:decorative xmlns:adec="http://schemas.microsoft.com/office/drawing/2017/decorative" val="1"/>
              </a:ext>
            </a:extLst>
          </p:cNvPr>
          <p:cNvCxnSpPr>
            <a:cxnSpLocks/>
          </p:cNvCxnSpPr>
          <p:nvPr userDrawn="1"/>
        </p:nvCxnSpPr>
        <p:spPr bwMode="gray">
          <a:xfrm flipV="1">
            <a:off x="2214042" y="5662249"/>
            <a:ext cx="1095504" cy="63250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72B03-FC74-1C2E-F3FA-532CA7D64D6E}"/>
              </a:ext>
              <a:ext uri="{C183D7F6-B498-43B3-948B-1728B52AA6E4}">
                <adec:decorative xmlns:adec="http://schemas.microsoft.com/office/drawing/2017/decorative" val="1"/>
              </a:ext>
            </a:extLst>
          </p:cNvPr>
          <p:cNvCxnSpPr>
            <a:cxnSpLocks/>
          </p:cNvCxnSpPr>
          <p:nvPr userDrawn="1"/>
        </p:nvCxnSpPr>
        <p:spPr bwMode="gray">
          <a:xfrm flipH="1" flipV="1">
            <a:off x="4459188" y="5651858"/>
            <a:ext cx="1118117" cy="64483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B33053-FD38-D41F-4C77-D07C0D48C3C2}"/>
              </a:ext>
              <a:ext uri="{C183D7F6-B498-43B3-948B-1728B52AA6E4}">
                <adec:decorative xmlns:adec="http://schemas.microsoft.com/office/drawing/2017/decorative" val="1"/>
              </a:ext>
            </a:extLst>
          </p:cNvPr>
          <p:cNvCxnSpPr>
            <a:cxnSpLocks/>
          </p:cNvCxnSpPr>
          <p:nvPr userDrawn="1"/>
        </p:nvCxnSpPr>
        <p:spPr bwMode="gray">
          <a:xfrm>
            <a:off x="3888046" y="6005943"/>
            <a:ext cx="4125" cy="1270759"/>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6C304CB-F7C7-568B-F828-F10B32F4BF4D}"/>
              </a:ext>
              <a:ext uri="{C183D7F6-B498-43B3-948B-1728B52AA6E4}">
                <adec:decorative xmlns:adec="http://schemas.microsoft.com/office/drawing/2017/decorative" val="1"/>
              </a:ext>
            </a:extLst>
          </p:cNvPr>
          <p:cNvSpPr/>
          <p:nvPr userDrawn="1"/>
        </p:nvSpPr>
        <p:spPr bwMode="gray">
          <a:xfrm>
            <a:off x="3158970" y="4566018"/>
            <a:ext cx="1458490" cy="145849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4E8C6E31-F98B-05DC-302D-E42C07ACDE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5953" y="4677415"/>
            <a:ext cx="1541347" cy="1235697"/>
          </a:xfrm>
          <a:prstGeom prst="rect">
            <a:avLst/>
          </a:prstGeom>
        </p:spPr>
      </p:pic>
      <p:sp>
        <p:nvSpPr>
          <p:cNvPr id="13" name="Rectangle 12">
            <a:extLst>
              <a:ext uri="{FF2B5EF4-FFF2-40B4-BE49-F238E27FC236}">
                <a16:creationId xmlns:a16="http://schemas.microsoft.com/office/drawing/2014/main" id="{7E5A5EC9-A598-A3FC-7F7C-A7B577596486}"/>
              </a:ext>
              <a:ext uri="{C183D7F6-B498-43B3-948B-1728B52AA6E4}">
                <adec:decorative xmlns:adec="http://schemas.microsoft.com/office/drawing/2017/decorative" val="1"/>
              </a:ext>
            </a:extLst>
          </p:cNvPr>
          <p:cNvSpPr/>
          <p:nvPr userDrawn="1"/>
        </p:nvSpPr>
        <p:spPr bwMode="gray">
          <a:xfrm>
            <a:off x="139" y="7974036"/>
            <a:ext cx="7772400" cy="1570014"/>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341F1937-239B-95D1-25BD-47034698AF67}"/>
              </a:ext>
              <a:ext uri="{C183D7F6-B498-43B3-948B-1728B52AA6E4}">
                <adec:decorative xmlns:adec="http://schemas.microsoft.com/office/drawing/2017/decorative" val="1"/>
              </a:ext>
            </a:extLst>
          </p:cNvPr>
          <p:cNvSpPr/>
          <p:nvPr userDrawn="1"/>
        </p:nvSpPr>
        <p:spPr bwMode="gray">
          <a:xfrm>
            <a:off x="139" y="1524318"/>
            <a:ext cx="7772400" cy="1041462"/>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 name="Straight Connector 17">
            <a:extLst>
              <a:ext uri="{FF2B5EF4-FFF2-40B4-BE49-F238E27FC236}">
                <a16:creationId xmlns:a16="http://schemas.microsoft.com/office/drawing/2014/main" id="{E764CD0A-0F8A-A528-FF4B-594090925A29}"/>
              </a:ext>
              <a:ext uri="{C183D7F6-B498-43B3-948B-1728B52AA6E4}">
                <adec:decorative xmlns:adec="http://schemas.microsoft.com/office/drawing/2017/decorative" val="1"/>
              </a:ext>
            </a:extLst>
          </p:cNvPr>
          <p:cNvCxnSpPr>
            <a:cxnSpLocks/>
          </p:cNvCxnSpPr>
          <p:nvPr userDrawn="1"/>
        </p:nvCxnSpPr>
        <p:spPr bwMode="gray">
          <a:xfrm>
            <a:off x="518532"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976940-D524-776F-D4DE-103BC873F818}"/>
              </a:ext>
              <a:ext uri="{C183D7F6-B498-43B3-948B-1728B52AA6E4}">
                <adec:decorative xmlns:adec="http://schemas.microsoft.com/office/drawing/2017/decorative" val="1"/>
              </a:ext>
            </a:extLst>
          </p:cNvPr>
          <p:cNvCxnSpPr>
            <a:cxnSpLocks/>
          </p:cNvCxnSpPr>
          <p:nvPr userDrawn="1"/>
        </p:nvCxnSpPr>
        <p:spPr bwMode="gray">
          <a:xfrm>
            <a:off x="4377274"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5D4CC60-755D-F9C4-F252-012B1551474B}"/>
              </a:ext>
              <a:ext uri="{C183D7F6-B498-43B3-948B-1728B52AA6E4}">
                <adec:decorative xmlns:adec="http://schemas.microsoft.com/office/drawing/2017/decorative" val="1"/>
              </a:ext>
            </a:extLst>
          </p:cNvPr>
          <p:cNvGrpSpPr/>
          <p:nvPr userDrawn="1"/>
        </p:nvGrpSpPr>
        <p:grpSpPr>
          <a:xfrm>
            <a:off x="2271914" y="3241995"/>
            <a:ext cx="460972" cy="640080"/>
            <a:chOff x="3204476" y="1751462"/>
            <a:chExt cx="460972" cy="640080"/>
          </a:xfrm>
        </p:grpSpPr>
        <p:sp>
          <p:nvSpPr>
            <p:cNvPr id="27" name="Freeform 81">
              <a:extLst>
                <a:ext uri="{FF2B5EF4-FFF2-40B4-BE49-F238E27FC236}">
                  <a16:creationId xmlns:a16="http://schemas.microsoft.com/office/drawing/2014/main" id="{54670E0E-5B83-1969-D7D3-37C5FA106E66}"/>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a:p>
          </p:txBody>
        </p:sp>
        <p:sp>
          <p:nvSpPr>
            <p:cNvPr id="28" name="Freeform 82">
              <a:extLst>
                <a:ext uri="{FF2B5EF4-FFF2-40B4-BE49-F238E27FC236}">
                  <a16:creationId xmlns:a16="http://schemas.microsoft.com/office/drawing/2014/main" id="{79AA05C7-76E3-6B1B-FBF7-AF90C3DAAF99}"/>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30" name="Freeform 78">
            <a:extLst>
              <a:ext uri="{FF2B5EF4-FFF2-40B4-BE49-F238E27FC236}">
                <a16:creationId xmlns:a16="http://schemas.microsoft.com/office/drawing/2014/main" id="{4CB5F738-A3C8-9ACA-638B-D2DB02CF4B6D}"/>
              </a:ext>
              <a:ext uri="{C183D7F6-B498-43B3-948B-1728B52AA6E4}">
                <adec:decorative xmlns:adec="http://schemas.microsoft.com/office/drawing/2017/decorative" val="1"/>
              </a:ext>
            </a:extLst>
          </p:cNvPr>
          <p:cNvSpPr/>
          <p:nvPr userDrawn="1"/>
        </p:nvSpPr>
        <p:spPr>
          <a:xfrm rot="20773201">
            <a:off x="2665985" y="326584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1" name="Graphic 30">
            <a:extLst>
              <a:ext uri="{FF2B5EF4-FFF2-40B4-BE49-F238E27FC236}">
                <a16:creationId xmlns:a16="http://schemas.microsoft.com/office/drawing/2014/main" id="{57D2FEF4-E5F4-82B3-B863-251A1B53503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93598" y="3381233"/>
            <a:ext cx="331927" cy="331927"/>
          </a:xfrm>
          <a:prstGeom prst="rect">
            <a:avLst/>
          </a:prstGeom>
        </p:spPr>
      </p:pic>
      <p:grpSp>
        <p:nvGrpSpPr>
          <p:cNvPr id="32" name="Group 31">
            <a:extLst>
              <a:ext uri="{FF2B5EF4-FFF2-40B4-BE49-F238E27FC236}">
                <a16:creationId xmlns:a16="http://schemas.microsoft.com/office/drawing/2014/main" id="{7DC874EB-AB35-A9EE-288C-DC236B1D2785}"/>
              </a:ext>
              <a:ext uri="{C183D7F6-B498-43B3-948B-1728B52AA6E4}">
                <adec:decorative xmlns:adec="http://schemas.microsoft.com/office/drawing/2017/decorative" val="1"/>
              </a:ext>
            </a:extLst>
          </p:cNvPr>
          <p:cNvGrpSpPr/>
          <p:nvPr userDrawn="1"/>
        </p:nvGrpSpPr>
        <p:grpSpPr>
          <a:xfrm>
            <a:off x="1446402" y="4796636"/>
            <a:ext cx="139728" cy="1024484"/>
            <a:chOff x="2193019" y="3403688"/>
            <a:chExt cx="139728" cy="1024484"/>
          </a:xfrm>
        </p:grpSpPr>
        <p:sp>
          <p:nvSpPr>
            <p:cNvPr id="33" name="Freeform 75">
              <a:extLst>
                <a:ext uri="{FF2B5EF4-FFF2-40B4-BE49-F238E27FC236}">
                  <a16:creationId xmlns:a16="http://schemas.microsoft.com/office/drawing/2014/main" id="{FC5429DE-D18F-D362-A3B9-D59B7687B4E2}"/>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34" name="Freeform 76">
              <a:extLst>
                <a:ext uri="{FF2B5EF4-FFF2-40B4-BE49-F238E27FC236}">
                  <a16:creationId xmlns:a16="http://schemas.microsoft.com/office/drawing/2014/main" id="{8035EBCB-A74E-3C05-A062-6F583EE4F253}"/>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36" name="Freeform 72">
            <a:extLst>
              <a:ext uri="{FF2B5EF4-FFF2-40B4-BE49-F238E27FC236}">
                <a16:creationId xmlns:a16="http://schemas.microsoft.com/office/drawing/2014/main" id="{1C643B29-A43B-E17B-FC15-4E7C052B08BA}"/>
              </a:ext>
              <a:ext uri="{C183D7F6-B498-43B3-948B-1728B52AA6E4}">
                <adec:decorative xmlns:adec="http://schemas.microsoft.com/office/drawing/2017/decorative" val="1"/>
              </a:ext>
            </a:extLst>
          </p:cNvPr>
          <p:cNvSpPr/>
          <p:nvPr userDrawn="1"/>
        </p:nvSpPr>
        <p:spPr>
          <a:xfrm>
            <a:off x="1596229" y="5012588"/>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7" name="Graphic 36">
            <a:extLst>
              <a:ext uri="{FF2B5EF4-FFF2-40B4-BE49-F238E27FC236}">
                <a16:creationId xmlns:a16="http://schemas.microsoft.com/office/drawing/2014/main" id="{5E526D57-CC1F-3B57-2B1C-D7918EED988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10576" y="5166219"/>
            <a:ext cx="351330" cy="285749"/>
          </a:xfrm>
          <a:prstGeom prst="rect">
            <a:avLst/>
          </a:prstGeom>
        </p:spPr>
      </p:pic>
      <p:grpSp>
        <p:nvGrpSpPr>
          <p:cNvPr id="38" name="Group 37">
            <a:extLst>
              <a:ext uri="{FF2B5EF4-FFF2-40B4-BE49-F238E27FC236}">
                <a16:creationId xmlns:a16="http://schemas.microsoft.com/office/drawing/2014/main" id="{05613B81-81FE-4EE4-36E5-1AE8F9371DFE}"/>
              </a:ext>
              <a:ext uri="{C183D7F6-B498-43B3-948B-1728B52AA6E4}">
                <adec:decorative xmlns:adec="http://schemas.microsoft.com/office/drawing/2017/decorative" val="1"/>
              </a:ext>
            </a:extLst>
          </p:cNvPr>
          <p:cNvGrpSpPr/>
          <p:nvPr userDrawn="1"/>
        </p:nvGrpSpPr>
        <p:grpSpPr>
          <a:xfrm>
            <a:off x="2314537" y="6698212"/>
            <a:ext cx="399330" cy="640080"/>
            <a:chOff x="3373372" y="5556752"/>
            <a:chExt cx="399330" cy="640080"/>
          </a:xfrm>
        </p:grpSpPr>
        <p:sp>
          <p:nvSpPr>
            <p:cNvPr id="39" name="Freeform 67">
              <a:extLst>
                <a:ext uri="{FF2B5EF4-FFF2-40B4-BE49-F238E27FC236}">
                  <a16:creationId xmlns:a16="http://schemas.microsoft.com/office/drawing/2014/main" id="{F070A3D0-7F94-BAB5-3472-36412B1A10EC}"/>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a:p>
          </p:txBody>
        </p:sp>
        <p:sp>
          <p:nvSpPr>
            <p:cNvPr id="40" name="Freeform 68">
              <a:extLst>
                <a:ext uri="{FF2B5EF4-FFF2-40B4-BE49-F238E27FC236}">
                  <a16:creationId xmlns:a16="http://schemas.microsoft.com/office/drawing/2014/main" id="{618CF848-FF86-8ABB-5E9C-3FD81C9E17B1}"/>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a:p>
          </p:txBody>
        </p:sp>
      </p:grpSp>
      <p:sp>
        <p:nvSpPr>
          <p:cNvPr id="42" name="Freeform 64">
            <a:extLst>
              <a:ext uri="{FF2B5EF4-FFF2-40B4-BE49-F238E27FC236}">
                <a16:creationId xmlns:a16="http://schemas.microsoft.com/office/drawing/2014/main" id="{D947A2A0-D0C5-7D2B-B3E5-DFAD1C4BA239}"/>
              </a:ext>
              <a:ext uri="{C183D7F6-B498-43B3-948B-1728B52AA6E4}">
                <adec:decorative xmlns:adec="http://schemas.microsoft.com/office/drawing/2017/decorative" val="1"/>
              </a:ext>
            </a:extLst>
          </p:cNvPr>
          <p:cNvSpPr/>
          <p:nvPr userDrawn="1"/>
        </p:nvSpPr>
        <p:spPr>
          <a:xfrm rot="20773201">
            <a:off x="2664406" y="672098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44" name="Graphic 43">
            <a:extLst>
              <a:ext uri="{FF2B5EF4-FFF2-40B4-BE49-F238E27FC236}">
                <a16:creationId xmlns:a16="http://schemas.microsoft.com/office/drawing/2014/main" id="{973295FA-2EBF-C67C-44C2-D2E5BBE6BAF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86850" y="6849323"/>
            <a:ext cx="351330" cy="351330"/>
          </a:xfrm>
          <a:prstGeom prst="rect">
            <a:avLst/>
          </a:prstGeom>
        </p:spPr>
      </p:pic>
      <p:grpSp>
        <p:nvGrpSpPr>
          <p:cNvPr id="45" name="Group 44">
            <a:extLst>
              <a:ext uri="{FF2B5EF4-FFF2-40B4-BE49-F238E27FC236}">
                <a16:creationId xmlns:a16="http://schemas.microsoft.com/office/drawing/2014/main" id="{97194EDC-283E-C401-8FFE-F7B0B7C9CD20}"/>
              </a:ext>
              <a:ext uri="{C183D7F6-B498-43B3-948B-1728B52AA6E4}">
                <adec:decorative xmlns:adec="http://schemas.microsoft.com/office/drawing/2017/decorative" val="1"/>
              </a:ext>
            </a:extLst>
          </p:cNvPr>
          <p:cNvGrpSpPr/>
          <p:nvPr userDrawn="1"/>
        </p:nvGrpSpPr>
        <p:grpSpPr>
          <a:xfrm>
            <a:off x="5063476" y="6698212"/>
            <a:ext cx="446893" cy="640080"/>
            <a:chOff x="6122763" y="5709630"/>
            <a:chExt cx="446893" cy="640080"/>
          </a:xfrm>
        </p:grpSpPr>
        <p:sp>
          <p:nvSpPr>
            <p:cNvPr id="46" name="Freeform 61">
              <a:extLst>
                <a:ext uri="{FF2B5EF4-FFF2-40B4-BE49-F238E27FC236}">
                  <a16:creationId xmlns:a16="http://schemas.microsoft.com/office/drawing/2014/main" id="{6C137BB1-7C16-DF54-0605-BE0748565EE1}"/>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a:p>
          </p:txBody>
        </p:sp>
        <p:sp>
          <p:nvSpPr>
            <p:cNvPr id="47" name="Freeform 62">
              <a:extLst>
                <a:ext uri="{FF2B5EF4-FFF2-40B4-BE49-F238E27FC236}">
                  <a16:creationId xmlns:a16="http://schemas.microsoft.com/office/drawing/2014/main" id="{9A59F697-DF88-E5B3-9916-71D5A11C4B9E}"/>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49" name="Freeform 58">
            <a:extLst>
              <a:ext uri="{FF2B5EF4-FFF2-40B4-BE49-F238E27FC236}">
                <a16:creationId xmlns:a16="http://schemas.microsoft.com/office/drawing/2014/main" id="{E6DDBAF5-BEF9-6999-A4F5-734B424D1656}"/>
              </a:ext>
              <a:ext uri="{C183D7F6-B498-43B3-948B-1728B52AA6E4}">
                <adec:decorative xmlns:adec="http://schemas.microsoft.com/office/drawing/2017/decorative" val="1"/>
              </a:ext>
            </a:extLst>
          </p:cNvPr>
          <p:cNvSpPr/>
          <p:nvPr userDrawn="1"/>
        </p:nvSpPr>
        <p:spPr>
          <a:xfrm rot="19433401">
            <a:off x="4581008" y="672134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0" name="Graphic 49">
            <a:extLst>
              <a:ext uri="{FF2B5EF4-FFF2-40B4-BE49-F238E27FC236}">
                <a16:creationId xmlns:a16="http://schemas.microsoft.com/office/drawing/2014/main" id="{BC931127-64D7-F807-8AB6-FE8C6D274E55}"/>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01488" y="6885013"/>
            <a:ext cx="351330" cy="323224"/>
          </a:xfrm>
          <a:prstGeom prst="rect">
            <a:avLst/>
          </a:prstGeom>
        </p:spPr>
      </p:pic>
      <p:grpSp>
        <p:nvGrpSpPr>
          <p:cNvPr id="51" name="Group 50">
            <a:extLst>
              <a:ext uri="{FF2B5EF4-FFF2-40B4-BE49-F238E27FC236}">
                <a16:creationId xmlns:a16="http://schemas.microsoft.com/office/drawing/2014/main" id="{2F3680D7-258F-8792-F1EB-317E77596BAA}"/>
              </a:ext>
              <a:ext uri="{C183D7F6-B498-43B3-948B-1728B52AA6E4}">
                <adec:decorative xmlns:adec="http://schemas.microsoft.com/office/drawing/2017/decorative" val="1"/>
              </a:ext>
            </a:extLst>
          </p:cNvPr>
          <p:cNvGrpSpPr/>
          <p:nvPr userDrawn="1"/>
        </p:nvGrpSpPr>
        <p:grpSpPr>
          <a:xfrm>
            <a:off x="5135617" y="3241995"/>
            <a:ext cx="421663" cy="640080"/>
            <a:chOff x="6523346" y="1827330"/>
            <a:chExt cx="421663" cy="640080"/>
          </a:xfrm>
        </p:grpSpPr>
        <p:sp>
          <p:nvSpPr>
            <p:cNvPr id="52" name="Freeform 53">
              <a:extLst>
                <a:ext uri="{FF2B5EF4-FFF2-40B4-BE49-F238E27FC236}">
                  <a16:creationId xmlns:a16="http://schemas.microsoft.com/office/drawing/2014/main" id="{12E5ACAE-0428-E801-CCDD-C0EFA5AE1657}"/>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a:p>
          </p:txBody>
        </p:sp>
        <p:sp>
          <p:nvSpPr>
            <p:cNvPr id="53" name="Freeform 54">
              <a:extLst>
                <a:ext uri="{FF2B5EF4-FFF2-40B4-BE49-F238E27FC236}">
                  <a16:creationId xmlns:a16="http://schemas.microsoft.com/office/drawing/2014/main" id="{A8A8C6A0-FF8D-E328-2A34-7BF0488ADA57}"/>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55" name="Freeform 50">
            <a:extLst>
              <a:ext uri="{FF2B5EF4-FFF2-40B4-BE49-F238E27FC236}">
                <a16:creationId xmlns:a16="http://schemas.microsoft.com/office/drawing/2014/main" id="{2A12DAF3-3D15-C96E-53D5-A745C8F55226}"/>
              </a:ext>
              <a:ext uri="{C183D7F6-B498-43B3-948B-1728B52AA6E4}">
                <adec:decorative xmlns:adec="http://schemas.microsoft.com/office/drawing/2017/decorative" val="1"/>
              </a:ext>
            </a:extLst>
          </p:cNvPr>
          <p:cNvSpPr/>
          <p:nvPr userDrawn="1"/>
        </p:nvSpPr>
        <p:spPr>
          <a:xfrm>
            <a:off x="4591337" y="327497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56" name="Graphic 55">
            <a:extLst>
              <a:ext uri="{FF2B5EF4-FFF2-40B4-BE49-F238E27FC236}">
                <a16:creationId xmlns:a16="http://schemas.microsoft.com/office/drawing/2014/main" id="{5800EB85-DA1F-F030-F8A8-836AED5E8C8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53096" y="3414312"/>
            <a:ext cx="319391" cy="315133"/>
          </a:xfrm>
          <a:prstGeom prst="rect">
            <a:avLst/>
          </a:prstGeom>
        </p:spPr>
      </p:pic>
      <p:sp>
        <p:nvSpPr>
          <p:cNvPr id="57" name="Freeform 41">
            <a:extLst>
              <a:ext uri="{FF2B5EF4-FFF2-40B4-BE49-F238E27FC236}">
                <a16:creationId xmlns:a16="http://schemas.microsoft.com/office/drawing/2014/main" id="{1C4EB8F2-6361-6335-CF02-F314D72B8451}"/>
              </a:ext>
              <a:ext uri="{C183D7F6-B498-43B3-948B-1728B52AA6E4}">
                <adec:decorative xmlns:adec="http://schemas.microsoft.com/office/drawing/2017/decorative" val="1"/>
              </a:ext>
            </a:extLst>
          </p:cNvPr>
          <p:cNvSpPr/>
          <p:nvPr userDrawn="1"/>
        </p:nvSpPr>
        <p:spPr>
          <a:xfrm rot="20773201">
            <a:off x="5534885" y="5012689"/>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8" name="Graphic 57">
            <a:extLst>
              <a:ext uri="{FF2B5EF4-FFF2-40B4-BE49-F238E27FC236}">
                <a16:creationId xmlns:a16="http://schemas.microsoft.com/office/drawing/2014/main" id="{7BA29CB5-A7E3-1893-F785-51637C2BB7F8}"/>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660983" y="5135594"/>
            <a:ext cx="319391" cy="319391"/>
          </a:xfrm>
          <a:prstGeom prst="rect">
            <a:avLst/>
          </a:prstGeom>
        </p:spPr>
      </p:pic>
      <p:grpSp>
        <p:nvGrpSpPr>
          <p:cNvPr id="59" name="Group 58">
            <a:extLst>
              <a:ext uri="{FF2B5EF4-FFF2-40B4-BE49-F238E27FC236}">
                <a16:creationId xmlns:a16="http://schemas.microsoft.com/office/drawing/2014/main" id="{C6D2977D-3619-6164-A26A-3539E8D3C9D3}"/>
              </a:ext>
              <a:ext uri="{C183D7F6-B498-43B3-948B-1728B52AA6E4}">
                <adec:decorative xmlns:adec="http://schemas.microsoft.com/office/drawing/2017/decorative" val="1"/>
              </a:ext>
            </a:extLst>
          </p:cNvPr>
          <p:cNvGrpSpPr/>
          <p:nvPr userDrawn="1"/>
        </p:nvGrpSpPr>
        <p:grpSpPr>
          <a:xfrm flipH="1">
            <a:off x="6135045" y="4796636"/>
            <a:ext cx="139728" cy="1024484"/>
            <a:chOff x="2193019" y="3403688"/>
            <a:chExt cx="139728" cy="1024484"/>
          </a:xfrm>
        </p:grpSpPr>
        <p:sp>
          <p:nvSpPr>
            <p:cNvPr id="64" name="Freeform 90">
              <a:extLst>
                <a:ext uri="{FF2B5EF4-FFF2-40B4-BE49-F238E27FC236}">
                  <a16:creationId xmlns:a16="http://schemas.microsoft.com/office/drawing/2014/main" id="{FB79A214-B423-EE79-16F7-EC85C1A0F37C}"/>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65" name="Freeform 91">
              <a:extLst>
                <a:ext uri="{FF2B5EF4-FFF2-40B4-BE49-F238E27FC236}">
                  <a16:creationId xmlns:a16="http://schemas.microsoft.com/office/drawing/2014/main" id="{49495725-304F-7EA9-5F87-0A25AD708120}"/>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pic>
        <p:nvPicPr>
          <p:cNvPr id="92" name="EAB logo" descr="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sp>
        <p:nvSpPr>
          <p:cNvPr id="15" name="TextBox 14">
            <a:extLst>
              <a:ext uri="{FF2B5EF4-FFF2-40B4-BE49-F238E27FC236}">
                <a16:creationId xmlns:a16="http://schemas.microsoft.com/office/drawing/2014/main" id="{862320DD-B054-F2D2-3C1C-028368FFBC72}"/>
              </a:ext>
            </a:extLst>
          </p:cNvPr>
          <p:cNvSpPr txBox="1"/>
          <p:nvPr userDrawn="1"/>
        </p:nvSpPr>
        <p:spPr bwMode="gray">
          <a:xfrm>
            <a:off x="1384633" y="1798828"/>
            <a:ext cx="500313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20" name="TextBox 19">
            <a:extLst>
              <a:ext uri="{FF2B5EF4-FFF2-40B4-BE49-F238E27FC236}">
                <a16:creationId xmlns:a16="http://schemas.microsoft.com/office/drawing/2014/main" id="{B9F1B667-420F-7C37-2788-0CB60D2C1DE8}"/>
              </a:ext>
            </a:extLst>
          </p:cNvPr>
          <p:cNvSpPr txBox="1"/>
          <p:nvPr userDrawn="1"/>
        </p:nvSpPr>
        <p:spPr bwMode="gray">
          <a:xfrm>
            <a:off x="2543218" y="4082466"/>
            <a:ext cx="1271107"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Institutional Strategy</a:t>
            </a:r>
            <a:endParaRPr lang="en-US" sz="900" dirty="0">
              <a:solidFill>
                <a:schemeClr val="bg1"/>
              </a:solidFill>
            </a:endParaRPr>
          </a:p>
        </p:txBody>
      </p:sp>
      <p:sp>
        <p:nvSpPr>
          <p:cNvPr id="29" name="TextBox 28">
            <a:extLst>
              <a:ext uri="{FF2B5EF4-FFF2-40B4-BE49-F238E27FC236}">
                <a16:creationId xmlns:a16="http://schemas.microsoft.com/office/drawing/2014/main" id="{B2DFFC95-2B67-5568-09FD-B66D0A985689}"/>
              </a:ext>
            </a:extLst>
          </p:cNvPr>
          <p:cNvSpPr txBox="1"/>
          <p:nvPr userDrawn="1"/>
        </p:nvSpPr>
        <p:spPr bwMode="gray">
          <a:xfrm>
            <a:off x="558894" y="3280095"/>
            <a:ext cx="1608921"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Future-proof your institution by addressing immediate and long-term opportunities and threats </a:t>
            </a:r>
          </a:p>
        </p:txBody>
      </p:sp>
      <p:sp>
        <p:nvSpPr>
          <p:cNvPr id="21" name="TextBox 20">
            <a:extLst>
              <a:ext uri="{FF2B5EF4-FFF2-40B4-BE49-F238E27FC236}">
                <a16:creationId xmlns:a16="http://schemas.microsoft.com/office/drawing/2014/main" id="{849B7F3C-81C1-464A-292F-952D40DA8A40}"/>
              </a:ext>
            </a:extLst>
          </p:cNvPr>
          <p:cNvSpPr txBox="1"/>
          <p:nvPr userDrawn="1"/>
        </p:nvSpPr>
        <p:spPr bwMode="gray">
          <a:xfrm>
            <a:off x="3967446" y="4011742"/>
            <a:ext cx="1231667" cy="415498"/>
          </a:xfrm>
          <a:prstGeom prst="rect">
            <a:avLst/>
          </a:prstGeom>
          <a:noFill/>
        </p:spPr>
        <p:txBody>
          <a:bodyPr wrap="square" lIns="0" tIns="0" rIns="0" bIns="0" rtlCol="0">
            <a:spAutoFit/>
          </a:bodyPr>
          <a:lstStyle/>
          <a:p>
            <a:pPr algn="ctr">
              <a:spcBef>
                <a:spcPts val="500"/>
              </a:spcBef>
            </a:pPr>
            <a:r>
              <a:rPr lang="en-US" sz="900" b="1" dirty="0">
                <a:solidFill>
                  <a:schemeClr val="bg1"/>
                </a:solidFill>
              </a:rPr>
              <a:t>Undergraduate</a:t>
            </a:r>
            <a:br>
              <a:rPr lang="en-US" sz="900" b="1" dirty="0">
                <a:solidFill>
                  <a:schemeClr val="bg1"/>
                </a:solidFill>
              </a:rPr>
            </a:br>
            <a:r>
              <a:rPr lang="en-US" sz="900" b="1" dirty="0">
                <a:solidFill>
                  <a:schemeClr val="bg1"/>
                </a:solidFill>
              </a:rPr>
              <a:t>Marketing and Enrollment </a:t>
            </a:r>
            <a:endParaRPr lang="en-US" sz="900" dirty="0">
              <a:solidFill>
                <a:schemeClr val="bg1"/>
              </a:solidFill>
            </a:endParaRPr>
          </a:p>
        </p:txBody>
      </p:sp>
      <p:sp>
        <p:nvSpPr>
          <p:cNvPr id="54" name="TextBox 53">
            <a:extLst>
              <a:ext uri="{FF2B5EF4-FFF2-40B4-BE49-F238E27FC236}">
                <a16:creationId xmlns:a16="http://schemas.microsoft.com/office/drawing/2014/main" id="{D048932A-A00E-3C5A-13D7-FACF0F67C773}"/>
              </a:ext>
            </a:extLst>
          </p:cNvPr>
          <p:cNvSpPr txBox="1"/>
          <p:nvPr userDrawn="1"/>
        </p:nvSpPr>
        <p:spPr bwMode="gray">
          <a:xfrm>
            <a:off x="5627292" y="3276682"/>
            <a:ext cx="1435309" cy="553998"/>
          </a:xfrm>
          <a:prstGeom prst="rect">
            <a:avLst/>
          </a:prstGeom>
          <a:noFill/>
        </p:spPr>
        <p:txBody>
          <a:bodyPr wrap="square" lIns="0" tIns="0" rIns="0" bIns="0" rtlCol="0">
            <a:spAutoFit/>
          </a:bodyPr>
          <a:lstStyle/>
          <a:p>
            <a:pPr>
              <a:spcBef>
                <a:spcPts val="500"/>
              </a:spcBef>
            </a:pPr>
            <a:r>
              <a:rPr lang="en-US" sz="900" dirty="0">
                <a:solidFill>
                  <a:schemeClr val="bg1"/>
                </a:solidFill>
                <a:effectLst/>
                <a:ea typeface="Times New Roman" panose="02020603050405020304" pitchFamily="18" charset="0"/>
              </a:rPr>
              <a:t>Reach, engage, and enroll future classes </a:t>
            </a:r>
            <a:r>
              <a:rPr lang="en-US" sz="900" dirty="0">
                <a:solidFill>
                  <a:schemeClr val="bg1"/>
                </a:solidFill>
                <a:ea typeface="Times New Roman" panose="02020603050405020304" pitchFamily="18" charset="0"/>
              </a:rPr>
              <a:t>in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 dynamic market with demographic headwinds </a:t>
            </a:r>
            <a:endParaRPr lang="en-US" sz="900" dirty="0">
              <a:solidFill>
                <a:schemeClr val="bg1"/>
              </a:solidFill>
              <a:effectLst/>
              <a:ea typeface="Calibri" panose="020F0502020204030204" pitchFamily="34" charset="0"/>
            </a:endParaRPr>
          </a:p>
        </p:txBody>
      </p:sp>
      <p:sp>
        <p:nvSpPr>
          <p:cNvPr id="24" name="TextBox 23">
            <a:extLst>
              <a:ext uri="{FF2B5EF4-FFF2-40B4-BE49-F238E27FC236}">
                <a16:creationId xmlns:a16="http://schemas.microsoft.com/office/drawing/2014/main" id="{C2BE9A38-F175-63CB-B717-F69E622791A9}"/>
              </a:ext>
            </a:extLst>
          </p:cNvPr>
          <p:cNvSpPr txBox="1"/>
          <p:nvPr userDrawn="1"/>
        </p:nvSpPr>
        <p:spPr bwMode="gray">
          <a:xfrm>
            <a:off x="4567941" y="5025889"/>
            <a:ext cx="1134840" cy="553998"/>
          </a:xfrm>
          <a:prstGeom prst="rect">
            <a:avLst/>
          </a:prstGeom>
          <a:noFill/>
        </p:spPr>
        <p:txBody>
          <a:bodyPr wrap="square" lIns="0" tIns="0" rIns="0" bIns="0" rtlCol="0">
            <a:spAutoFit/>
          </a:bodyPr>
          <a:lstStyle/>
          <a:p>
            <a:pPr algn="ctr">
              <a:spcBef>
                <a:spcPts val="500"/>
              </a:spcBef>
            </a:pPr>
            <a:r>
              <a:rPr lang="en-US" sz="900" b="1" dirty="0">
                <a:solidFill>
                  <a:schemeClr val="bg1"/>
                </a:solidFill>
              </a:rPr>
              <a:t>Graduate Marketing</a:t>
            </a:r>
            <a:br>
              <a:rPr lang="en-US" sz="900" b="1" dirty="0">
                <a:solidFill>
                  <a:schemeClr val="bg1"/>
                </a:solidFill>
              </a:rPr>
            </a:br>
            <a:r>
              <a:rPr lang="en-US" sz="900" b="1" dirty="0">
                <a:solidFill>
                  <a:schemeClr val="bg1"/>
                </a:solidFill>
              </a:rPr>
              <a:t> and </a:t>
            </a:r>
            <a:br>
              <a:rPr lang="en-US" sz="900" b="1" dirty="0">
                <a:solidFill>
                  <a:schemeClr val="bg1"/>
                </a:solidFill>
              </a:rPr>
            </a:br>
            <a:r>
              <a:rPr lang="en-US" sz="900" b="1" dirty="0">
                <a:solidFill>
                  <a:schemeClr val="bg1"/>
                </a:solidFill>
              </a:rPr>
              <a:t>Enrollment </a:t>
            </a:r>
            <a:endParaRPr lang="en-US" sz="900" dirty="0">
              <a:solidFill>
                <a:schemeClr val="bg1"/>
              </a:solidFill>
            </a:endParaRPr>
          </a:p>
        </p:txBody>
      </p:sp>
      <p:sp>
        <p:nvSpPr>
          <p:cNvPr id="66" name="TextBox 65">
            <a:extLst>
              <a:ext uri="{FF2B5EF4-FFF2-40B4-BE49-F238E27FC236}">
                <a16:creationId xmlns:a16="http://schemas.microsoft.com/office/drawing/2014/main" id="{A38672B5-DC45-3C23-8A91-75822D71EB0F}"/>
              </a:ext>
            </a:extLst>
          </p:cNvPr>
          <p:cNvSpPr txBox="1"/>
          <p:nvPr userDrawn="1"/>
        </p:nvSpPr>
        <p:spPr bwMode="gray">
          <a:xfrm flipH="1">
            <a:off x="6320128" y="4826274"/>
            <a:ext cx="976738" cy="969496"/>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Secure enrollments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and revenue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in an evolving graduate,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online, and adult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learner market </a:t>
            </a:r>
            <a:endParaRPr lang="en-US" sz="900" dirty="0">
              <a:solidFill>
                <a:schemeClr val="bg1"/>
              </a:solidFill>
              <a:effectLst/>
              <a:ea typeface="Calibri" panose="020F0502020204030204" pitchFamily="34" charset="0"/>
            </a:endParaRPr>
          </a:p>
        </p:txBody>
      </p:sp>
      <p:sp>
        <p:nvSpPr>
          <p:cNvPr id="25" name="TextBox 24">
            <a:extLst>
              <a:ext uri="{FF2B5EF4-FFF2-40B4-BE49-F238E27FC236}">
                <a16:creationId xmlns:a16="http://schemas.microsoft.com/office/drawing/2014/main" id="{2C1F5538-4ACA-44AB-E7F2-3B149293F0F8}"/>
              </a:ext>
            </a:extLst>
          </p:cNvPr>
          <p:cNvSpPr txBox="1"/>
          <p:nvPr userDrawn="1"/>
        </p:nvSpPr>
        <p:spPr bwMode="gray">
          <a:xfrm>
            <a:off x="3939412" y="6294085"/>
            <a:ext cx="1198073"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Student </a:t>
            </a:r>
            <a:br>
              <a:rPr lang="en-US" sz="900" b="1" dirty="0">
                <a:solidFill>
                  <a:schemeClr val="accent5"/>
                </a:solidFill>
              </a:rPr>
            </a:br>
            <a:r>
              <a:rPr lang="en-US" sz="900" b="1" dirty="0">
                <a:solidFill>
                  <a:schemeClr val="accent5"/>
                </a:solidFill>
              </a:rPr>
              <a:t>Success</a:t>
            </a:r>
            <a:endParaRPr lang="en-US" sz="900" dirty="0">
              <a:solidFill>
                <a:schemeClr val="accent5"/>
              </a:solidFill>
            </a:endParaRPr>
          </a:p>
        </p:txBody>
      </p:sp>
      <p:sp>
        <p:nvSpPr>
          <p:cNvPr id="48" name="TextBox 47">
            <a:extLst>
              <a:ext uri="{FF2B5EF4-FFF2-40B4-BE49-F238E27FC236}">
                <a16:creationId xmlns:a16="http://schemas.microsoft.com/office/drawing/2014/main" id="{87550F63-147B-0C9B-9731-A46F233A601C}"/>
              </a:ext>
            </a:extLst>
          </p:cNvPr>
          <p:cNvSpPr txBox="1"/>
          <p:nvPr userDrawn="1"/>
        </p:nvSpPr>
        <p:spPr bwMode="gray">
          <a:xfrm>
            <a:off x="5580762" y="6792739"/>
            <a:ext cx="1416284" cy="415498"/>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Support, retain, and empower students in college and beyond </a:t>
            </a:r>
            <a:endParaRPr lang="en-US" sz="900" dirty="0">
              <a:solidFill>
                <a:schemeClr val="bg1"/>
              </a:solidFill>
              <a:effectLst/>
              <a:ea typeface="Calibri" panose="020F0502020204030204" pitchFamily="34" charset="0"/>
            </a:endParaRPr>
          </a:p>
        </p:txBody>
      </p:sp>
      <p:sp>
        <p:nvSpPr>
          <p:cNvPr id="22" name="TextBox 21">
            <a:extLst>
              <a:ext uri="{FF2B5EF4-FFF2-40B4-BE49-F238E27FC236}">
                <a16:creationId xmlns:a16="http://schemas.microsoft.com/office/drawing/2014/main" id="{6EF02B52-E729-6CBB-CC82-82E064C4C139}"/>
              </a:ext>
            </a:extLst>
          </p:cNvPr>
          <p:cNvSpPr txBox="1"/>
          <p:nvPr userDrawn="1"/>
        </p:nvSpPr>
        <p:spPr bwMode="gray">
          <a:xfrm>
            <a:off x="2660039" y="6316475"/>
            <a:ext cx="1056824"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Data and Analytics </a:t>
            </a:r>
            <a:endParaRPr lang="en-US" sz="900" dirty="0">
              <a:solidFill>
                <a:schemeClr val="accent5"/>
              </a:solidFill>
            </a:endParaRPr>
          </a:p>
        </p:txBody>
      </p:sp>
      <p:sp>
        <p:nvSpPr>
          <p:cNvPr id="41" name="TextBox 40">
            <a:extLst>
              <a:ext uri="{FF2B5EF4-FFF2-40B4-BE49-F238E27FC236}">
                <a16:creationId xmlns:a16="http://schemas.microsoft.com/office/drawing/2014/main" id="{0EA90157-959A-16A6-67F0-583CFBA18630}"/>
              </a:ext>
            </a:extLst>
          </p:cNvPr>
          <p:cNvSpPr txBox="1"/>
          <p:nvPr userDrawn="1"/>
        </p:nvSpPr>
        <p:spPr bwMode="gray">
          <a:xfrm>
            <a:off x="674019" y="6732629"/>
            <a:ext cx="1534695"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Improve decision-making and accelerate innovation with a modern data and analytics infrastructure </a:t>
            </a:r>
          </a:p>
        </p:txBody>
      </p:sp>
      <p:sp>
        <p:nvSpPr>
          <p:cNvPr id="23" name="TextBox 22">
            <a:extLst>
              <a:ext uri="{FF2B5EF4-FFF2-40B4-BE49-F238E27FC236}">
                <a16:creationId xmlns:a16="http://schemas.microsoft.com/office/drawing/2014/main" id="{CEF1512A-C47B-2AA0-FC8E-842FB7601BD9}"/>
              </a:ext>
            </a:extLst>
          </p:cNvPr>
          <p:cNvSpPr txBox="1"/>
          <p:nvPr userDrawn="1"/>
        </p:nvSpPr>
        <p:spPr bwMode="gray">
          <a:xfrm>
            <a:off x="2143299" y="5233405"/>
            <a:ext cx="1033481" cy="1384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Advancement </a:t>
            </a:r>
            <a:endParaRPr lang="en-US" sz="900" dirty="0">
              <a:solidFill>
                <a:schemeClr val="accent5"/>
              </a:solidFill>
            </a:endParaRPr>
          </a:p>
        </p:txBody>
      </p:sp>
      <p:sp>
        <p:nvSpPr>
          <p:cNvPr id="35" name="TextBox 34">
            <a:extLst>
              <a:ext uri="{FF2B5EF4-FFF2-40B4-BE49-F238E27FC236}">
                <a16:creationId xmlns:a16="http://schemas.microsoft.com/office/drawing/2014/main" id="{DE11BC56-7F2D-CCF5-E651-8A40B76913EB}"/>
              </a:ext>
            </a:extLst>
          </p:cNvPr>
          <p:cNvSpPr txBox="1"/>
          <p:nvPr userDrawn="1"/>
        </p:nvSpPr>
        <p:spPr bwMode="gray">
          <a:xfrm>
            <a:off x="148293" y="4893379"/>
            <a:ext cx="1243288" cy="830997"/>
          </a:xfrm>
          <a:prstGeom prst="rect">
            <a:avLst/>
          </a:prstGeom>
          <a:noFill/>
        </p:spPr>
        <p:txBody>
          <a:bodyPr wrap="square" lIns="0" tIns="0" rIns="0" bIns="0" rtlCol="0">
            <a:spAutoFit/>
          </a:bodyPr>
          <a:lstStyle/>
          <a:p>
            <a:pPr algn="r">
              <a:spcBef>
                <a:spcPts val="500"/>
              </a:spcBef>
            </a:pPr>
            <a:r>
              <a:rPr lang="en-US" sz="900" dirty="0">
                <a:solidFill>
                  <a:schemeClr val="bg1"/>
                </a:solidFill>
              </a:rPr>
              <a:t>Meet aspirational </a:t>
            </a:r>
            <a:br>
              <a:rPr lang="en-US" sz="900" dirty="0">
                <a:solidFill>
                  <a:schemeClr val="bg1"/>
                </a:solidFill>
              </a:rPr>
            </a:br>
            <a:r>
              <a:rPr lang="en-US" sz="900" dirty="0">
                <a:solidFill>
                  <a:schemeClr val="bg1"/>
                </a:solidFill>
              </a:rPr>
              <a:t>giving goals in an </a:t>
            </a:r>
            <a:br>
              <a:rPr lang="en-US" sz="900" dirty="0">
                <a:solidFill>
                  <a:schemeClr val="bg1"/>
                </a:solidFill>
              </a:rPr>
            </a:br>
            <a:r>
              <a:rPr lang="en-US" sz="900" dirty="0">
                <a:solidFill>
                  <a:schemeClr val="bg1"/>
                </a:solidFill>
              </a:rPr>
              <a:t>era of competing </a:t>
            </a:r>
            <a:br>
              <a:rPr lang="en-US" sz="900" dirty="0">
                <a:solidFill>
                  <a:schemeClr val="bg1"/>
                </a:solidFill>
              </a:rPr>
            </a:br>
            <a:r>
              <a:rPr lang="en-US" sz="900" dirty="0">
                <a:solidFill>
                  <a:schemeClr val="bg1"/>
                </a:solidFill>
              </a:rPr>
              <a:t>fundraising priorities </a:t>
            </a:r>
            <a:br>
              <a:rPr lang="en-US" sz="900" dirty="0">
                <a:solidFill>
                  <a:schemeClr val="bg1"/>
                </a:solidFill>
              </a:rPr>
            </a:br>
            <a:r>
              <a:rPr lang="en-US" sz="900" dirty="0">
                <a:solidFill>
                  <a:schemeClr val="bg1"/>
                </a:solidFill>
              </a:rPr>
              <a:t>and shifting </a:t>
            </a:r>
            <a:br>
              <a:rPr lang="en-US" sz="900" dirty="0">
                <a:solidFill>
                  <a:schemeClr val="bg1"/>
                </a:solidFill>
              </a:rPr>
            </a:br>
            <a:r>
              <a:rPr lang="en-US" sz="900" dirty="0">
                <a:solidFill>
                  <a:schemeClr val="bg1"/>
                </a:solidFill>
              </a:rPr>
              <a:t>donor interest</a:t>
            </a:r>
          </a:p>
        </p:txBody>
      </p:sp>
      <p:sp>
        <p:nvSpPr>
          <p:cNvPr id="17" name="We partner...">
            <a:extLst>
              <a:ext uri="{FF2B5EF4-FFF2-40B4-BE49-F238E27FC236}">
                <a16:creationId xmlns:a16="http://schemas.microsoft.com/office/drawing/2014/main" id="{8F20892A-FBC6-9A65-E362-0E379AC9CD82}"/>
              </a:ext>
            </a:extLst>
          </p:cNvPr>
          <p:cNvSpPr txBox="1"/>
          <p:nvPr userDrawn="1"/>
        </p:nvSpPr>
        <p:spPr bwMode="gray">
          <a:xfrm>
            <a:off x="620939" y="8389711"/>
            <a:ext cx="3202631" cy="738664"/>
          </a:xfrm>
          <a:prstGeom prst="rect">
            <a:avLst/>
          </a:prstGeom>
          <a:noFill/>
        </p:spPr>
        <p:txBody>
          <a:bodyPr wrap="square" lIns="0" tIns="0" rIns="0" bIns="0" rtlCol="0">
            <a:spAutoFit/>
          </a:bodyPr>
          <a:lstStyle/>
          <a:p>
            <a:pPr marL="9525" algn="l"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2,800+ </a:t>
            </a:r>
            <a:r>
              <a:rPr lang="en-US" sz="1600" spc="-15" dirty="0">
                <a:solidFill>
                  <a:schemeClr val="bg1"/>
                </a:solidFill>
                <a:latin typeface="+mj-lt"/>
              </a:rPr>
              <a:t>institutions to accelerate progress, deliver results, and enable lasting change. </a:t>
            </a:r>
          </a:p>
        </p:txBody>
      </p:sp>
      <p:sp>
        <p:nvSpPr>
          <p:cNvPr id="16" name="95%+...">
            <a:extLst>
              <a:ext uri="{FF2B5EF4-FFF2-40B4-BE49-F238E27FC236}">
                <a16:creationId xmlns:a16="http://schemas.microsoft.com/office/drawing/2014/main" id="{1E89E81F-2478-2122-6F8D-9D384D360FE3}"/>
              </a:ext>
            </a:extLst>
          </p:cNvPr>
          <p:cNvSpPr txBox="1"/>
          <p:nvPr userDrawn="1"/>
        </p:nvSpPr>
        <p:spPr bwMode="gray">
          <a:xfrm>
            <a:off x="4490222" y="8389711"/>
            <a:ext cx="2895332" cy="738664"/>
          </a:xfrm>
          <a:prstGeom prst="rect">
            <a:avLst/>
          </a:prstGeom>
          <a:noFill/>
        </p:spPr>
        <p:txBody>
          <a:bodyPr wrap="square" lIns="0" tIns="0" rIns="0" bIns="0" rtlCol="0">
            <a:spAutoFit/>
          </a:bodyPr>
          <a:lstStyle/>
          <a:p>
            <a:pPr algn="l">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p>
        </p:txBody>
      </p:sp>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cxnSp>
        <p:nvCxnSpPr>
          <p:cNvPr id="67" name="Straight Connector 66">
            <a:extLst>
              <a:ext uri="{FF2B5EF4-FFF2-40B4-BE49-F238E27FC236}">
                <a16:creationId xmlns:a16="http://schemas.microsoft.com/office/drawing/2014/main" id="{B43C1465-B974-6107-0D5B-E82132106914}"/>
              </a:ext>
              <a:ext uri="{C183D7F6-B498-43B3-948B-1728B52AA6E4}">
                <adec:decorative xmlns:adec="http://schemas.microsoft.com/office/drawing/2017/decorative" val="1"/>
              </a:ext>
            </a:extLst>
          </p:cNvPr>
          <p:cNvCxnSpPr/>
          <p:nvPr userDrawn="1"/>
        </p:nvCxnSpPr>
        <p:spPr bwMode="gray">
          <a:xfrm>
            <a:off x="0" y="1524318"/>
            <a:ext cx="777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9366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94230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84338"/>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584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3725193"/>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2601240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eab.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41"/>
    </p:custDataLst>
    <p:extLst>
      <p:ext uri="{BB962C8B-B14F-4D97-AF65-F5344CB8AC3E}">
        <p14:creationId xmlns:p14="http://schemas.microsoft.com/office/powerpoint/2010/main" val="284784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1" r:id="rId5"/>
    <p:sldLayoutId id="2147483682" r:id="rId6"/>
    <p:sldLayoutId id="2147483683" r:id="rId7"/>
    <p:sldLayoutId id="2147483684" r:id="rId8"/>
    <p:sldLayoutId id="2147483686" r:id="rId9"/>
    <p:sldLayoutId id="2147483687" r:id="rId10"/>
    <p:sldLayoutId id="2147483680" r:id="rId11"/>
    <p:sldLayoutId id="2147483688" r:id="rId12"/>
    <p:sldLayoutId id="2147483689" r:id="rId13"/>
    <p:sldLayoutId id="2147483676" r:id="rId14"/>
    <p:sldLayoutId id="2147483677" r:id="rId15"/>
    <p:sldLayoutId id="2147483715" r:id="rId16"/>
    <p:sldLayoutId id="2147483714" r:id="rId17"/>
    <p:sldLayoutId id="2147483716" r:id="rId18"/>
    <p:sldLayoutId id="2147483717" r:id="rId19"/>
    <p:sldLayoutId id="2147483690" r:id="rId20"/>
    <p:sldLayoutId id="2147483691" r:id="rId21"/>
    <p:sldLayoutId id="2147483704" r:id="rId22"/>
    <p:sldLayoutId id="2147483703" r:id="rId23"/>
    <p:sldLayoutId id="2147483705" r:id="rId24"/>
    <p:sldLayoutId id="2147483707" r:id="rId25"/>
    <p:sldLayoutId id="2147483710" r:id="rId26"/>
    <p:sldLayoutId id="2147483713" r:id="rId27"/>
    <p:sldLayoutId id="2147483712" r:id="rId28"/>
    <p:sldLayoutId id="2147483718" r:id="rId29"/>
    <p:sldLayoutId id="2147483719" r:id="rId30"/>
    <p:sldLayoutId id="2147483693" r:id="rId31"/>
    <p:sldLayoutId id="2147483694" r:id="rId32"/>
    <p:sldLayoutId id="2147483695" r:id="rId33"/>
    <p:sldLayoutId id="2147483697" r:id="rId34"/>
    <p:sldLayoutId id="2147483698" r:id="rId35"/>
    <p:sldLayoutId id="2147483699" r:id="rId36"/>
    <p:sldLayoutId id="2147483700" r:id="rId37"/>
    <p:sldLayoutId id="2147483701" r:id="rId38"/>
    <p:sldLayoutId id="2147483702"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04FF4-31E3-844B-4913-BF3DB7BCE5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53D5FC-F1A6-1B25-899D-1A6D8EF919A5}"/>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5461B415-F92C-C9C1-EB2C-BD925BFA0AE1}"/>
              </a:ext>
            </a:extLst>
          </p:cNvPr>
          <p:cNvSpPr>
            <a:spLocks noGrp="1"/>
          </p:cNvSpPr>
          <p:nvPr>
            <p:ph type="title"/>
          </p:nvPr>
        </p:nvSpPr>
        <p:spPr/>
        <p:txBody>
          <a:bodyPr/>
          <a:lstStyle/>
          <a:p>
            <a:r>
              <a:rPr lang="en-US" dirty="0"/>
              <a:t>Evaluation Template</a:t>
            </a:r>
          </a:p>
        </p:txBody>
      </p:sp>
      <p:sp>
        <p:nvSpPr>
          <p:cNvPr id="4" name="Text Placeholder 3">
            <a:extLst>
              <a:ext uri="{FF2B5EF4-FFF2-40B4-BE49-F238E27FC236}">
                <a16:creationId xmlns:a16="http://schemas.microsoft.com/office/drawing/2014/main" id="{A56534C7-E827-5E95-75A8-647895E9FD59}"/>
              </a:ext>
            </a:extLst>
          </p:cNvPr>
          <p:cNvSpPr>
            <a:spLocks noGrp="1"/>
          </p:cNvSpPr>
          <p:nvPr>
            <p:ph type="body" sz="quarter" idx="28"/>
          </p:nvPr>
        </p:nvSpPr>
        <p:spPr/>
        <p:txBody>
          <a:bodyPr/>
          <a:lstStyle/>
          <a:p>
            <a:endParaRPr lang="en-US"/>
          </a:p>
        </p:txBody>
      </p:sp>
      <p:sp>
        <p:nvSpPr>
          <p:cNvPr id="5" name="Text Placeholder 4">
            <a:extLst>
              <a:ext uri="{FF2B5EF4-FFF2-40B4-BE49-F238E27FC236}">
                <a16:creationId xmlns:a16="http://schemas.microsoft.com/office/drawing/2014/main" id="{3D79C6DD-3130-E99E-73AD-EA84CC43280C}"/>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8685C2AF-0E32-DA3A-CE1C-0547186E17CC}"/>
              </a:ext>
            </a:extLst>
          </p:cNvPr>
          <p:cNvSpPr>
            <a:spLocks noGrp="1"/>
          </p:cNvSpPr>
          <p:nvPr>
            <p:ph type="body" sz="quarter" idx="43"/>
          </p:nvPr>
        </p:nvSpPr>
        <p:spPr/>
        <p:txBody>
          <a:bodyPr/>
          <a:lstStyle/>
          <a:p>
            <a:endParaRPr lang="en-US"/>
          </a:p>
        </p:txBody>
      </p:sp>
      <p:graphicFrame>
        <p:nvGraphicFramePr>
          <p:cNvPr id="8" name="Table 7">
            <a:extLst>
              <a:ext uri="{FF2B5EF4-FFF2-40B4-BE49-F238E27FC236}">
                <a16:creationId xmlns:a16="http://schemas.microsoft.com/office/drawing/2014/main" id="{A6D09EBE-9E8D-071D-C9A7-AE58565B3E75}"/>
              </a:ext>
            </a:extLst>
          </p:cNvPr>
          <p:cNvGraphicFramePr>
            <a:graphicFrameLocks noGrp="1"/>
          </p:cNvGraphicFramePr>
          <p:nvPr/>
        </p:nvGraphicFramePr>
        <p:xfrm>
          <a:off x="512064" y="1756410"/>
          <a:ext cx="6748272" cy="7787640"/>
        </p:xfrm>
        <a:graphic>
          <a:graphicData uri="http://schemas.openxmlformats.org/drawingml/2006/table">
            <a:tbl>
              <a:tblPr firstRow="1" bandRow="1">
                <a:tableStyleId>{5C22544A-7EE6-4342-B048-85BDC9FD1C3A}</a:tableStyleId>
              </a:tblPr>
              <a:tblGrid>
                <a:gridCol w="1124712">
                  <a:extLst>
                    <a:ext uri="{9D8B030D-6E8A-4147-A177-3AD203B41FA5}">
                      <a16:colId xmlns:a16="http://schemas.microsoft.com/office/drawing/2014/main" val="1154730036"/>
                    </a:ext>
                  </a:extLst>
                </a:gridCol>
                <a:gridCol w="1124712">
                  <a:extLst>
                    <a:ext uri="{9D8B030D-6E8A-4147-A177-3AD203B41FA5}">
                      <a16:colId xmlns:a16="http://schemas.microsoft.com/office/drawing/2014/main" val="1497896893"/>
                    </a:ext>
                  </a:extLst>
                </a:gridCol>
                <a:gridCol w="1124712">
                  <a:extLst>
                    <a:ext uri="{9D8B030D-6E8A-4147-A177-3AD203B41FA5}">
                      <a16:colId xmlns:a16="http://schemas.microsoft.com/office/drawing/2014/main" val="4241938838"/>
                    </a:ext>
                  </a:extLst>
                </a:gridCol>
                <a:gridCol w="1124712">
                  <a:extLst>
                    <a:ext uri="{9D8B030D-6E8A-4147-A177-3AD203B41FA5}">
                      <a16:colId xmlns:a16="http://schemas.microsoft.com/office/drawing/2014/main" val="3321851870"/>
                    </a:ext>
                  </a:extLst>
                </a:gridCol>
                <a:gridCol w="1124712">
                  <a:extLst>
                    <a:ext uri="{9D8B030D-6E8A-4147-A177-3AD203B41FA5}">
                      <a16:colId xmlns:a16="http://schemas.microsoft.com/office/drawing/2014/main" val="3590600430"/>
                    </a:ext>
                  </a:extLst>
                </a:gridCol>
                <a:gridCol w="1124712">
                  <a:extLst>
                    <a:ext uri="{9D8B030D-6E8A-4147-A177-3AD203B41FA5}">
                      <a16:colId xmlns:a16="http://schemas.microsoft.com/office/drawing/2014/main" val="2195528620"/>
                    </a:ext>
                  </a:extLst>
                </a:gridCol>
              </a:tblGrid>
              <a:tr h="370840">
                <a:tc>
                  <a:txBody>
                    <a:bodyPr/>
                    <a:lstStyle/>
                    <a:p>
                      <a:r>
                        <a:rPr lang="en-US" dirty="0">
                          <a:solidFill>
                            <a:schemeClr val="tx1"/>
                          </a:solidFill>
                        </a:rPr>
                        <a:t>Tactic Name</a:t>
                      </a:r>
                    </a:p>
                  </a:txBody>
                  <a:tcPr/>
                </a:tc>
                <a:tc>
                  <a:txBody>
                    <a:bodyPr/>
                    <a:lstStyle/>
                    <a:p>
                      <a:r>
                        <a:rPr lang="en-US" dirty="0">
                          <a:solidFill>
                            <a:schemeClr val="tx1"/>
                          </a:solidFill>
                        </a:rPr>
                        <a:t>Net Revenue</a:t>
                      </a:r>
                    </a:p>
                  </a:txBody>
                  <a:tcPr/>
                </a:tc>
                <a:tc>
                  <a:txBody>
                    <a:bodyPr/>
                    <a:lstStyle/>
                    <a:p>
                      <a:r>
                        <a:rPr lang="en-US" dirty="0">
                          <a:solidFill>
                            <a:schemeClr val="tx1"/>
                          </a:solidFill>
                        </a:rPr>
                        <a:t>Time to ROI</a:t>
                      </a:r>
                    </a:p>
                  </a:txBody>
                  <a:tcPr/>
                </a:tc>
                <a:tc>
                  <a:txBody>
                    <a:bodyPr/>
                    <a:lstStyle/>
                    <a:p>
                      <a:r>
                        <a:rPr lang="en-US" dirty="0">
                          <a:solidFill>
                            <a:schemeClr val="tx1"/>
                          </a:solidFill>
                        </a:rPr>
                        <a:t>Market Demand</a:t>
                      </a:r>
                    </a:p>
                  </a:txBody>
                  <a:tcPr/>
                </a:tc>
                <a:tc>
                  <a:txBody>
                    <a:bodyPr/>
                    <a:lstStyle/>
                    <a:p>
                      <a:r>
                        <a:rPr lang="en-US" dirty="0">
                          <a:solidFill>
                            <a:schemeClr val="tx1"/>
                          </a:solidFill>
                        </a:rPr>
                        <a:t>Competitive Landscape</a:t>
                      </a:r>
                    </a:p>
                  </a:txBody>
                  <a:tcPr/>
                </a:tc>
                <a:tc>
                  <a:txBody>
                    <a:bodyPr/>
                    <a:lstStyle/>
                    <a:p>
                      <a:r>
                        <a:rPr lang="en-US" dirty="0">
                          <a:solidFill>
                            <a:schemeClr val="tx1"/>
                          </a:solidFill>
                        </a:rPr>
                        <a:t>Revenue Potential Total</a:t>
                      </a:r>
                    </a:p>
                  </a:txBody>
                  <a:tcPr/>
                </a:tc>
                <a:extLst>
                  <a:ext uri="{0D108BD9-81ED-4DB2-BD59-A6C34878D82A}">
                    <a16:rowId xmlns:a16="http://schemas.microsoft.com/office/drawing/2014/main" val="124160037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617314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9292250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0844457"/>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565953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661049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43265103"/>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8371029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6699486"/>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404246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4289320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3873903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324159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3945562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94790168"/>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11502806"/>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6379819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86983615"/>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985245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637949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18592844"/>
                  </a:ext>
                </a:extLst>
              </a:tr>
            </a:tbl>
          </a:graphicData>
        </a:graphic>
      </p:graphicFrame>
      <p:sp>
        <p:nvSpPr>
          <p:cNvPr id="9" name="TextBox 8">
            <a:extLst>
              <a:ext uri="{FF2B5EF4-FFF2-40B4-BE49-F238E27FC236}">
                <a16:creationId xmlns:a16="http://schemas.microsoft.com/office/drawing/2014/main" id="{9DA74221-10B3-7F56-AC1D-52C6AB9E00D5}"/>
              </a:ext>
            </a:extLst>
          </p:cNvPr>
          <p:cNvSpPr txBox="1"/>
          <p:nvPr/>
        </p:nvSpPr>
        <p:spPr bwMode="gray">
          <a:xfrm>
            <a:off x="730794" y="1420097"/>
            <a:ext cx="5943600" cy="276999"/>
          </a:xfrm>
          <a:prstGeom prst="rect">
            <a:avLst/>
          </a:prstGeom>
          <a:noFill/>
        </p:spPr>
        <p:txBody>
          <a:bodyPr wrap="square" lIns="0" tIns="0" rIns="0" bIns="0" rtlCol="0">
            <a:spAutoFit/>
          </a:bodyPr>
          <a:lstStyle/>
          <a:p>
            <a:pPr>
              <a:spcBef>
                <a:spcPts val="500"/>
              </a:spcBef>
            </a:pPr>
            <a:r>
              <a:rPr lang="en-US" sz="900" dirty="0"/>
              <a:t>Use this page to evaluate the </a:t>
            </a:r>
            <a:r>
              <a:rPr lang="en-US" sz="900" b="1" dirty="0"/>
              <a:t>revenue potential </a:t>
            </a:r>
            <a:r>
              <a:rPr lang="en-US" sz="900" dirty="0"/>
              <a:t>of each tactic. Reference the criteria on page 49 and respond yes, no, or N/A.</a:t>
            </a:r>
            <a:endParaRPr lang="en-US" sz="900" dirty="0">
              <a:solidFill>
                <a:schemeClr val="tx1"/>
              </a:solidFill>
            </a:endParaRPr>
          </a:p>
        </p:txBody>
      </p:sp>
    </p:spTree>
    <p:extLst>
      <p:ext uri="{BB962C8B-B14F-4D97-AF65-F5344CB8AC3E}">
        <p14:creationId xmlns:p14="http://schemas.microsoft.com/office/powerpoint/2010/main" val="57702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42958-1DE6-DAD7-4B89-3AD002D0D2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8816AD-D328-647E-A8ED-F371EEFB07F8}"/>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7EA3DB21-4D8A-56E1-D824-38121F7F6C8D}"/>
              </a:ext>
            </a:extLst>
          </p:cNvPr>
          <p:cNvSpPr>
            <a:spLocks noGrp="1"/>
          </p:cNvSpPr>
          <p:nvPr>
            <p:ph type="title"/>
          </p:nvPr>
        </p:nvSpPr>
        <p:spPr/>
        <p:txBody>
          <a:bodyPr/>
          <a:lstStyle/>
          <a:p>
            <a:r>
              <a:rPr lang="en-US" dirty="0"/>
              <a:t>Evaluation Template (cont.)</a:t>
            </a:r>
          </a:p>
        </p:txBody>
      </p:sp>
      <p:sp>
        <p:nvSpPr>
          <p:cNvPr id="4" name="Text Placeholder 3">
            <a:extLst>
              <a:ext uri="{FF2B5EF4-FFF2-40B4-BE49-F238E27FC236}">
                <a16:creationId xmlns:a16="http://schemas.microsoft.com/office/drawing/2014/main" id="{6DE1AA19-EE37-448A-7B54-6D0FE9C706B9}"/>
              </a:ext>
            </a:extLst>
          </p:cNvPr>
          <p:cNvSpPr>
            <a:spLocks noGrp="1"/>
          </p:cNvSpPr>
          <p:nvPr>
            <p:ph type="body" sz="quarter" idx="28"/>
          </p:nvPr>
        </p:nvSpPr>
        <p:spPr/>
        <p:txBody>
          <a:bodyPr/>
          <a:lstStyle/>
          <a:p>
            <a:endParaRPr lang="en-US"/>
          </a:p>
        </p:txBody>
      </p:sp>
      <p:sp>
        <p:nvSpPr>
          <p:cNvPr id="5" name="Text Placeholder 4">
            <a:extLst>
              <a:ext uri="{FF2B5EF4-FFF2-40B4-BE49-F238E27FC236}">
                <a16:creationId xmlns:a16="http://schemas.microsoft.com/office/drawing/2014/main" id="{17CC3C76-7477-E59E-F498-443EE9025646}"/>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DF3069D5-E47D-6040-D834-767AAE092D7C}"/>
              </a:ext>
            </a:extLst>
          </p:cNvPr>
          <p:cNvSpPr>
            <a:spLocks noGrp="1"/>
          </p:cNvSpPr>
          <p:nvPr>
            <p:ph type="body" sz="quarter" idx="43"/>
          </p:nvPr>
        </p:nvSpPr>
        <p:spPr/>
        <p:txBody>
          <a:bodyPr/>
          <a:lstStyle/>
          <a:p>
            <a:endParaRPr lang="en-US"/>
          </a:p>
        </p:txBody>
      </p:sp>
      <p:sp>
        <p:nvSpPr>
          <p:cNvPr id="7" name="TextBox 6">
            <a:extLst>
              <a:ext uri="{FF2B5EF4-FFF2-40B4-BE49-F238E27FC236}">
                <a16:creationId xmlns:a16="http://schemas.microsoft.com/office/drawing/2014/main" id="{0DF05D0B-ED15-D4E1-426D-5581DFF68BF3}"/>
              </a:ext>
            </a:extLst>
          </p:cNvPr>
          <p:cNvSpPr txBox="1"/>
          <p:nvPr/>
        </p:nvSpPr>
        <p:spPr bwMode="gray">
          <a:xfrm>
            <a:off x="730794" y="1420097"/>
            <a:ext cx="5943600" cy="276999"/>
          </a:xfrm>
          <a:prstGeom prst="rect">
            <a:avLst/>
          </a:prstGeom>
          <a:noFill/>
        </p:spPr>
        <p:txBody>
          <a:bodyPr wrap="square" lIns="0" tIns="0" rIns="0" bIns="0" rtlCol="0">
            <a:spAutoFit/>
          </a:bodyPr>
          <a:lstStyle/>
          <a:p>
            <a:pPr>
              <a:spcBef>
                <a:spcPts val="500"/>
              </a:spcBef>
            </a:pPr>
            <a:r>
              <a:rPr lang="en-US" sz="900" dirty="0"/>
              <a:t>Use this page to evaluate the </a:t>
            </a:r>
            <a:r>
              <a:rPr lang="en-US" sz="900" b="1" dirty="0"/>
              <a:t>institutional feasibility </a:t>
            </a:r>
            <a:r>
              <a:rPr lang="en-US" sz="900" dirty="0"/>
              <a:t>of each tactic. Reference the criteria on page 49 and respond yes, no, or N/A.</a:t>
            </a:r>
            <a:endParaRPr lang="en-US" sz="900" dirty="0">
              <a:solidFill>
                <a:schemeClr val="tx1"/>
              </a:solidFill>
            </a:endParaRPr>
          </a:p>
        </p:txBody>
      </p:sp>
      <p:graphicFrame>
        <p:nvGraphicFramePr>
          <p:cNvPr id="8" name="Table 7">
            <a:extLst>
              <a:ext uri="{FF2B5EF4-FFF2-40B4-BE49-F238E27FC236}">
                <a16:creationId xmlns:a16="http://schemas.microsoft.com/office/drawing/2014/main" id="{7703BD8D-1056-7E9D-2411-8F3944CCCCDA}"/>
              </a:ext>
            </a:extLst>
          </p:cNvPr>
          <p:cNvGraphicFramePr>
            <a:graphicFrameLocks noGrp="1"/>
          </p:cNvGraphicFramePr>
          <p:nvPr/>
        </p:nvGraphicFramePr>
        <p:xfrm>
          <a:off x="510215" y="1756410"/>
          <a:ext cx="6751970" cy="7787640"/>
        </p:xfrm>
        <a:graphic>
          <a:graphicData uri="http://schemas.openxmlformats.org/drawingml/2006/table">
            <a:tbl>
              <a:tblPr firstRow="1" bandRow="1">
                <a:tableStyleId>{5C22544A-7EE6-4342-B048-85BDC9FD1C3A}</a:tableStyleId>
              </a:tblPr>
              <a:tblGrid>
                <a:gridCol w="1350394">
                  <a:extLst>
                    <a:ext uri="{9D8B030D-6E8A-4147-A177-3AD203B41FA5}">
                      <a16:colId xmlns:a16="http://schemas.microsoft.com/office/drawing/2014/main" val="1154730036"/>
                    </a:ext>
                  </a:extLst>
                </a:gridCol>
                <a:gridCol w="1350394">
                  <a:extLst>
                    <a:ext uri="{9D8B030D-6E8A-4147-A177-3AD203B41FA5}">
                      <a16:colId xmlns:a16="http://schemas.microsoft.com/office/drawing/2014/main" val="1497896893"/>
                    </a:ext>
                  </a:extLst>
                </a:gridCol>
                <a:gridCol w="1350394">
                  <a:extLst>
                    <a:ext uri="{9D8B030D-6E8A-4147-A177-3AD203B41FA5}">
                      <a16:colId xmlns:a16="http://schemas.microsoft.com/office/drawing/2014/main" val="4241938838"/>
                    </a:ext>
                  </a:extLst>
                </a:gridCol>
                <a:gridCol w="1350394">
                  <a:extLst>
                    <a:ext uri="{9D8B030D-6E8A-4147-A177-3AD203B41FA5}">
                      <a16:colId xmlns:a16="http://schemas.microsoft.com/office/drawing/2014/main" val="3321851870"/>
                    </a:ext>
                  </a:extLst>
                </a:gridCol>
                <a:gridCol w="1350394">
                  <a:extLst>
                    <a:ext uri="{9D8B030D-6E8A-4147-A177-3AD203B41FA5}">
                      <a16:colId xmlns:a16="http://schemas.microsoft.com/office/drawing/2014/main" val="2195528620"/>
                    </a:ext>
                  </a:extLst>
                </a:gridCol>
              </a:tblGrid>
              <a:tr h="370840">
                <a:tc>
                  <a:txBody>
                    <a:bodyPr/>
                    <a:lstStyle/>
                    <a:p>
                      <a:r>
                        <a:rPr lang="en-US" dirty="0">
                          <a:solidFill>
                            <a:schemeClr val="tx1"/>
                          </a:solidFill>
                        </a:rPr>
                        <a:t>Organizational Capacity</a:t>
                      </a:r>
                    </a:p>
                  </a:txBody>
                  <a:tcPr/>
                </a:tc>
                <a:tc>
                  <a:txBody>
                    <a:bodyPr/>
                    <a:lstStyle/>
                    <a:p>
                      <a:r>
                        <a:rPr lang="en-US" dirty="0">
                          <a:solidFill>
                            <a:schemeClr val="tx1"/>
                          </a:solidFill>
                        </a:rPr>
                        <a:t>Institutional Risk</a:t>
                      </a:r>
                    </a:p>
                  </a:txBody>
                  <a:tcPr/>
                </a:tc>
                <a:tc>
                  <a:txBody>
                    <a:bodyPr/>
                    <a:lstStyle/>
                    <a:p>
                      <a:r>
                        <a:rPr lang="en-US" dirty="0">
                          <a:solidFill>
                            <a:schemeClr val="tx1"/>
                          </a:solidFill>
                        </a:rPr>
                        <a:t>Stakeholder Support</a:t>
                      </a:r>
                    </a:p>
                  </a:txBody>
                  <a:tcPr/>
                </a:tc>
                <a:tc>
                  <a:txBody>
                    <a:bodyPr/>
                    <a:lstStyle/>
                    <a:p>
                      <a:r>
                        <a:rPr lang="en-US" dirty="0">
                          <a:solidFill>
                            <a:schemeClr val="tx1"/>
                          </a:solidFill>
                        </a:rPr>
                        <a:t>Strategic Alignment</a:t>
                      </a:r>
                    </a:p>
                  </a:txBody>
                  <a:tcPr/>
                </a:tc>
                <a:tc>
                  <a:txBody>
                    <a:bodyPr/>
                    <a:lstStyle/>
                    <a:p>
                      <a:r>
                        <a:rPr lang="en-US" dirty="0">
                          <a:solidFill>
                            <a:schemeClr val="tx1"/>
                          </a:solidFill>
                        </a:rPr>
                        <a:t>Institutional Feasibility Total</a:t>
                      </a:r>
                    </a:p>
                  </a:txBody>
                  <a:tcPr/>
                </a:tc>
                <a:extLst>
                  <a:ext uri="{0D108BD9-81ED-4DB2-BD59-A6C34878D82A}">
                    <a16:rowId xmlns:a16="http://schemas.microsoft.com/office/drawing/2014/main" val="1241600377"/>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617314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292250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0844457"/>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565953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661049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43265103"/>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8371029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6699486"/>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404246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4289320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3873903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324159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3945562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94790168"/>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11502806"/>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6379819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86983615"/>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985245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637949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18592844"/>
                  </a:ext>
                </a:extLst>
              </a:tr>
            </a:tbl>
          </a:graphicData>
        </a:graphic>
      </p:graphicFrame>
    </p:spTree>
    <p:extLst>
      <p:ext uri="{BB962C8B-B14F-4D97-AF65-F5344CB8AC3E}">
        <p14:creationId xmlns:p14="http://schemas.microsoft.com/office/powerpoint/2010/main" val="88714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594D-F9C7-7A2C-930D-79577638EB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24F7F1-03DA-C882-BF29-96CC530D2D80}"/>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B9E16EEB-7FC3-80AE-7445-EEA62AB15570}"/>
              </a:ext>
            </a:extLst>
          </p:cNvPr>
          <p:cNvSpPr>
            <a:spLocks noGrp="1"/>
          </p:cNvSpPr>
          <p:nvPr>
            <p:ph type="title"/>
          </p:nvPr>
        </p:nvSpPr>
        <p:spPr/>
        <p:txBody>
          <a:bodyPr/>
          <a:lstStyle/>
          <a:p>
            <a:r>
              <a:rPr lang="en-US" dirty="0"/>
              <a:t>Evaluation Template (cont.)</a:t>
            </a:r>
          </a:p>
        </p:txBody>
      </p:sp>
      <p:sp>
        <p:nvSpPr>
          <p:cNvPr id="4" name="Text Placeholder 3">
            <a:extLst>
              <a:ext uri="{FF2B5EF4-FFF2-40B4-BE49-F238E27FC236}">
                <a16:creationId xmlns:a16="http://schemas.microsoft.com/office/drawing/2014/main" id="{41DFE59D-055D-C921-4853-E8412C1ED874}"/>
              </a:ext>
            </a:extLst>
          </p:cNvPr>
          <p:cNvSpPr>
            <a:spLocks noGrp="1"/>
          </p:cNvSpPr>
          <p:nvPr>
            <p:ph type="body" sz="quarter" idx="28"/>
          </p:nvPr>
        </p:nvSpPr>
        <p:spPr/>
        <p:txBody>
          <a:bodyPr/>
          <a:lstStyle/>
          <a:p>
            <a:endParaRPr lang="en-US" dirty="0"/>
          </a:p>
        </p:txBody>
      </p:sp>
      <p:sp>
        <p:nvSpPr>
          <p:cNvPr id="5" name="Text Placeholder 4">
            <a:extLst>
              <a:ext uri="{FF2B5EF4-FFF2-40B4-BE49-F238E27FC236}">
                <a16:creationId xmlns:a16="http://schemas.microsoft.com/office/drawing/2014/main" id="{FF2A554F-0DA4-468A-3958-F55A30041C40}"/>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AD0F0174-25FE-B9E3-22C6-F407654044FA}"/>
              </a:ext>
            </a:extLst>
          </p:cNvPr>
          <p:cNvSpPr>
            <a:spLocks noGrp="1"/>
          </p:cNvSpPr>
          <p:nvPr>
            <p:ph type="body" sz="quarter" idx="43"/>
          </p:nvPr>
        </p:nvSpPr>
        <p:spPr/>
        <p:txBody>
          <a:bodyPr/>
          <a:lstStyle/>
          <a:p>
            <a:endParaRPr lang="en-US"/>
          </a:p>
        </p:txBody>
      </p:sp>
      <p:graphicFrame>
        <p:nvGraphicFramePr>
          <p:cNvPr id="8" name="Table 7">
            <a:extLst>
              <a:ext uri="{FF2B5EF4-FFF2-40B4-BE49-F238E27FC236}">
                <a16:creationId xmlns:a16="http://schemas.microsoft.com/office/drawing/2014/main" id="{083E81F3-33A0-13D6-48F6-A34F0B90EA8C}"/>
              </a:ext>
            </a:extLst>
          </p:cNvPr>
          <p:cNvGraphicFramePr>
            <a:graphicFrameLocks noGrp="1"/>
          </p:cNvGraphicFramePr>
          <p:nvPr/>
        </p:nvGraphicFramePr>
        <p:xfrm>
          <a:off x="510215" y="1750972"/>
          <a:ext cx="6751971" cy="7790685"/>
        </p:xfrm>
        <a:graphic>
          <a:graphicData uri="http://schemas.openxmlformats.org/drawingml/2006/table">
            <a:tbl>
              <a:tblPr firstRow="1" bandRow="1">
                <a:tableStyleId>{5C22544A-7EE6-4342-B048-85BDC9FD1C3A}</a:tableStyleId>
              </a:tblPr>
              <a:tblGrid>
                <a:gridCol w="2250657">
                  <a:extLst>
                    <a:ext uri="{9D8B030D-6E8A-4147-A177-3AD203B41FA5}">
                      <a16:colId xmlns:a16="http://schemas.microsoft.com/office/drawing/2014/main" val="1154730036"/>
                    </a:ext>
                  </a:extLst>
                </a:gridCol>
                <a:gridCol w="2250657">
                  <a:extLst>
                    <a:ext uri="{9D8B030D-6E8A-4147-A177-3AD203B41FA5}">
                      <a16:colId xmlns:a16="http://schemas.microsoft.com/office/drawing/2014/main" val="1497896893"/>
                    </a:ext>
                  </a:extLst>
                </a:gridCol>
                <a:gridCol w="2250657">
                  <a:extLst>
                    <a:ext uri="{9D8B030D-6E8A-4147-A177-3AD203B41FA5}">
                      <a16:colId xmlns:a16="http://schemas.microsoft.com/office/drawing/2014/main" val="4241938838"/>
                    </a:ext>
                  </a:extLst>
                </a:gridCol>
              </a:tblGrid>
              <a:tr h="370985">
                <a:tc>
                  <a:txBody>
                    <a:bodyPr/>
                    <a:lstStyle/>
                    <a:p>
                      <a:r>
                        <a:rPr lang="en-US" dirty="0">
                          <a:solidFill>
                            <a:schemeClr val="tx1"/>
                          </a:solidFill>
                        </a:rPr>
                        <a:t>Tactic Name</a:t>
                      </a:r>
                    </a:p>
                  </a:txBody>
                  <a:tcPr/>
                </a:tc>
                <a:tc>
                  <a:txBody>
                    <a:bodyPr/>
                    <a:lstStyle/>
                    <a:p>
                      <a:r>
                        <a:rPr lang="en-US" dirty="0">
                          <a:solidFill>
                            <a:schemeClr val="tx1"/>
                          </a:solidFill>
                        </a:rPr>
                        <a:t>Revenue Potential</a:t>
                      </a:r>
                    </a:p>
                  </a:txBody>
                  <a:tcPr/>
                </a:tc>
                <a:tc>
                  <a:txBody>
                    <a:bodyPr/>
                    <a:lstStyle/>
                    <a:p>
                      <a:r>
                        <a:rPr lang="en-US" dirty="0">
                          <a:solidFill>
                            <a:schemeClr val="tx1"/>
                          </a:solidFill>
                        </a:rPr>
                        <a:t>Institutional Feasibility</a:t>
                      </a:r>
                    </a:p>
                  </a:txBody>
                  <a:tcPr/>
                </a:tc>
                <a:extLst>
                  <a:ext uri="{0D108BD9-81ED-4DB2-BD59-A6C34878D82A}">
                    <a16:rowId xmlns:a16="http://schemas.microsoft.com/office/drawing/2014/main" val="1241600377"/>
                  </a:ext>
                </a:extLst>
              </a:tr>
              <a:tr h="37098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36173145"/>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92922504"/>
                  </a:ext>
                </a:extLst>
              </a:tr>
              <a:tr h="37098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0844457"/>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45659539"/>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76610492"/>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3265103"/>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283710297"/>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66699486"/>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04042460"/>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142893201"/>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738739034"/>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033241594"/>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39455620"/>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94790168"/>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11502806"/>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722039651"/>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739124986"/>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4405240"/>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60289542"/>
                  </a:ext>
                </a:extLst>
              </a:tr>
              <a:tr h="37098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4332393"/>
                  </a:ext>
                </a:extLst>
              </a:tr>
            </a:tbl>
          </a:graphicData>
        </a:graphic>
      </p:graphicFrame>
      <p:sp>
        <p:nvSpPr>
          <p:cNvPr id="7" name="TextBox 6">
            <a:extLst>
              <a:ext uri="{FF2B5EF4-FFF2-40B4-BE49-F238E27FC236}">
                <a16:creationId xmlns:a16="http://schemas.microsoft.com/office/drawing/2014/main" id="{326B1927-2C79-7DD6-B3E7-94E258385B61}"/>
              </a:ext>
            </a:extLst>
          </p:cNvPr>
          <p:cNvSpPr txBox="1"/>
          <p:nvPr/>
        </p:nvSpPr>
        <p:spPr bwMode="gray">
          <a:xfrm>
            <a:off x="730794" y="1420097"/>
            <a:ext cx="5943600" cy="276999"/>
          </a:xfrm>
          <a:prstGeom prst="rect">
            <a:avLst/>
          </a:prstGeom>
          <a:noFill/>
        </p:spPr>
        <p:txBody>
          <a:bodyPr wrap="square" lIns="0" tIns="0" rIns="0" bIns="0" rtlCol="0">
            <a:spAutoFit/>
          </a:bodyPr>
          <a:lstStyle/>
          <a:p>
            <a:pPr>
              <a:spcBef>
                <a:spcPts val="500"/>
              </a:spcBef>
            </a:pPr>
            <a:r>
              <a:rPr lang="en-US" sz="900" dirty="0"/>
              <a:t>Use this page to record the </a:t>
            </a:r>
            <a:r>
              <a:rPr lang="en-US" sz="900" b="1" dirty="0"/>
              <a:t>total scores </a:t>
            </a:r>
            <a:r>
              <a:rPr lang="en-US" sz="900" dirty="0"/>
              <a:t>for revenue potential and institutional feasibility</a:t>
            </a:r>
            <a:r>
              <a:rPr lang="en-US" sz="900" b="1" dirty="0"/>
              <a:t> </a:t>
            </a:r>
            <a:r>
              <a:rPr lang="en-US" sz="900" dirty="0"/>
              <a:t>found on pages 50 and 51 in a centralized table.</a:t>
            </a:r>
            <a:endParaRPr lang="en-US" sz="900" dirty="0">
              <a:solidFill>
                <a:schemeClr val="tx1"/>
              </a:solidFill>
            </a:endParaRPr>
          </a:p>
        </p:txBody>
      </p:sp>
    </p:spTree>
    <p:extLst>
      <p:ext uri="{BB962C8B-B14F-4D97-AF65-F5344CB8AC3E}">
        <p14:creationId xmlns:p14="http://schemas.microsoft.com/office/powerpoint/2010/main" val="594287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Portrait Long Document Template-011025.potx" id="{CD415A4B-5C92-46E3-8A5D-0A76DCA07AE2}" vid="{F411AECE-B765-4229-AB69-6321D49D0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Long Document Template-012825</Template>
  <TotalTime>4</TotalTime>
  <Words>126</Words>
  <Application>Microsoft Macintosh PowerPoint</Application>
  <PresentationFormat>Custom</PresentationFormat>
  <Paragraphs>20</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Arial</vt:lpstr>
      <vt:lpstr>Calibri</vt:lpstr>
      <vt:lpstr>Rockwell</vt:lpstr>
      <vt:lpstr>Times New Roman</vt:lpstr>
      <vt:lpstr>Verdana</vt:lpstr>
      <vt:lpstr>Wingdings</vt:lpstr>
      <vt:lpstr>EAB3 Portrait Standard</vt:lpstr>
      <vt:lpstr>Evaluation Template</vt:lpstr>
      <vt:lpstr>Evaluation Template (cont.)</vt:lpstr>
      <vt:lpstr>Evaluation Template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Molly</dc:creator>
  <cp:lastModifiedBy>Falk, Erin</cp:lastModifiedBy>
  <cp:revision>3</cp:revision>
  <dcterms:created xsi:type="dcterms:W3CDTF">2025-06-13T18:00:42Z</dcterms:created>
  <dcterms:modified xsi:type="dcterms:W3CDTF">2025-11-18T15:18:59Z</dcterms:modified>
</cp:coreProperties>
</file>